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omments/modernComment_13E_229291F4.xml" ContentType="application/vnd.ms-powerpoint.comments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notesSlides/notesSlide4.xml" ContentType="application/vnd.openxmlformats-officedocument.presentationml.notesSlide+xml"/>
  <Override PartName="/ppt/comments/modernComment_13C_E80369F8.xml" ContentType="application/vnd.ms-powerpoint.comments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4"/>
  </p:sldMasterIdLst>
  <p:notesMasterIdLst>
    <p:notesMasterId r:id="rId69"/>
  </p:notesMasterIdLst>
  <p:sldIdLst>
    <p:sldId id="297" r:id="rId5"/>
    <p:sldId id="390" r:id="rId6"/>
    <p:sldId id="258" r:id="rId7"/>
    <p:sldId id="409" r:id="rId8"/>
    <p:sldId id="407" r:id="rId9"/>
    <p:sldId id="408" r:id="rId10"/>
    <p:sldId id="410" r:id="rId11"/>
    <p:sldId id="321" r:id="rId12"/>
    <p:sldId id="404" r:id="rId13"/>
    <p:sldId id="411" r:id="rId14"/>
    <p:sldId id="396" r:id="rId15"/>
    <p:sldId id="260" r:id="rId16"/>
    <p:sldId id="272" r:id="rId17"/>
    <p:sldId id="269" r:id="rId18"/>
    <p:sldId id="307" r:id="rId19"/>
    <p:sldId id="318" r:id="rId20"/>
    <p:sldId id="328" r:id="rId21"/>
    <p:sldId id="327" r:id="rId22"/>
    <p:sldId id="329" r:id="rId23"/>
    <p:sldId id="276" r:id="rId24"/>
    <p:sldId id="308" r:id="rId25"/>
    <p:sldId id="332" r:id="rId26"/>
    <p:sldId id="334" r:id="rId27"/>
    <p:sldId id="335" r:id="rId28"/>
    <p:sldId id="266" r:id="rId29"/>
    <p:sldId id="309" r:id="rId30"/>
    <p:sldId id="317" r:id="rId31"/>
    <p:sldId id="337" r:id="rId32"/>
    <p:sldId id="340" r:id="rId33"/>
    <p:sldId id="343" r:id="rId34"/>
    <p:sldId id="341" r:id="rId35"/>
    <p:sldId id="342" r:id="rId36"/>
    <p:sldId id="267" r:id="rId37"/>
    <p:sldId id="320" r:id="rId38"/>
    <p:sldId id="292" r:id="rId39"/>
    <p:sldId id="348" r:id="rId40"/>
    <p:sldId id="265" r:id="rId41"/>
    <p:sldId id="311" r:id="rId42"/>
    <p:sldId id="351" r:id="rId43"/>
    <p:sldId id="388" r:id="rId44"/>
    <p:sldId id="354" r:id="rId45"/>
    <p:sldId id="263" r:id="rId46"/>
    <p:sldId id="312" r:id="rId47"/>
    <p:sldId id="316" r:id="rId48"/>
    <p:sldId id="355" r:id="rId49"/>
    <p:sldId id="357" r:id="rId50"/>
    <p:sldId id="358" r:id="rId51"/>
    <p:sldId id="264" r:id="rId52"/>
    <p:sldId id="313" r:id="rId53"/>
    <p:sldId id="364" r:id="rId54"/>
    <p:sldId id="365" r:id="rId55"/>
    <p:sldId id="366" r:id="rId56"/>
    <p:sldId id="369" r:id="rId57"/>
    <p:sldId id="268" r:id="rId58"/>
    <p:sldId id="314" r:id="rId59"/>
    <p:sldId id="371" r:id="rId60"/>
    <p:sldId id="373" r:id="rId61"/>
    <p:sldId id="374" r:id="rId62"/>
    <p:sldId id="405" r:id="rId63"/>
    <p:sldId id="406" r:id="rId64"/>
    <p:sldId id="286" r:id="rId65"/>
    <p:sldId id="324" r:id="rId66"/>
    <p:sldId id="287" r:id="rId67"/>
    <p:sldId id="285" r:id="rId68"/>
  </p:sldIdLst>
  <p:sldSz cx="12192000" cy="6858000"/>
  <p:notesSz cx="6858000" cy="9144000"/>
  <p:embeddedFontLst>
    <p:embeddedFont>
      <p:font typeface="Montserrat" panose="00000500000000000000" pitchFamily="2" charset="-52"/>
      <p:regular r:id="rId70"/>
      <p:bold r:id="rId71"/>
      <p:italic r:id="rId72"/>
      <p:boldItalic r:id="rId73"/>
    </p:embeddedFont>
    <p:embeddedFont>
      <p:font typeface="Montserrat Medium" panose="00000600000000000000" pitchFamily="2" charset="-52"/>
      <p:regular r:id="rId74"/>
      <p:italic r:id="rId75"/>
    </p:embeddedFont>
    <p:embeddedFont>
      <p:font typeface="Open Sans" panose="020B0606030504020204" pitchFamily="34" charset="0"/>
      <p:regular r:id="rId76"/>
      <p:bold r:id="rId77"/>
      <p:italic r:id="rId78"/>
      <p:boldItalic r:id="rId79"/>
    </p:embeddedFont>
  </p:embeddedFontLst>
  <p:defaultTextStyle>
    <a:defPPr>
      <a:defRPr lang="en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A12AAB1-71D4-DFEE-606B-230941C225AB}" name="Kateryna Ternovykh" initials="KT" userId="S::kateryna.ternovykh@adra.ua::3587388b-a205-4e9c-a79b-ee26f74bb2f2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F8EE"/>
    <a:srgbClr val="007B5F"/>
    <a:srgbClr val="D39F0B"/>
    <a:srgbClr val="F2B60E"/>
    <a:srgbClr val="009ADC"/>
    <a:srgbClr val="2E75B6"/>
    <a:srgbClr val="E6AF00"/>
    <a:srgbClr val="0038A8"/>
    <a:srgbClr val="00AC83"/>
    <a:srgbClr val="EBF1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837" autoAdjust="0"/>
    <p:restoredTop sz="94074" autoAdjust="0"/>
  </p:normalViewPr>
  <p:slideViewPr>
    <p:cSldViewPr snapToGrid="0" showGuides="1">
      <p:cViewPr varScale="1">
        <p:scale>
          <a:sx n="98" d="100"/>
          <a:sy n="98" d="100"/>
        </p:scale>
        <p:origin x="349" y="4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84" Type="http://schemas.microsoft.com/office/2018/10/relationships/authors" Target="authors.xml"/><Relationship Id="rId16" Type="http://schemas.openxmlformats.org/officeDocument/2006/relationships/slide" Target="slides/slide12.xml"/><Relationship Id="rId11" Type="http://schemas.openxmlformats.org/officeDocument/2006/relationships/slide" Target="slides/slide7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74" Type="http://schemas.openxmlformats.org/officeDocument/2006/relationships/font" Target="fonts/font5.fntdata"/><Relationship Id="rId79" Type="http://schemas.openxmlformats.org/officeDocument/2006/relationships/font" Target="fonts/font10.fntdata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82" Type="http://schemas.openxmlformats.org/officeDocument/2006/relationships/theme" Target="theme/theme1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notesMaster" Target="notesMasters/notesMaster1.xml"/><Relationship Id="rId77" Type="http://schemas.openxmlformats.org/officeDocument/2006/relationships/font" Target="fonts/font8.fntdata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font" Target="fonts/font3.fntdata"/><Relationship Id="rId80" Type="http://schemas.openxmlformats.org/officeDocument/2006/relationships/presProps" Target="presProps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font" Target="fonts/font1.fntdata"/><Relationship Id="rId75" Type="http://schemas.openxmlformats.org/officeDocument/2006/relationships/font" Target="fonts/font6.fntdata"/><Relationship Id="rId83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font" Target="fonts/font4.fntdata"/><Relationship Id="rId78" Type="http://schemas.openxmlformats.org/officeDocument/2006/relationships/font" Target="fonts/font9.fntdata"/><Relationship Id="rId8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font" Target="fonts/font7.fntdata"/><Relationship Id="rId7" Type="http://schemas.openxmlformats.org/officeDocument/2006/relationships/slide" Target="slides/slide3.xml"/><Relationship Id="rId71" Type="http://schemas.openxmlformats.org/officeDocument/2006/relationships/font" Target="fonts/font2.fntdata"/><Relationship Id="rId2" Type="http://schemas.openxmlformats.org/officeDocument/2006/relationships/customXml" Target="../customXml/item2.xml"/><Relationship Id="rId29" Type="http://schemas.openxmlformats.org/officeDocument/2006/relationships/slide" Target="slides/slide25.xml"/><Relationship Id="rId24" Type="http://schemas.openxmlformats.org/officeDocument/2006/relationships/slide" Target="slides/slide20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66" Type="http://schemas.openxmlformats.org/officeDocument/2006/relationships/slide" Target="slides/slide6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CA" sz="2000" b="1" dirty="0">
                <a:solidFill>
                  <a:srgbClr val="007B5F"/>
                </a:solidFill>
                <a:latin typeface="Open Sans" panose="020B0606030504020204" pitchFamily="34" charset="0"/>
              </a:rPr>
              <a:t>%</a:t>
            </a:r>
            <a:r>
              <a:rPr lang="en-CA" sz="2000" b="1" baseline="0" dirty="0">
                <a:solidFill>
                  <a:srgbClr val="007B5F"/>
                </a:solidFill>
                <a:latin typeface="Open Sans" panose="020B0606030504020204" pitchFamily="34" charset="0"/>
              </a:rPr>
              <a:t> </a:t>
            </a:r>
            <a:r>
              <a:rPr lang="en-CA" sz="2000" b="1" baseline="0">
                <a:solidFill>
                  <a:srgbClr val="007B5F"/>
                </a:solidFill>
                <a:latin typeface="Open Sans" panose="020B0606030504020204" pitchFamily="34" charset="0"/>
              </a:rPr>
              <a:t>of </a:t>
            </a:r>
            <a:r>
              <a:rPr lang="en-CA" sz="2000" b="1">
                <a:solidFill>
                  <a:srgbClr val="007B5F"/>
                </a:solidFill>
                <a:latin typeface="Open Sans" panose="020B0606030504020204" pitchFamily="34" charset="0"/>
              </a:rPr>
              <a:t>beneficiaries</a:t>
            </a:r>
            <a:endParaRPr lang="en-CA" sz="2000" b="1" dirty="0">
              <a:solidFill>
                <a:srgbClr val="007B5F"/>
              </a:solidFill>
              <a:latin typeface="Open Sans" panose="020B0606030504020204" pitchFamily="34" charset="0"/>
            </a:endParaRPr>
          </a:p>
        </c:rich>
      </c:tx>
      <c:layout>
        <c:manualLayout>
          <c:xMode val="edge"/>
          <c:yMode val="edge"/>
          <c:x val="0.33041892818451041"/>
          <c:y val="3.143521929552875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30"/>
      <c:rotY val="173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1.9570977214813663E-2"/>
          <c:y val="0.12898845739510123"/>
          <c:w val="0.96327212020033393"/>
          <c:h val="0.79918044504492036"/>
        </c:manualLayout>
      </c:layout>
      <c:pie3DChart>
        <c:varyColors val="1"/>
        <c:ser>
          <c:idx val="0"/>
          <c:order val="0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6DFC-40C4-832B-3A3DDBF645AB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2-6DFC-40C4-832B-3A3DDBF645AB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5-FD7E-4EF3-A92A-1B45C3FEDF8F}"/>
              </c:ext>
            </c:extLst>
          </c:dPt>
          <c:dLbls>
            <c:dLbl>
              <c:idx val="0"/>
              <c:layout>
                <c:manualLayout>
                  <c:x val="8.88741705054579E-2"/>
                  <c:y val="-0.22654733407729058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600" b="0" i="0" u="none" strike="noStrike" kern="1200" baseline="0">
                      <a:solidFill>
                        <a:schemeClr val="bg1"/>
                      </a:solidFill>
                      <a:latin typeface="Open Sans Semibold" panose="020B0706030804020204" pitchFamily="34" charset="0"/>
                      <a:ea typeface="Open Sans Semibold" panose="020B0706030804020204" pitchFamily="34" charset="0"/>
                      <a:cs typeface="Open Sans Semibold" panose="020B0706030804020204" pitchFamily="34" charset="0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4814181705101232"/>
                      <c:h val="0.1351203154039386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6DFC-40C4-832B-3A3DDBF645AB}"/>
                </c:ext>
              </c:extLst>
            </c:dLbl>
            <c:dLbl>
              <c:idx val="1"/>
              <c:layout>
                <c:manualLayout>
                  <c:x val="-0.11793317740529551"/>
                  <c:y val="0.1573203840106956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6DFC-40C4-832B-3A3DDBF645AB}"/>
                </c:ext>
              </c:extLst>
            </c:dLbl>
            <c:dLbl>
              <c:idx val="2"/>
              <c:layout>
                <c:manualLayout>
                  <c:x val="-0.20737272433438153"/>
                  <c:y val="-0.29467257116453899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600" b="0" i="0" u="none" strike="noStrike" kern="1200" baseline="0">
                      <a:solidFill>
                        <a:schemeClr val="bg1"/>
                      </a:solidFill>
                      <a:latin typeface="Open Sans Semibold" panose="020B0706030804020204" pitchFamily="34" charset="0"/>
                      <a:ea typeface="Open Sans Semibold" panose="020B0706030804020204" pitchFamily="34" charset="0"/>
                      <a:cs typeface="Open Sans Semibold" panose="020B0706030804020204" pitchFamily="34" charset="0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30674499321854454"/>
                      <c:h val="0.13695899894769287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FD7E-4EF3-A92A-1B45C3FEDF8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bg1"/>
                    </a:solidFill>
                    <a:latin typeface="Montserrat" panose="00000500000000000000" pitchFamily="50" charset="-52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1"/>
            <c:showSerName val="0"/>
            <c:showPercent val="0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Light &amp; Medium Repair</c:v>
                </c:pt>
                <c:pt idx="1">
                  <c:v>NFIs</c:v>
                </c:pt>
                <c:pt idx="2">
                  <c:v>Solid Fuel</c:v>
                </c:pt>
              </c:strCache>
            </c:strRef>
          </c:cat>
          <c:val>
            <c:numRef>
              <c:f>Sheet1!$B$2:$B$4</c:f>
              <c:numCache>
                <c:formatCode>0.00%</c:formatCode>
                <c:ptCount val="3"/>
                <c:pt idx="0">
                  <c:v>0.24719399614797105</c:v>
                </c:pt>
                <c:pt idx="1">
                  <c:v>0.66122069469349809</c:v>
                </c:pt>
                <c:pt idx="2">
                  <c:v>9.1585309158530914E-2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DFC-40C4-832B-3A3DDBF645AB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CA" sz="1800" b="1">
                <a:solidFill>
                  <a:srgbClr val="007B5F"/>
                </a:solidFill>
                <a:latin typeface="Montserrat" panose="00000500000000000000" pitchFamily="50" charset="-52"/>
              </a:rPr>
              <a:t>%</a:t>
            </a:r>
            <a:r>
              <a:rPr lang="en-CA" sz="1800" b="1" baseline="0">
                <a:solidFill>
                  <a:srgbClr val="007B5F"/>
                </a:solidFill>
                <a:latin typeface="Montserrat" panose="00000500000000000000" pitchFamily="50" charset="-52"/>
              </a:rPr>
              <a:t> of </a:t>
            </a:r>
            <a:r>
              <a:rPr lang="en-CA" sz="1800" b="1">
                <a:solidFill>
                  <a:srgbClr val="007B5F"/>
                </a:solidFill>
                <a:latin typeface="Montserrat" panose="00000500000000000000" pitchFamily="50" charset="-52"/>
              </a:rPr>
              <a:t>beneficiaries</a:t>
            </a:r>
          </a:p>
        </c:rich>
      </c:tx>
      <c:layout>
        <c:manualLayout>
          <c:xMode val="edge"/>
          <c:yMode val="edge"/>
          <c:x val="0.33634602529701235"/>
          <c:y val="0"/>
        </c:manualLayout>
      </c:layout>
      <c:overlay val="0"/>
      <c:spPr>
        <a:noFill/>
        <a:ln>
          <a:noFill/>
        </a:ln>
        <a:effectLst/>
      </c:spPr>
    </c:title>
    <c:autoTitleDeleted val="0"/>
    <c:view3D>
      <c:rotX val="30"/>
      <c:rotY val="37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2.7526771678681866E-2"/>
          <c:y val="5.356842435439213E-3"/>
          <c:w val="0.96327212020033393"/>
          <c:h val="0.79918044504492036"/>
        </c:manualLayout>
      </c:layout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Number of beneficiaries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7443-42F4-8743-84D1D6D30E81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7443-42F4-8743-84D1D6D30E81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5-7443-42F4-8743-84D1D6D30E81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7-7443-42F4-8743-84D1D6D30E81}"/>
              </c:ext>
            </c:extLst>
          </c:dPt>
          <c:dLbls>
            <c:dLbl>
              <c:idx val="0"/>
              <c:layout>
                <c:manualLayout>
                  <c:x val="-0.23897359482112887"/>
                  <c:y val="-0.11850511742040615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400" b="0" i="0" u="none" strike="noStrike" kern="1200" baseline="0">
                        <a:solidFill>
                          <a:schemeClr val="bg1"/>
                        </a:solidFill>
                        <a:latin typeface="Montserrat" panose="00000500000000000000" pitchFamily="50" charset="-52"/>
                        <a:ea typeface="+mn-ea"/>
                        <a:cs typeface="+mn-cs"/>
                      </a:defRPr>
                    </a:pPr>
                    <a:fld id="{16FF27CA-0CB0-4E26-A5DF-2E0A09CE7028}" type="CATEGORYNAME">
                      <a:rPr lang="en-US" smtClean="0">
                        <a:solidFill>
                          <a:schemeClr val="bg1"/>
                        </a:solidFill>
                      </a:rPr>
                      <a:pPr>
                        <a:defRPr sz="1400" b="0" i="0" u="none" strike="noStrike" kern="1200" baseline="0">
                          <a:solidFill>
                            <a:schemeClr val="bg1"/>
                          </a:solidFill>
                          <a:latin typeface="Montserrat" panose="00000500000000000000" pitchFamily="50" charset="-52"/>
                          <a:ea typeface="+mn-ea"/>
                          <a:cs typeface="+mn-cs"/>
                        </a:defRPr>
                      </a:pPr>
                      <a:t>[CATEGORY NAME]</a:t>
                    </a:fld>
                    <a:r>
                      <a:rPr lang="en-US" baseline="0" dirty="0">
                        <a:solidFill>
                          <a:schemeClr val="bg1"/>
                        </a:solidFill>
                      </a:rPr>
                      <a:t> </a:t>
                    </a:r>
                    <a:fld id="{6024728E-75B7-4019-8984-1145F809421C}" type="VALUE">
                      <a:rPr lang="en-US" baseline="0">
                        <a:solidFill>
                          <a:schemeClr val="bg1"/>
                        </a:solidFill>
                      </a:rPr>
                      <a:pPr>
                        <a:defRPr sz="1400" b="0" i="0" u="none" strike="noStrike" kern="1200" baseline="0">
                          <a:solidFill>
                            <a:schemeClr val="bg1"/>
                          </a:solidFill>
                          <a:latin typeface="Montserrat" panose="00000500000000000000" pitchFamily="50" charset="-52"/>
                          <a:ea typeface="+mn-ea"/>
                          <a:cs typeface="+mn-cs"/>
                        </a:defRPr>
                      </a:pPr>
                      <a:t>[VALUE]</a:t>
                    </a:fld>
                    <a:endParaRPr lang="en-US" baseline="0" dirty="0">
                      <a:solidFill>
                        <a:schemeClr val="bg1"/>
                      </a:solidFill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7443-42F4-8743-84D1D6D30E81}"/>
                </c:ext>
              </c:extLst>
            </c:dLbl>
            <c:dLbl>
              <c:idx val="1"/>
              <c:layout>
                <c:manualLayout>
                  <c:x val="0.17958505385570842"/>
                  <c:y val="-0.2342678729848419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400" b="0" i="0" u="none" strike="noStrike" kern="1200" baseline="0">
                        <a:solidFill>
                          <a:schemeClr val="bg1"/>
                        </a:solidFill>
                        <a:latin typeface="Montserrat" panose="00000500000000000000" pitchFamily="50" charset="-52"/>
                        <a:ea typeface="+mn-ea"/>
                        <a:cs typeface="+mn-cs"/>
                      </a:defRPr>
                    </a:pPr>
                    <a:r>
                      <a:rPr lang="en-US" dirty="0">
                        <a:solidFill>
                          <a:schemeClr val="bg1"/>
                        </a:solidFill>
                      </a:rPr>
                      <a:t>Social transportation</a:t>
                    </a:r>
                    <a:r>
                      <a:rPr lang="en-US" baseline="0" dirty="0">
                        <a:solidFill>
                          <a:schemeClr val="bg1"/>
                        </a:solidFill>
                      </a:rPr>
                      <a:t> </a:t>
                    </a:r>
                    <a:fld id="{F0F47744-1E9F-4FF0-A589-6CF47FC2084B}" type="VALUE">
                      <a:rPr lang="en-US" baseline="0">
                        <a:solidFill>
                          <a:schemeClr val="bg1"/>
                        </a:solidFill>
                      </a:rPr>
                      <a:pPr>
                        <a:defRPr sz="1400" b="0" i="0" u="none" strike="noStrike" kern="1200" baseline="0">
                          <a:solidFill>
                            <a:schemeClr val="bg1"/>
                          </a:solidFill>
                          <a:latin typeface="Montserrat" panose="00000500000000000000" pitchFamily="50" charset="-52"/>
                          <a:ea typeface="+mn-ea"/>
                          <a:cs typeface="+mn-cs"/>
                        </a:defRPr>
                      </a:pPr>
                      <a:t>[VALUE]</a:t>
                    </a:fld>
                    <a:endParaRPr lang="en-US" baseline="0" dirty="0">
                      <a:solidFill>
                        <a:schemeClr val="bg1"/>
                      </a:solidFill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32611880733894483"/>
                      <c:h val="0.13678047510238306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7443-42F4-8743-84D1D6D30E81}"/>
                </c:ext>
              </c:extLst>
            </c:dLbl>
            <c:dLbl>
              <c:idx val="2"/>
              <c:layout>
                <c:manualLayout>
                  <c:x val="0.1639030899475665"/>
                  <c:y val="6.5128663835519865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400" b="0" i="0" u="none" strike="noStrike" kern="1200" baseline="0">
                        <a:solidFill>
                          <a:schemeClr val="bg1"/>
                        </a:solidFill>
                        <a:latin typeface="Montserrat" panose="00000500000000000000" pitchFamily="50" charset="-52"/>
                        <a:ea typeface="+mn-ea"/>
                        <a:cs typeface="+mn-cs"/>
                      </a:defRPr>
                    </a:pPr>
                    <a:fld id="{8FEE0773-4212-4411-9EE8-4B753823FBAE}" type="CATEGORYNAME">
                      <a:rPr lang="en-US" smtClean="0">
                        <a:solidFill>
                          <a:schemeClr val="bg1"/>
                        </a:solidFill>
                      </a:rPr>
                      <a:pPr>
                        <a:defRPr sz="1400" b="0" i="0" u="none" strike="noStrike" kern="1200" baseline="0">
                          <a:solidFill>
                            <a:schemeClr val="bg1"/>
                          </a:solidFill>
                          <a:latin typeface="Montserrat" panose="00000500000000000000" pitchFamily="50" charset="-52"/>
                          <a:ea typeface="+mn-ea"/>
                          <a:cs typeface="+mn-cs"/>
                        </a:defRPr>
                      </a:pPr>
                      <a:t>[CATEGORY NAME]</a:t>
                    </a:fld>
                    <a:r>
                      <a:rPr lang="en-US" baseline="0" dirty="0">
                        <a:solidFill>
                          <a:schemeClr val="bg1"/>
                        </a:solidFill>
                      </a:rPr>
                      <a:t> </a:t>
                    </a:r>
                    <a:fld id="{A1B0CF6F-D5D0-4E49-85D6-3D9CDFA3A9BF}" type="VALUE">
                      <a:rPr lang="en-US" baseline="0">
                        <a:solidFill>
                          <a:schemeClr val="bg1"/>
                        </a:solidFill>
                      </a:rPr>
                      <a:pPr>
                        <a:defRPr sz="1400" b="0" i="0" u="none" strike="noStrike" kern="1200" baseline="0">
                          <a:solidFill>
                            <a:schemeClr val="bg1"/>
                          </a:solidFill>
                          <a:latin typeface="Montserrat" panose="00000500000000000000" pitchFamily="50" charset="-52"/>
                          <a:ea typeface="+mn-ea"/>
                          <a:cs typeface="+mn-cs"/>
                        </a:defRPr>
                      </a:pPr>
                      <a:t>[VALUE]</a:t>
                    </a:fld>
                    <a:endParaRPr lang="en-US" baseline="0" dirty="0">
                      <a:solidFill>
                        <a:schemeClr val="bg1"/>
                      </a:solidFill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23166487707366334"/>
                      <c:h val="0.11035563234343777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7443-42F4-8743-84D1D6D30E81}"/>
                </c:ext>
              </c:extLst>
            </c:dLbl>
            <c:dLbl>
              <c:idx val="3"/>
              <c:layout>
                <c:manualLayout>
                  <c:x val="-8.4739776422957019E-2"/>
                  <c:y val="9.7943011755500423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7443-42F4-8743-84D1D6D30E81}"/>
                </c:ext>
              </c:extLst>
            </c:dLbl>
            <c:dLbl>
              <c:idx val="4"/>
              <c:layout>
                <c:manualLayout>
                  <c:x val="-1.4056529530564062E-3"/>
                  <c:y val="-0.1052588299665417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rgbClr val="007B5F"/>
                      </a:solidFill>
                      <a:latin typeface="Montserrat" panose="00000500000000000000" pitchFamily="50" charset="-52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748D-4FF8-88ED-4F1497E8613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bg1"/>
                    </a:solidFill>
                    <a:latin typeface="Montserrat" panose="00000500000000000000" pitchFamily="50" charset="-52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1"/>
            <c:showSerName val="0"/>
            <c:showPercent val="0"/>
            <c:showBubbleSize val="0"/>
            <c:separator>
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Sheet1!$A$2:$A$6</c:f>
              <c:strCache>
                <c:ptCount val="5"/>
                <c:pt idx="0">
                  <c:v>Shelters</c:v>
                </c:pt>
                <c:pt idx="1">
                  <c:v>Transportation</c:v>
                </c:pt>
                <c:pt idx="2">
                  <c:v>Evacuation</c:v>
                </c:pt>
                <c:pt idx="3">
                  <c:v>PSS</c:v>
                </c:pt>
                <c:pt idx="4">
                  <c:v>Legal service</c:v>
                </c:pt>
              </c:strCache>
            </c:strRef>
          </c:cat>
          <c:val>
            <c:numRef>
              <c:f>Sheet1!$B$2:$B$6</c:f>
              <c:numCache>
                <c:formatCode>0.00%</c:formatCode>
                <c:ptCount val="5"/>
                <c:pt idx="0">
                  <c:v>0.36079050411037539</c:v>
                </c:pt>
                <c:pt idx="1">
                  <c:v>0.27615879784333425</c:v>
                </c:pt>
                <c:pt idx="2">
                  <c:v>0.21472354906824659</c:v>
                </c:pt>
                <c:pt idx="3">
                  <c:v>0.14426290001845057</c:v>
                </c:pt>
                <c:pt idx="4">
                  <c:v>4.0488734906414647E-3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7443-42F4-8743-84D1D6D30E81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CA" sz="2000" b="1" dirty="0">
                <a:solidFill>
                  <a:srgbClr val="007B5F"/>
                </a:solidFill>
                <a:latin typeface="Open Sans" panose="020B0606030504020204" pitchFamily="34" charset="0"/>
              </a:rPr>
              <a:t>%</a:t>
            </a:r>
            <a:r>
              <a:rPr lang="en-CA" sz="2000" b="1" baseline="0" dirty="0">
                <a:solidFill>
                  <a:srgbClr val="007B5F"/>
                </a:solidFill>
                <a:latin typeface="Open Sans" panose="020B0606030504020204" pitchFamily="34" charset="0"/>
              </a:rPr>
              <a:t> </a:t>
            </a:r>
            <a:r>
              <a:rPr lang="en-CA" sz="2000" b="1" baseline="0">
                <a:solidFill>
                  <a:srgbClr val="007B5F"/>
                </a:solidFill>
                <a:latin typeface="Open Sans" panose="020B0606030504020204" pitchFamily="34" charset="0"/>
              </a:rPr>
              <a:t>of </a:t>
            </a:r>
            <a:r>
              <a:rPr lang="en-CA" sz="2000" b="1">
                <a:solidFill>
                  <a:srgbClr val="007B5F"/>
                </a:solidFill>
                <a:latin typeface="Open Sans" panose="020B0606030504020204" pitchFamily="34" charset="0"/>
              </a:rPr>
              <a:t>beneficiaries</a:t>
            </a:r>
            <a:endParaRPr lang="en-CA" sz="2000" b="1" dirty="0">
              <a:solidFill>
                <a:srgbClr val="007B5F"/>
              </a:solidFill>
              <a:latin typeface="Open Sans" panose="020B0606030504020204" pitchFamily="34" charset="0"/>
            </a:endParaRPr>
          </a:p>
        </c:rich>
      </c:tx>
      <c:layout>
        <c:manualLayout>
          <c:xMode val="edge"/>
          <c:yMode val="edge"/>
          <c:x val="0.30382380635935996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30"/>
      <c:rotY val="5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3.1839245833247029E-2"/>
          <c:y val="0.17442376105526355"/>
          <c:w val="0.96327212020033393"/>
          <c:h val="0.79918044504492036"/>
        </c:manualLayout>
      </c:layout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Number of beneficiaries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9B43-457C-AD44-92CA5168918B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9B43-457C-AD44-92CA5168918B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5-9B43-457C-AD44-92CA5168918B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7-9B43-457C-AD44-92CA5168918B}"/>
              </c:ext>
            </c:extLst>
          </c:dPt>
          <c:dLbls>
            <c:dLbl>
              <c:idx val="0"/>
              <c:layout>
                <c:manualLayout>
                  <c:x val="-9.8100627803254833E-2"/>
                  <c:y val="-0.3335434405807832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horzOverflow="clip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600" b="0" i="0" u="none" strike="noStrike" kern="1200" baseline="0">
                      <a:solidFill>
                        <a:schemeClr val="bg1"/>
                      </a:solidFill>
                      <a:latin typeface="Open Sans Semibold" panose="020B0706030804020204" pitchFamily="34" charset="0"/>
                      <a:ea typeface="Open Sans Semibold" panose="020B0706030804020204" pitchFamily="34" charset="0"/>
                      <a:cs typeface="Open Sans Semibold" panose="020B0706030804020204" pitchFamily="34" charset="0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38520431291998186"/>
                      <c:h val="0.1539177184993327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9B43-457C-AD44-92CA5168918B}"/>
                </c:ext>
              </c:extLst>
            </c:dLbl>
            <c:dLbl>
              <c:idx val="1"/>
              <c:layout>
                <c:manualLayout>
                  <c:x val="0.15265212276761844"/>
                  <c:y val="0.17425492582528596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600" b="0" i="0" u="none" strike="noStrike" kern="1200" baseline="0">
                      <a:solidFill>
                        <a:schemeClr val="bg1"/>
                      </a:solidFill>
                      <a:latin typeface="Open Sans Semibold" panose="020B0706030804020204" pitchFamily="34" charset="0"/>
                      <a:ea typeface="Open Sans Semibold" panose="020B0706030804020204" pitchFamily="34" charset="0"/>
                      <a:cs typeface="Open Sans Semibold" panose="020B0706030804020204" pitchFamily="34" charset="0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17302462308810529"/>
                      <c:h val="0.16364217877947421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9B43-457C-AD44-92CA5168918B}"/>
                </c:ext>
              </c:extLst>
            </c:dLbl>
            <c:dLbl>
              <c:idx val="2"/>
              <c:layout>
                <c:manualLayout>
                  <c:x val="-5.1929016714160801E-2"/>
                  <c:y val="-6.7576096328325445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600" b="0" i="0" u="none" strike="noStrike" kern="1200" baseline="0">
                      <a:solidFill>
                        <a:schemeClr val="bg1"/>
                      </a:solidFill>
                      <a:latin typeface="Open Sans Semibold" panose="020B0706030804020204" pitchFamily="34" charset="0"/>
                      <a:ea typeface="Open Sans Semibold" panose="020B0706030804020204" pitchFamily="34" charset="0"/>
                      <a:cs typeface="Open Sans Semibold" panose="020B0706030804020204" pitchFamily="34" charset="0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27047755812638646"/>
                      <c:h val="0.1429734516055247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9B43-457C-AD44-92CA5168918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bg1"/>
                    </a:solidFill>
                    <a:latin typeface="Open Sans Semibold" panose="020B0706030804020204" pitchFamily="34" charset="0"/>
                    <a:ea typeface="Open Sans Semibold" panose="020B0706030804020204" pitchFamily="34" charset="0"/>
                    <a:cs typeface="Open Sans Semibold" panose="020B0706030804020204" pitchFamily="34" charset="0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1"/>
            <c:showSerName val="0"/>
            <c:showPercent val="0"/>
            <c:showBubbleSize val="0"/>
            <c:separator>
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3"/>
                <c:pt idx="0">
                  <c:v>Food boxes</c:v>
                </c:pt>
                <c:pt idx="1">
                  <c:v>Bread</c:v>
                </c:pt>
                <c:pt idx="2">
                  <c:v>Vouchers</c:v>
                </c:pt>
              </c:strCache>
            </c:strRef>
          </c:cat>
          <c:val>
            <c:numRef>
              <c:f>Sheet1!$B$2:$B$5</c:f>
              <c:numCache>
                <c:formatCode>0.00%</c:formatCode>
                <c:ptCount val="4"/>
                <c:pt idx="0">
                  <c:v>0.7090279847258445</c:v>
                </c:pt>
                <c:pt idx="1">
                  <c:v>0.22257750449321528</c:v>
                </c:pt>
                <c:pt idx="2">
                  <c:v>6.8394510780940249E-2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9B43-457C-AD44-92CA5168918B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4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34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omments/modernComment_13C_E80369F8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00344280-FACC-4395-B8BF-0766890E6D90}" authorId="{EA12AAB1-71D4-DFEE-606B-230941C225AB}" created="2023-11-20T09:04:14.268">
    <pc:sldMkLst xmlns:pc="http://schemas.microsoft.com/office/powerpoint/2013/main/command">
      <pc:docMk/>
      <pc:sldMk cId="3892537848" sldId="316"/>
    </pc:sldMkLst>
    <p188:txBody>
      <a:bodyPr/>
      <a:lstStyle/>
      <a:p>
        <a:r>
          <a:rPr lang="uk-UA"/>
          <a:t>соотношение food - 58,06%, bread - 41,43%, vouchers - 0,51%</a:t>
        </a:r>
      </a:p>
    </p188:txBody>
  </p188:cm>
</p188:cmLst>
</file>

<file path=ppt/comments/modernComment_13E_229291F4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0B7F98E9-14BB-4293-9AA3-6136645C39DB}" authorId="{EA12AAB1-71D4-DFEE-606B-230941C225AB}" created="2023-11-20T08:35:19.761">
    <pc:sldMkLst xmlns:pc="http://schemas.microsoft.com/office/powerpoint/2013/main/command">
      <pc:docMk/>
      <pc:sldMk cId="580030964" sldId="318"/>
    </pc:sldMkLst>
    <p188:txBody>
      <a:bodyPr/>
      <a:lstStyle/>
      <a:p>
        <a:r>
          <a:rPr lang="uk-UA"/>
          <a:t>здесь соотношение стало solid fuel 18.11%, repairs - 81,89%</a:t>
        </a:r>
      </a:p>
    </p188:txBody>
  </p188:cm>
</p188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Open Sans" panose="020B0606030504020204" pitchFamily="34" charset="0"/>
              </a:defRPr>
            </a:lvl1pPr>
          </a:lstStyle>
          <a:p>
            <a:endParaRPr lang="LID4096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Open Sans" panose="020B0606030504020204" pitchFamily="34" charset="0"/>
              </a:defRPr>
            </a:lvl1pPr>
          </a:lstStyle>
          <a:p>
            <a:fld id="{D7FB3DA8-F933-4606-956A-5149E689825D}" type="datetimeFigureOut">
              <a:rPr lang="LID4096" smtClean="0"/>
              <a:pPr/>
              <a:t>02/12/2024</a:t>
            </a:fld>
            <a:endParaRPr lang="LID4096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ID4096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LID4096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Open Sans" panose="020B0606030504020204" pitchFamily="34" charset="0"/>
              </a:defRPr>
            </a:lvl1pPr>
          </a:lstStyle>
          <a:p>
            <a:endParaRPr lang="LID4096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Open Sans" panose="020B0606030504020204" pitchFamily="34" charset="0"/>
              </a:defRPr>
            </a:lvl1pPr>
          </a:lstStyle>
          <a:p>
            <a:fld id="{3384F63A-3D64-4886-AB1E-EE650FFE2B1E}" type="slidenum">
              <a:rPr lang="LID4096" smtClean="0"/>
              <a:pPr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4992313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Open Sans" panose="020B0606030504020204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Open Sans" panose="020B0606030504020204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Open Sans" panose="020B0606030504020204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Open Sans" panose="020B0606030504020204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Open Sans" panose="020B0606030504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84F63A-3D64-4886-AB1E-EE650FFE2B1E}" type="slidenum">
              <a:rPr lang="LID4096" smtClean="0"/>
              <a:pPr/>
              <a:t>2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1249774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="1" dirty="0"/>
              <a:t>Масштаб войны в Украине</a:t>
            </a:r>
          </a:p>
          <a:p>
            <a:endParaRPr lang="ru-RU" dirty="0"/>
          </a:p>
          <a:p>
            <a:r>
              <a:rPr lang="ru-RU" dirty="0"/>
              <a:t>Крупнейший военный конфликт в мире со времен Второй мировой войны.</a:t>
            </a:r>
          </a:p>
          <a:p>
            <a:r>
              <a:rPr lang="ru-RU" dirty="0"/>
              <a:t>Самая большая линия фронта протяженностью 1 500 км (в мире со времен Второй мировой войны)</a:t>
            </a:r>
          </a:p>
          <a:p>
            <a:r>
              <a:rPr lang="ru-RU" dirty="0"/>
              <a:t>16 000 обстрелов на территории Украины (ракеты, дроны и т.д.): 97% - гражданские объекты</a:t>
            </a:r>
          </a:p>
          <a:p>
            <a:r>
              <a:rPr lang="ru-RU" dirty="0"/>
              <a:t>32 189 воздушных сигнализаций</a:t>
            </a:r>
          </a:p>
          <a:p>
            <a:r>
              <a:rPr lang="ru-RU" dirty="0"/>
              <a:t>5 миллионов беженцев</a:t>
            </a:r>
          </a:p>
          <a:p>
            <a:r>
              <a:rPr lang="ru-RU" dirty="0"/>
              <a:t>8 миллионов вынужденных переселенцев</a:t>
            </a:r>
          </a:p>
          <a:p>
            <a:r>
              <a:rPr lang="ru-RU" dirty="0"/>
              <a:t>9 088 убитых мирных жителей (500 детей), 15 000 раненых (только подконтрольные правительству территории)</a:t>
            </a:r>
          </a:p>
          <a:p>
            <a:r>
              <a:rPr lang="ru-RU" dirty="0"/>
              <a:t>ЗАЭС добыл</a:t>
            </a:r>
          </a:p>
          <a:p>
            <a:r>
              <a:rPr lang="ru-RU" dirty="0"/>
              <a:t>Атака Каховской плотины - экоцид (разрушено 40 городов, погибло 28 000 рыб)</a:t>
            </a:r>
          </a:p>
          <a:p>
            <a:r>
              <a:rPr lang="ru-RU" dirty="0"/>
              <a:t>148 000 </a:t>
            </a:r>
            <a:r>
              <a:rPr lang="ru-RU" dirty="0" err="1"/>
              <a:t>кв.км</a:t>
            </a:r>
            <a:r>
              <a:rPr lang="ru-RU" dirty="0"/>
              <a:t> оккупированной территории (</a:t>
            </a:r>
            <a:r>
              <a:rPr lang="ru-RU" dirty="0" err="1"/>
              <a:t>ок</a:t>
            </a:r>
            <a:r>
              <a:rPr lang="ru-RU" dirty="0"/>
              <a:t>. территория Бангладеш)</a:t>
            </a:r>
          </a:p>
          <a:p>
            <a:r>
              <a:rPr lang="ru-RU" dirty="0"/>
              <a:t>263 000 убитых солдат только с одной стороны (в Афганистане и Ираке за 20 лет – 6 900; во Вьетнаме – 58 281)</a:t>
            </a:r>
          </a:p>
          <a:p>
            <a:r>
              <a:rPr lang="ru-RU" dirty="0"/>
              <a:t>Общие боевые потери с одной стороны 34 000 (4 700 танков, 315 самолетов, 316 вертолетов)</a:t>
            </a:r>
          </a:p>
          <a:p>
            <a:r>
              <a:rPr lang="ru-RU" dirty="0"/>
              <a:t>Отвоевано 40 000 </a:t>
            </a:r>
            <a:r>
              <a:rPr lang="ru-RU" dirty="0" err="1"/>
              <a:t>кв.км</a:t>
            </a:r>
            <a:r>
              <a:rPr lang="ru-RU" dirty="0"/>
              <a:t> (больше, чем в некоторых странах - Бельгия 32 545 </a:t>
            </a:r>
            <a:r>
              <a:rPr lang="ru-RU" dirty="0" err="1"/>
              <a:t>кв.км</a:t>
            </a:r>
            <a:r>
              <a:rPr lang="ru-RU" dirty="0"/>
              <a:t>)</a:t>
            </a:r>
            <a:endParaRPr lang="LID4096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84F63A-3D64-4886-AB1E-EE650FFE2B1E}" type="slidenum">
              <a:rPr lang="LID4096" smtClean="0"/>
              <a:t>9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4648761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ADRA Ukraine has </a:t>
            </a:r>
            <a:r>
              <a:rPr lang="ru-RU" dirty="0"/>
              <a:t>325 </a:t>
            </a:r>
            <a:r>
              <a:rPr lang="en-US" dirty="0"/>
              <a:t>employees and ~300 volunteers.</a:t>
            </a:r>
            <a:endParaRPr lang="LID4096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84F63A-3D64-4886-AB1E-EE650FFE2B1E}" type="slidenum">
              <a:rPr lang="LID4096" smtClean="0"/>
              <a:t>12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2217960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84F63A-3D64-4886-AB1E-EE650FFE2B1E}" type="slidenum">
              <a:rPr lang="LID4096" smtClean="0"/>
              <a:pPr/>
              <a:t>44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342205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E3280E-AF6F-0AC5-9AEB-EE723D3BA5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98B8AEF-A17E-91C4-AA8F-2BC1312AF8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992EB4-AA98-2383-14E7-FD161BB620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4B020-FF4C-7F4B-931C-A4687E4DA130}" type="datetimeFigureOut">
              <a:rPr lang="en-UA" smtClean="0"/>
              <a:t>02/12/2024</a:t>
            </a:fld>
            <a:endParaRPr lang="en-U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410683-F396-113F-0A3C-28E2A3D3A5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77E768-5CD2-D9A1-20DA-2D00D323D5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CC091-199A-2F41-A973-E60A9162D64E}" type="slidenum">
              <a:rPr lang="en-UA" smtClean="0"/>
              <a:t>‹#›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26141280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E80B7-C5B0-5CDE-7EAF-86037C5E10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809676-DD99-E890-C6F9-8894AEAA2A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C13179-580A-4680-CBBC-3F79F86447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4B020-FF4C-7F4B-931C-A4687E4DA130}" type="datetimeFigureOut">
              <a:rPr lang="en-UA" smtClean="0"/>
              <a:t>02/12/2024</a:t>
            </a:fld>
            <a:endParaRPr lang="en-U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B2A282-944A-6E5A-F191-AFECB2C34D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2CCB94-5AF0-DD9B-0D59-4B17006B4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CC091-199A-2F41-A973-E60A9162D64E}" type="slidenum">
              <a:rPr lang="en-UA" smtClean="0"/>
              <a:t>‹#›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28529428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2DD64-7519-2C21-A3A2-46CB378684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7F8CA8-0DC0-C0DD-7FC8-9D9A41426F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518FC9-7494-7301-81F9-DDF2DF231B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4B020-FF4C-7F4B-931C-A4687E4DA130}" type="datetimeFigureOut">
              <a:rPr lang="en-UA" smtClean="0"/>
              <a:t>02/12/2024</a:t>
            </a:fld>
            <a:endParaRPr lang="en-U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B514FD-7EF0-75FF-382E-248DC00EFF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F3FAAA-4A06-16F4-E061-EC194EC009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CC091-199A-2F41-A973-E60A9162D64E}" type="slidenum">
              <a:rPr lang="en-UA" smtClean="0"/>
              <a:t>‹#›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39774131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409C53-330C-8CBE-96AF-F3BF40AB2B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9779C1-F0C6-C81A-2159-C5281A75FE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655FA36-C0BA-9A6B-92C0-0AA10BC0A8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E1A56D1-8618-7022-CD9D-49EBD7F874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4B020-FF4C-7F4B-931C-A4687E4DA130}" type="datetimeFigureOut">
              <a:rPr lang="en-UA" smtClean="0"/>
              <a:t>02/12/2024</a:t>
            </a:fld>
            <a:endParaRPr lang="en-U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5B5633-6BA9-4EA6-4256-CEBA5DB928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9E1CF8-FF45-2F10-A47E-8792909D4D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CC091-199A-2F41-A973-E60A9162D64E}" type="slidenum">
              <a:rPr lang="en-UA" smtClean="0"/>
              <a:t>‹#›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11849903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F9838D-0DC4-BF1E-9ED7-0C927B03B8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B72ACD-98FC-2A37-E3D1-16E0223D53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2B8F1D1-B2C4-C8A9-2063-69885955EE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AA3FDFC-CD4B-BF7B-1244-91E63FFAD61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77661A1-0520-198A-F9F1-D908D592B8B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B55FBE8-4A81-0C11-E62C-BE5F11375C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4B020-FF4C-7F4B-931C-A4687E4DA130}" type="datetimeFigureOut">
              <a:rPr lang="en-UA" smtClean="0"/>
              <a:t>02/12/2024</a:t>
            </a:fld>
            <a:endParaRPr lang="en-U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1A9D484-0351-B3C0-61B9-204F9BFF83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E9910AD-B1EF-40DD-D522-B7A3323B2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CC091-199A-2F41-A973-E60A9162D64E}" type="slidenum">
              <a:rPr lang="en-UA" smtClean="0"/>
              <a:t>‹#›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8100326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93762F-3789-0042-68DA-C2A99B209C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DB76A64-4552-2EEC-BF5A-2A4BA3DFB4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4B020-FF4C-7F4B-931C-A4687E4DA130}" type="datetimeFigureOut">
              <a:rPr lang="en-UA" smtClean="0"/>
              <a:t>02/12/2024</a:t>
            </a:fld>
            <a:endParaRPr lang="en-U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7932F51-5697-1087-9942-570F1B25DA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85BE5C4-244A-DD0D-A6F6-1B5F8C981D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CC091-199A-2F41-A973-E60A9162D64E}" type="slidenum">
              <a:rPr lang="en-UA" smtClean="0"/>
              <a:t>‹#›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4089852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A421478-6ECE-ACB6-2843-671F9272FB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4B020-FF4C-7F4B-931C-A4687E4DA130}" type="datetimeFigureOut">
              <a:rPr lang="en-UA" smtClean="0"/>
              <a:t>02/12/2024</a:t>
            </a:fld>
            <a:endParaRPr lang="en-U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2DCA67A-FDDF-D01D-465B-A5A71CF22E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B37182-B936-4F4D-D191-A65B368727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CC091-199A-2F41-A973-E60A9162D64E}" type="slidenum">
              <a:rPr lang="en-UA" smtClean="0"/>
              <a:t>‹#›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39960027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19D674-776B-46C4-E58C-EDCE90AFEA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7F2B01-3A21-F150-9D50-3E1E8E5551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234B54-FECD-77F8-4E50-F18A6B8A41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419CF5F-7F46-4929-1963-6DC37C964D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4B020-FF4C-7F4B-931C-A4687E4DA130}" type="datetimeFigureOut">
              <a:rPr lang="en-UA" smtClean="0"/>
              <a:t>02/12/2024</a:t>
            </a:fld>
            <a:endParaRPr lang="en-U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70B8D9A-B02E-9C40-B3F6-F063C0C21A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0D7EE4-93FE-A1DA-6C06-14B9EAD035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CC091-199A-2F41-A973-E60A9162D64E}" type="slidenum">
              <a:rPr lang="en-UA" smtClean="0"/>
              <a:t>‹#›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15037842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621110-AA55-F125-7F3D-EB47A27868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522E7A3-F9AE-CD1A-58C4-87C5A28CED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761BF0-5645-7C53-7324-CA38BBAA3E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50E9F2-D6C1-E6E1-87DA-C1E58AB423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4B020-FF4C-7F4B-931C-A4687E4DA130}" type="datetimeFigureOut">
              <a:rPr lang="en-UA" smtClean="0"/>
              <a:t>02/12/2024</a:t>
            </a:fld>
            <a:endParaRPr lang="en-U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E5DDA4-6299-BED3-89E9-584ADDD532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0FBD86F-C93E-1C78-F655-586F856D03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CC091-199A-2F41-A973-E60A9162D64E}" type="slidenum">
              <a:rPr lang="en-UA" smtClean="0"/>
              <a:t>‹#›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32748007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4EE27E-904E-2A0D-6B46-B7B2389161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D3BBEAE-74C5-59DD-A28A-CBB7D0277AF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F58997-88AA-2A2F-D848-0D3831F622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4B020-FF4C-7F4B-931C-A4687E4DA130}" type="datetimeFigureOut">
              <a:rPr lang="en-UA" smtClean="0"/>
              <a:t>02/12/2024</a:t>
            </a:fld>
            <a:endParaRPr lang="en-U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5294A5-3A27-1124-153B-99FEBA26DC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421E9D-5A43-4FE6-50D1-70C0CE3E0C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CC091-199A-2F41-A973-E60A9162D64E}" type="slidenum">
              <a:rPr lang="en-UA" smtClean="0"/>
              <a:t>‹#›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28822995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EEED324-67C3-0533-A906-E70FFF2A475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F03F6BB-6A43-8A2D-06F3-585DC5554E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0398A6-D2B2-BBDE-863D-5EBF43F82D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4B020-FF4C-7F4B-931C-A4687E4DA130}" type="datetimeFigureOut">
              <a:rPr lang="en-UA" smtClean="0"/>
              <a:t>02/12/2024</a:t>
            </a:fld>
            <a:endParaRPr lang="en-U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641569-1535-2052-74A3-2C6F305E85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738702-A1E7-9A68-677E-77A1769D85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CC091-199A-2F41-A973-E60A9162D64E}" type="slidenum">
              <a:rPr lang="en-UA" smtClean="0"/>
              <a:t>‹#›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39533259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84F987D-7575-F146-4E56-C28A90353F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755C86-5DA6-CA45-E594-93326EE5B3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E812D5-4D75-BD8E-E690-A9827368BD6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14B020-FF4C-7F4B-931C-A4687E4DA130}" type="datetimeFigureOut">
              <a:rPr lang="en-UA" smtClean="0"/>
              <a:t>02/12/2024</a:t>
            </a:fld>
            <a:endParaRPr lang="en-U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5B8C41-C7E3-4818-76BB-E0038736DFF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4F76AF-D9D9-9E54-0432-4DE48C6A5E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BCC091-199A-2F41-A973-E60A9162D64E}" type="slidenum">
              <a:rPr lang="en-UA" smtClean="0"/>
              <a:t>‹#›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5492733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media" Target="../media/media2.MP4"/><Relationship Id="rId7" Type="http://schemas.openxmlformats.org/officeDocument/2006/relationships/image" Target="../media/image10.jpe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9.jpeg"/><Relationship Id="rId5" Type="http://schemas.openxmlformats.org/officeDocument/2006/relationships/slideLayout" Target="../slideLayouts/slideLayout7.xml"/><Relationship Id="rId4" Type="http://schemas.openxmlformats.org/officeDocument/2006/relationships/video" Target="../media/media2.MP4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svg"/><Relationship Id="rId7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11" Type="http://schemas.openxmlformats.org/officeDocument/2006/relationships/image" Target="../media/image25.png"/><Relationship Id="rId5" Type="http://schemas.openxmlformats.org/officeDocument/2006/relationships/image" Target="../media/image19.pn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microsoft.com/office/2018/10/relationships/comments" Target="../comments/modernComment_13E_229291F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sv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sv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2.xml"/><Relationship Id="rId4" Type="http://schemas.openxmlformats.org/officeDocument/2006/relationships/image" Target="../media/image38.sv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56.sv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png"/><Relationship Id="rId5" Type="http://schemas.openxmlformats.org/officeDocument/2006/relationships/image" Target="../media/image54.svg"/><Relationship Id="rId4" Type="http://schemas.openxmlformats.org/officeDocument/2006/relationships/image" Target="../media/image53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svg"/><Relationship Id="rId5" Type="http://schemas.openxmlformats.org/officeDocument/2006/relationships/image" Target="../media/image55.png"/><Relationship Id="rId4" Type="http://schemas.openxmlformats.org/officeDocument/2006/relationships/image" Target="../media/image54.sv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microsoft.com/office/2018/10/relationships/comments" Target="../comments/modernComment_13C_E80369F8.xml"/><Relationship Id="rId7" Type="http://schemas.openxmlformats.org/officeDocument/2006/relationships/image" Target="../media/image54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5" Type="http://schemas.openxmlformats.org/officeDocument/2006/relationships/chart" Target="../charts/chart3.xml"/><Relationship Id="rId4" Type="http://schemas.openxmlformats.org/officeDocument/2006/relationships/image" Target="../media/image58.png"/><Relationship Id="rId9" Type="http://schemas.openxmlformats.org/officeDocument/2006/relationships/image" Target="../media/image56.sv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4.sv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2.png"/><Relationship Id="rId4" Type="http://schemas.openxmlformats.org/officeDocument/2006/relationships/image" Target="../media/image64.sv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jp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54.svg"/><Relationship Id="rId7" Type="http://schemas.openxmlformats.org/officeDocument/2006/relationships/image" Target="../media/image62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.png"/><Relationship Id="rId11" Type="http://schemas.openxmlformats.org/officeDocument/2006/relationships/image" Target="../media/image47.png"/><Relationship Id="rId5" Type="http://schemas.openxmlformats.org/officeDocument/2006/relationships/image" Target="../media/image36.png"/><Relationship Id="rId10" Type="http://schemas.openxmlformats.org/officeDocument/2006/relationships/image" Target="../media/image38.svg"/><Relationship Id="rId4" Type="http://schemas.openxmlformats.org/officeDocument/2006/relationships/image" Target="../media/image78.png"/><Relationship Id="rId9" Type="http://schemas.openxmlformats.org/officeDocument/2006/relationships/image" Target="../media/image37.png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ptember, 2023">
            <a:extLst>
              <a:ext uri="{FF2B5EF4-FFF2-40B4-BE49-F238E27FC236}">
                <a16:creationId xmlns:a16="http://schemas.microsoft.com/office/drawing/2014/main" id="{D83384B8-BC7D-4116-A012-089F2349A155}"/>
              </a:ext>
            </a:extLst>
          </p:cNvPr>
          <p:cNvSpPr txBox="1">
            <a:spLocks/>
          </p:cNvSpPr>
          <p:nvPr/>
        </p:nvSpPr>
        <p:spPr>
          <a:xfrm>
            <a:off x="0" y="5422549"/>
            <a:ext cx="12192000" cy="4398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</a:rPr>
              <a:t>January, 2024</a:t>
            </a:r>
            <a:endParaRPr lang="en-UA" sz="1800" dirty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</a:endParaRPr>
          </a:p>
        </p:txBody>
      </p:sp>
      <p:sp>
        <p:nvSpPr>
          <p:cNvPr id="5" name="Plank">
            <a:extLst>
              <a:ext uri="{FF2B5EF4-FFF2-40B4-BE49-F238E27FC236}">
                <a16:creationId xmlns:a16="http://schemas.microsoft.com/office/drawing/2014/main" id="{C6697AD2-D1D5-4D1E-B536-5FAC2C9AACA8}"/>
              </a:ext>
            </a:extLst>
          </p:cNvPr>
          <p:cNvSpPr/>
          <p:nvPr/>
        </p:nvSpPr>
        <p:spPr>
          <a:xfrm>
            <a:off x="3304674" y="2996099"/>
            <a:ext cx="5582652" cy="716940"/>
          </a:xfrm>
          <a:prstGeom prst="round2DiagRect">
            <a:avLst/>
          </a:prstGeom>
          <a:solidFill>
            <a:srgbClr val="007B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" name="Humanitarian Response">
            <a:extLst>
              <a:ext uri="{FF2B5EF4-FFF2-40B4-BE49-F238E27FC236}">
                <a16:creationId xmlns:a16="http://schemas.microsoft.com/office/drawing/2014/main" id="{649A859B-FFBB-0B0D-271F-1E3D7F1293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3102558"/>
            <a:ext cx="12192000" cy="610481"/>
          </a:xfrm>
        </p:spPr>
        <p:txBody>
          <a:bodyPr>
            <a:normAutofit/>
          </a:bodyPr>
          <a:lstStyle/>
          <a:p>
            <a:r>
              <a:rPr lang="de-DE" sz="3200" b="1" dirty="0">
                <a:solidFill>
                  <a:schemeClr val="bg1"/>
                </a:solidFill>
                <a:latin typeface="Open Sans" panose="020B0606030504020204" pitchFamily="34" charset="0"/>
              </a:rPr>
              <a:t>Humanitarian Response</a:t>
            </a:r>
            <a:endParaRPr lang="en-UA" sz="2000" dirty="0">
              <a:solidFill>
                <a:schemeClr val="bg1"/>
              </a:solidFill>
              <a:latin typeface="Open Sans" panose="020B0606030504020204" pitchFamily="34" charset="0"/>
            </a:endParaRPr>
          </a:p>
        </p:txBody>
      </p:sp>
      <p:sp>
        <p:nvSpPr>
          <p:cNvPr id="2" name="ADRA Ukraine">
            <a:extLst>
              <a:ext uri="{FF2B5EF4-FFF2-40B4-BE49-F238E27FC236}">
                <a16:creationId xmlns:a16="http://schemas.microsoft.com/office/drawing/2014/main" id="{C6BC44DE-5DF4-AD6F-8DCA-AD13B9F529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748220"/>
            <a:ext cx="12192000" cy="1173163"/>
          </a:xfrm>
        </p:spPr>
        <p:txBody>
          <a:bodyPr>
            <a:normAutofit/>
          </a:bodyPr>
          <a:lstStyle/>
          <a:p>
            <a:pPr>
              <a:spcBef>
                <a:spcPts val="1000"/>
              </a:spcBef>
            </a:pPr>
            <a:r>
              <a:rPr lang="en-US" sz="6600" b="1">
                <a:solidFill>
                  <a:srgbClr val="007B5F"/>
                </a:solidFill>
                <a:latin typeface="Open Sans" panose="020B0606030504020204" pitchFamily="34" charset="0"/>
                <a:ea typeface="+mn-ea"/>
                <a:cs typeface="+mn-cs"/>
              </a:rPr>
              <a:t>ADRA UKRAINE</a:t>
            </a:r>
            <a:endParaRPr lang="en-US" sz="6600" b="1" dirty="0">
              <a:solidFill>
                <a:srgbClr val="007B5F"/>
              </a:solidFill>
              <a:latin typeface="Open Sans" panose="020B0606030504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412585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">
            <a:extLst>
              <a:ext uri="{FF2B5EF4-FFF2-40B4-BE49-F238E27FC236}">
                <a16:creationId xmlns:a16="http://schemas.microsoft.com/office/drawing/2014/main" id="{09ACC048-4551-429D-912E-55B98E6736BC}"/>
              </a:ext>
            </a:extLst>
          </p:cNvPr>
          <p:cNvSpPr txBox="1">
            <a:spLocks/>
          </p:cNvSpPr>
          <p:nvPr/>
        </p:nvSpPr>
        <p:spPr>
          <a:xfrm>
            <a:off x="0" y="4794980"/>
            <a:ext cx="12192000" cy="9206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CA" sz="2000" b="1" dirty="0">
                <a:solidFill>
                  <a:srgbClr val="D39F0B"/>
                </a:solidFill>
                <a:latin typeface="Open Sans" panose="020B0606030504020204" pitchFamily="34" charset="0"/>
              </a:rPr>
              <a:t>In the 5 top exporters of grains in the world</a:t>
            </a:r>
            <a:br>
              <a:rPr lang="en-CA" sz="2000" dirty="0">
                <a:solidFill>
                  <a:srgbClr val="D39F0B"/>
                </a:solidFill>
                <a:latin typeface="Open Sans" panose="020B0606030504020204" pitchFamily="34" charset="0"/>
              </a:rPr>
            </a:br>
            <a:r>
              <a:rPr lang="en-CA" sz="2000" dirty="0">
                <a:solidFill>
                  <a:srgbClr val="007B5F"/>
                </a:solidFill>
                <a:latin typeface="Open Sans" panose="020B0606030504020204" pitchFamily="34" charset="0"/>
              </a:rPr>
              <a:t>(sunflower oil - 1st place, corn - </a:t>
            </a:r>
            <a:r>
              <a:rPr lang="en-CA" sz="2000">
                <a:solidFill>
                  <a:srgbClr val="007B5F"/>
                </a:solidFill>
                <a:latin typeface="Open Sans" panose="020B0606030504020204" pitchFamily="34" charset="0"/>
              </a:rPr>
              <a:t>2nd)</a:t>
            </a:r>
            <a:endParaRPr lang="en-UA" sz="2000" b="1" dirty="0">
              <a:solidFill>
                <a:srgbClr val="F2B60E"/>
              </a:solidFill>
              <a:latin typeface="Open Sans" panose="020B0606030504020204" pitchFamily="34" charset="0"/>
            </a:endParaRPr>
          </a:p>
        </p:txBody>
      </p:sp>
      <p:sp>
        <p:nvSpPr>
          <p:cNvPr id="8" name="Text">
            <a:extLst>
              <a:ext uri="{FF2B5EF4-FFF2-40B4-BE49-F238E27FC236}">
                <a16:creationId xmlns:a16="http://schemas.microsoft.com/office/drawing/2014/main" id="{711539BC-40D1-47F4-95C9-B039C7700D8A}"/>
              </a:ext>
            </a:extLst>
          </p:cNvPr>
          <p:cNvSpPr txBox="1">
            <a:spLocks/>
          </p:cNvSpPr>
          <p:nvPr/>
        </p:nvSpPr>
        <p:spPr>
          <a:xfrm>
            <a:off x="0" y="3640342"/>
            <a:ext cx="12192000" cy="9206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CA" sz="2000" b="1" dirty="0">
                <a:solidFill>
                  <a:srgbClr val="D39F0B"/>
                </a:solidFill>
                <a:latin typeface="Open Sans" panose="020B0606030504020204" pitchFamily="34" charset="0"/>
              </a:rPr>
              <a:t>Zaporizka nuclear station </a:t>
            </a:r>
            <a:r>
              <a:rPr lang="en-CA" sz="2000" dirty="0">
                <a:solidFill>
                  <a:srgbClr val="007B5F"/>
                </a:solidFill>
                <a:latin typeface="Open Sans" panose="020B0606030504020204" pitchFamily="34" charset="0"/>
              </a:rPr>
              <a:t>(ZAES)</a:t>
            </a:r>
          </a:p>
          <a:p>
            <a:r>
              <a:rPr lang="en-CA" sz="2000" dirty="0">
                <a:solidFill>
                  <a:srgbClr val="007B5F"/>
                </a:solidFill>
                <a:latin typeface="Open Sans" panose="020B0606030504020204" pitchFamily="34" charset="0"/>
              </a:rPr>
              <a:t>the biggest in Europe </a:t>
            </a:r>
            <a:r>
              <a:rPr lang="en-CA" sz="2000" b="1" dirty="0">
                <a:solidFill>
                  <a:srgbClr val="D39F0B"/>
                </a:solidFill>
                <a:latin typeface="Open Sans" panose="020B0606030504020204" pitchFamily="34" charset="0"/>
              </a:rPr>
              <a:t>(3d in the world in terms of </a:t>
            </a:r>
            <a:r>
              <a:rPr lang="en-CA" sz="2000" b="1">
                <a:solidFill>
                  <a:srgbClr val="D39F0B"/>
                </a:solidFill>
                <a:latin typeface="Open Sans" panose="020B0606030504020204" pitchFamily="34" charset="0"/>
              </a:rPr>
              <a:t>capacity)</a:t>
            </a:r>
            <a:endParaRPr lang="ru-RU" sz="2000" b="1" dirty="0">
              <a:solidFill>
                <a:srgbClr val="D39F0B"/>
              </a:solidFill>
              <a:latin typeface="Montserrat" panose="00000500000000000000" pitchFamily="50" charset="-52"/>
            </a:endParaRPr>
          </a:p>
        </p:txBody>
      </p:sp>
      <p:sp>
        <p:nvSpPr>
          <p:cNvPr id="3" name="Text">
            <a:extLst>
              <a:ext uri="{FF2B5EF4-FFF2-40B4-BE49-F238E27FC236}">
                <a16:creationId xmlns:a16="http://schemas.microsoft.com/office/drawing/2014/main" id="{649A859B-FFBB-0B0D-271F-1E3D7F1293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2615924"/>
            <a:ext cx="12192000" cy="935628"/>
          </a:xfrm>
        </p:spPr>
        <p:txBody>
          <a:bodyPr>
            <a:noAutofit/>
          </a:bodyPr>
          <a:lstStyle/>
          <a:p>
            <a:r>
              <a:rPr lang="en-CA" sz="2000" b="1" dirty="0">
                <a:solidFill>
                  <a:srgbClr val="D39F0B"/>
                </a:solidFill>
                <a:latin typeface="Open Sans" panose="020B0606030504020204" pitchFamily="34" charset="0"/>
              </a:rPr>
              <a:t>The biggest country in Europe</a:t>
            </a:r>
            <a:br>
              <a:rPr lang="en-CA" sz="2000" dirty="0">
                <a:solidFill>
                  <a:srgbClr val="007B5F"/>
                </a:solidFill>
                <a:latin typeface="Open Sans" panose="020B0606030504020204" pitchFamily="34" charset="0"/>
              </a:rPr>
            </a:br>
            <a:r>
              <a:rPr lang="en-CA" sz="2000" dirty="0">
                <a:solidFill>
                  <a:srgbClr val="007B5F"/>
                </a:solidFill>
                <a:latin typeface="Open Sans" panose="020B0606030504020204" pitchFamily="34" charset="0"/>
              </a:rPr>
              <a:t>(603К sq m, more than Lebanon in 60 </a:t>
            </a:r>
            <a:r>
              <a:rPr lang="en-CA" sz="2000">
                <a:solidFill>
                  <a:srgbClr val="007B5F"/>
                </a:solidFill>
                <a:latin typeface="Open Sans" panose="020B0606030504020204" pitchFamily="34" charset="0"/>
              </a:rPr>
              <a:t>times)</a:t>
            </a:r>
            <a:endParaRPr lang="en-UA" sz="2000" b="1" dirty="0">
              <a:solidFill>
                <a:srgbClr val="F2B60E"/>
              </a:solidFill>
              <a:latin typeface="Open Sans" panose="020B0606030504020204" pitchFamily="34" charset="0"/>
            </a:endParaRPr>
          </a:p>
        </p:txBody>
      </p:sp>
      <p:sp>
        <p:nvSpPr>
          <p:cNvPr id="7" name="Text">
            <a:extLst>
              <a:ext uri="{FF2B5EF4-FFF2-40B4-BE49-F238E27FC236}">
                <a16:creationId xmlns:a16="http://schemas.microsoft.com/office/drawing/2014/main" id="{2364DC9D-9C7E-4468-9A63-AD1E71EFEE6C}"/>
              </a:ext>
            </a:extLst>
          </p:cNvPr>
          <p:cNvSpPr txBox="1">
            <a:spLocks/>
          </p:cNvSpPr>
          <p:nvPr/>
        </p:nvSpPr>
        <p:spPr>
          <a:xfrm>
            <a:off x="0" y="1815476"/>
            <a:ext cx="12192000" cy="53363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CA" sz="2000" dirty="0">
                <a:solidFill>
                  <a:srgbClr val="007B5F"/>
                </a:solidFill>
                <a:latin typeface="Open Sans" panose="020B0606030504020204" pitchFamily="34" charset="0"/>
              </a:rPr>
              <a:t>Population of Ukraine - </a:t>
            </a:r>
            <a:r>
              <a:rPr lang="en-CA" sz="2000" b="1" dirty="0">
                <a:solidFill>
                  <a:srgbClr val="D39F0B"/>
                </a:solidFill>
                <a:latin typeface="Open Sans" panose="020B0606030504020204" pitchFamily="34" charset="0"/>
              </a:rPr>
              <a:t>41 </a:t>
            </a:r>
            <a:r>
              <a:rPr lang="en-CA" sz="2000" b="1">
                <a:solidFill>
                  <a:srgbClr val="D39F0B"/>
                </a:solidFill>
                <a:latin typeface="Open Sans" panose="020B0606030504020204" pitchFamily="34" charset="0"/>
              </a:rPr>
              <a:t>Mio people</a:t>
            </a:r>
            <a:endParaRPr lang="en-UA" sz="2000" b="1" dirty="0">
              <a:solidFill>
                <a:srgbClr val="D39F0B"/>
              </a:solidFill>
              <a:latin typeface="Open Sans" panose="020B0606030504020204" pitchFamily="34" charset="0"/>
            </a:endParaRPr>
          </a:p>
        </p:txBody>
      </p:sp>
      <p:cxnSp>
        <p:nvCxnSpPr>
          <p:cNvPr id="10" name="Title Line">
            <a:extLst>
              <a:ext uri="{FF2B5EF4-FFF2-40B4-BE49-F238E27FC236}">
                <a16:creationId xmlns:a16="http://schemas.microsoft.com/office/drawing/2014/main" id="{29B79179-CBF4-4931-B749-4CC2E9B7D5B9}"/>
              </a:ext>
            </a:extLst>
          </p:cNvPr>
          <p:cNvCxnSpPr>
            <a:cxnSpLocks/>
          </p:cNvCxnSpPr>
          <p:nvPr/>
        </p:nvCxnSpPr>
        <p:spPr>
          <a:xfrm>
            <a:off x="564356" y="405606"/>
            <a:ext cx="0" cy="511969"/>
          </a:xfrm>
          <a:prstGeom prst="line">
            <a:avLst/>
          </a:prstGeom>
          <a:ln w="28575">
            <a:solidFill>
              <a:srgbClr val="007B5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le Text">
            <a:extLst>
              <a:ext uri="{FF2B5EF4-FFF2-40B4-BE49-F238E27FC236}">
                <a16:creationId xmlns:a16="http://schemas.microsoft.com/office/drawing/2014/main" id="{41CDFFA3-9800-4528-A342-485F2DC7E2B5}"/>
              </a:ext>
            </a:extLst>
          </p:cNvPr>
          <p:cNvSpPr txBox="1">
            <a:spLocks/>
          </p:cNvSpPr>
          <p:nvPr/>
        </p:nvSpPr>
        <p:spPr>
          <a:xfrm>
            <a:off x="718256" y="298311"/>
            <a:ext cx="9603458" cy="7265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dirty="0">
                <a:solidFill>
                  <a:srgbClr val="007B5F"/>
                </a:solidFill>
                <a:latin typeface="Open Sans" panose="020B0606030504020204" pitchFamily="34" charset="0"/>
              </a:rPr>
              <a:t>Facts </a:t>
            </a:r>
            <a:r>
              <a:rPr lang="en-US" sz="2400" b="1">
                <a:solidFill>
                  <a:srgbClr val="007B5F"/>
                </a:solidFill>
                <a:latin typeface="Open Sans" panose="020B0606030504020204" pitchFamily="34" charset="0"/>
              </a:rPr>
              <a:t>of Ukraine</a:t>
            </a:r>
            <a:endParaRPr lang="LID4096" sz="2400" b="1" dirty="0">
              <a:solidFill>
                <a:srgbClr val="007B5F"/>
              </a:solidFill>
              <a:latin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1843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8" grpId="0"/>
      <p:bldP spid="3" grpId="0" build="p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hoto">
            <a:extLst>
              <a:ext uri="{FF2B5EF4-FFF2-40B4-BE49-F238E27FC236}">
                <a16:creationId xmlns:a16="http://schemas.microsoft.com/office/drawing/2014/main" id="{2E025C1E-31F5-4D29-82E9-679E1D969328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2"/>
          <a:srcRect t="8488" b="2978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15" name="Place - Plank">
            <a:extLst>
              <a:ext uri="{FF2B5EF4-FFF2-40B4-BE49-F238E27FC236}">
                <a16:creationId xmlns:a16="http://schemas.microsoft.com/office/drawing/2014/main" id="{BE282F13-8FFF-4188-B473-4EDA1BE75AB4}"/>
              </a:ext>
            </a:extLst>
          </p:cNvPr>
          <p:cNvSpPr/>
          <p:nvPr/>
        </p:nvSpPr>
        <p:spPr>
          <a:xfrm>
            <a:off x="8934450" y="5902030"/>
            <a:ext cx="2654225" cy="655052"/>
          </a:xfrm>
          <a:prstGeom prst="rect">
            <a:avLst/>
          </a:prstGeom>
          <a:gradFill>
            <a:gsLst>
              <a:gs pos="20000">
                <a:schemeClr val="tx1">
                  <a:alpha val="20000"/>
                </a:schemeClr>
              </a:gs>
              <a:gs pos="0">
                <a:schemeClr val="tx1">
                  <a:alpha val="0"/>
                </a:schemeClr>
              </a:gs>
            </a:gsLst>
            <a:lin ang="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3" name="Place - Text">
            <a:extLst>
              <a:ext uri="{FF2B5EF4-FFF2-40B4-BE49-F238E27FC236}">
                <a16:creationId xmlns:a16="http://schemas.microsoft.com/office/drawing/2014/main" id="{A6A3AD01-7288-455C-B097-601AF99476C0}"/>
              </a:ext>
            </a:extLst>
          </p:cNvPr>
          <p:cNvSpPr txBox="1">
            <a:spLocks/>
          </p:cNvSpPr>
          <p:nvPr/>
        </p:nvSpPr>
        <p:spPr>
          <a:xfrm>
            <a:off x="7073899" y="5902030"/>
            <a:ext cx="4141329" cy="7265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1400">
                <a:solidFill>
                  <a:schemeClr val="bg1"/>
                </a:solidFill>
                <a:latin typeface="Open Sans" panose="020B0606030504020204" pitchFamily="34" charset="0"/>
              </a:rPr>
              <a:t>City of Bakhmut</a:t>
            </a:r>
          </a:p>
          <a:p>
            <a:pPr algn="r"/>
            <a:r>
              <a:rPr lang="en-US" sz="1050">
                <a:solidFill>
                  <a:schemeClr val="bg1"/>
                </a:solidFill>
                <a:latin typeface="Open Sans" panose="020B0606030504020204" pitchFamily="34" charset="0"/>
              </a:rPr>
              <a:t>2023</a:t>
            </a:r>
            <a:endParaRPr lang="LID4096" sz="1050" dirty="0">
              <a:solidFill>
                <a:schemeClr val="bg1"/>
              </a:solidFill>
              <a:latin typeface="Open Sans" panose="020B0606030504020204" pitchFamily="34" charset="0"/>
            </a:endParaRPr>
          </a:p>
        </p:txBody>
      </p:sp>
      <p:pic>
        <p:nvPicPr>
          <p:cNvPr id="12" name="Place - ICO">
            <a:extLst>
              <a:ext uri="{FF2B5EF4-FFF2-40B4-BE49-F238E27FC236}">
                <a16:creationId xmlns:a16="http://schemas.microsoft.com/office/drawing/2014/main" id="{CE7BFAD4-DAA3-4BE2-A019-BAE3E907B8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82344" y="5989574"/>
            <a:ext cx="406331" cy="406331"/>
          </a:xfrm>
          <a:prstGeom prst="rect">
            <a:avLst/>
          </a:prstGeom>
        </p:spPr>
      </p:pic>
      <p:sp>
        <p:nvSpPr>
          <p:cNvPr id="10" name="Title Plank">
            <a:extLst>
              <a:ext uri="{FF2B5EF4-FFF2-40B4-BE49-F238E27FC236}">
                <a16:creationId xmlns:a16="http://schemas.microsoft.com/office/drawing/2014/main" id="{BC2CAF31-67D1-4B50-851A-F09EDDDAD913}"/>
              </a:ext>
            </a:extLst>
          </p:cNvPr>
          <p:cNvSpPr/>
          <p:nvPr/>
        </p:nvSpPr>
        <p:spPr>
          <a:xfrm>
            <a:off x="564354" y="393289"/>
            <a:ext cx="8370095" cy="595172"/>
          </a:xfrm>
          <a:prstGeom prst="rect">
            <a:avLst/>
          </a:prstGeom>
          <a:gradFill>
            <a:gsLst>
              <a:gs pos="55000">
                <a:schemeClr val="tx1">
                  <a:alpha val="55000"/>
                </a:schemeClr>
              </a:gs>
              <a:gs pos="100000">
                <a:schemeClr val="tx1">
                  <a:alpha val="0"/>
                </a:schemeClr>
              </a:gs>
            </a:gsLst>
            <a:lin ang="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cxnSp>
        <p:nvCxnSpPr>
          <p:cNvPr id="14" name="Title Line">
            <a:extLst>
              <a:ext uri="{FF2B5EF4-FFF2-40B4-BE49-F238E27FC236}">
                <a16:creationId xmlns:a16="http://schemas.microsoft.com/office/drawing/2014/main" id="{59D9D549-4C5E-42CE-A460-3AB68A4DC905}"/>
              </a:ext>
            </a:extLst>
          </p:cNvPr>
          <p:cNvCxnSpPr>
            <a:cxnSpLocks/>
          </p:cNvCxnSpPr>
          <p:nvPr/>
        </p:nvCxnSpPr>
        <p:spPr>
          <a:xfrm>
            <a:off x="564356" y="393289"/>
            <a:ext cx="0" cy="595172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itle Text">
            <a:extLst>
              <a:ext uri="{FF2B5EF4-FFF2-40B4-BE49-F238E27FC236}">
                <a16:creationId xmlns:a16="http://schemas.microsoft.com/office/drawing/2014/main" id="{AA4E548E-7D37-4CB4-8A06-82B2E8124905}"/>
              </a:ext>
            </a:extLst>
          </p:cNvPr>
          <p:cNvSpPr txBox="1">
            <a:spLocks/>
          </p:cNvSpPr>
          <p:nvPr/>
        </p:nvSpPr>
        <p:spPr>
          <a:xfrm>
            <a:off x="718264" y="508641"/>
            <a:ext cx="5976134" cy="37478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CA" sz="2000">
                <a:solidFill>
                  <a:schemeClr val="bg1"/>
                </a:solidFill>
                <a:latin typeface="Open Sans" panose="020B0606030504020204" pitchFamily="34" charset="0"/>
              </a:rPr>
              <a:t>Result of the hostilities in the residential area</a:t>
            </a:r>
            <a:endParaRPr lang="en-CA" sz="2000" dirty="0">
              <a:solidFill>
                <a:schemeClr val="bg1"/>
              </a:solidFill>
              <a:latin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3429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3" grpId="0"/>
      <p:bldP spid="10" grpId="0" animBg="1"/>
      <p:bldP spid="1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8751A3-E99A-4122-BFD7-3A8983473FC0}"/>
              </a:ext>
            </a:extLst>
          </p:cNvPr>
          <p:cNvSpPr txBox="1">
            <a:spLocks/>
          </p:cNvSpPr>
          <p:nvPr/>
        </p:nvSpPr>
        <p:spPr>
          <a:xfrm>
            <a:off x="2425075" y="144092"/>
            <a:ext cx="7790213" cy="690929"/>
          </a:xfrm>
          <a:prstGeom prst="rect">
            <a:avLst/>
          </a:prstGeom>
        </p:spPr>
        <p:txBody>
          <a:bodyPr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200000"/>
              </a:lnSpc>
            </a:pPr>
            <a:endParaRPr lang="uk-UA" sz="2400" b="1" dirty="0">
              <a:solidFill>
                <a:schemeClr val="tx2"/>
              </a:solidFill>
            </a:endParaRPr>
          </a:p>
        </p:txBody>
      </p:sp>
      <p:cxnSp>
        <p:nvCxnSpPr>
          <p:cNvPr id="3" name="Пряма сполучна лінія 2">
            <a:extLst>
              <a:ext uri="{FF2B5EF4-FFF2-40B4-BE49-F238E27FC236}">
                <a16:creationId xmlns:a16="http://schemas.microsoft.com/office/drawing/2014/main" id="{1BB756AF-3E81-4F67-9F80-9A0357878B1C}"/>
              </a:ext>
            </a:extLst>
          </p:cNvPr>
          <p:cNvCxnSpPr/>
          <p:nvPr/>
        </p:nvCxnSpPr>
        <p:spPr>
          <a:xfrm>
            <a:off x="2447731" y="835020"/>
            <a:ext cx="2267338" cy="0"/>
          </a:xfrm>
          <a:prstGeom prst="line">
            <a:avLst/>
          </a:prstGeom>
          <a:ln w="28575">
            <a:solidFill>
              <a:srgbClr val="007F6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5512F892-02C1-4633-9EAC-A53C3A7F316E}"/>
              </a:ext>
            </a:extLst>
          </p:cNvPr>
          <p:cNvSpPr/>
          <p:nvPr/>
        </p:nvSpPr>
        <p:spPr>
          <a:xfrm>
            <a:off x="2313106" y="194755"/>
            <a:ext cx="672203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v-SE" sz="2800" b="1" dirty="0">
                <a:solidFill>
                  <a:schemeClr val="tx2"/>
                </a:solidFill>
              </a:rPr>
              <a:t>Missile attacks </a:t>
            </a:r>
            <a:r>
              <a:rPr lang="en-US" sz="2800" b="1" dirty="0">
                <a:solidFill>
                  <a:schemeClr val="tx2"/>
                </a:solidFill>
              </a:rPr>
              <a:t>Kiev </a:t>
            </a:r>
            <a:r>
              <a:rPr lang="sv-SE" sz="2800" b="1" dirty="0">
                <a:solidFill>
                  <a:schemeClr val="tx2"/>
                </a:solidFill>
              </a:rPr>
              <a:t>07/02/24</a:t>
            </a:r>
          </a:p>
          <a:p>
            <a:endParaRPr lang="en-US" sz="2800" b="1" dirty="0">
              <a:solidFill>
                <a:schemeClr val="tx2"/>
              </a:solidFill>
            </a:endParaRPr>
          </a:p>
        </p:txBody>
      </p:sp>
      <p:pic>
        <p:nvPicPr>
          <p:cNvPr id="6" name="Picture 5" descr="A collage of a fire in a building&#10;&#10;Description automatically generated">
            <a:extLst>
              <a:ext uri="{FF2B5EF4-FFF2-40B4-BE49-F238E27FC236}">
                <a16:creationId xmlns:a16="http://schemas.microsoft.com/office/drawing/2014/main" id="{34481843-0837-F764-00FF-DD55B38832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023" y="770015"/>
            <a:ext cx="5983977" cy="5983977"/>
          </a:xfrm>
          <a:prstGeom prst="rect">
            <a:avLst/>
          </a:prstGeom>
        </p:spPr>
      </p:pic>
      <p:pic>
        <p:nvPicPr>
          <p:cNvPr id="9" name="Picture 8" descr="A person standing on the dirt&#10;&#10;Description automatically generated">
            <a:extLst>
              <a:ext uri="{FF2B5EF4-FFF2-40B4-BE49-F238E27FC236}">
                <a16:creationId xmlns:a16="http://schemas.microsoft.com/office/drawing/2014/main" id="{6A20FB17-1095-AB83-4B53-2AB16B3F61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3010" y="860384"/>
            <a:ext cx="4352428" cy="5803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8682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8751A3-E99A-4122-BFD7-3A8983473FC0}"/>
              </a:ext>
            </a:extLst>
          </p:cNvPr>
          <p:cNvSpPr txBox="1">
            <a:spLocks/>
          </p:cNvSpPr>
          <p:nvPr/>
        </p:nvSpPr>
        <p:spPr>
          <a:xfrm>
            <a:off x="2425075" y="144092"/>
            <a:ext cx="7790213" cy="690929"/>
          </a:xfrm>
          <a:prstGeom prst="rect">
            <a:avLst/>
          </a:prstGeom>
        </p:spPr>
        <p:txBody>
          <a:bodyPr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200000"/>
              </a:lnSpc>
            </a:pPr>
            <a:endParaRPr lang="uk-UA" sz="2400" b="1" dirty="0">
              <a:solidFill>
                <a:schemeClr val="tx2"/>
              </a:solidFill>
            </a:endParaRPr>
          </a:p>
        </p:txBody>
      </p:sp>
      <p:cxnSp>
        <p:nvCxnSpPr>
          <p:cNvPr id="3" name="Пряма сполучна лінія 2">
            <a:extLst>
              <a:ext uri="{FF2B5EF4-FFF2-40B4-BE49-F238E27FC236}">
                <a16:creationId xmlns:a16="http://schemas.microsoft.com/office/drawing/2014/main" id="{1BB756AF-3E81-4F67-9F80-9A0357878B1C}"/>
              </a:ext>
            </a:extLst>
          </p:cNvPr>
          <p:cNvCxnSpPr/>
          <p:nvPr/>
        </p:nvCxnSpPr>
        <p:spPr>
          <a:xfrm>
            <a:off x="2447731" y="835020"/>
            <a:ext cx="2267338" cy="0"/>
          </a:xfrm>
          <a:prstGeom prst="line">
            <a:avLst/>
          </a:prstGeom>
          <a:ln w="28575">
            <a:solidFill>
              <a:srgbClr val="007F6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5512F892-02C1-4633-9EAC-A53C3A7F316E}"/>
              </a:ext>
            </a:extLst>
          </p:cNvPr>
          <p:cNvSpPr/>
          <p:nvPr/>
        </p:nvSpPr>
        <p:spPr>
          <a:xfrm>
            <a:off x="2313106" y="194755"/>
            <a:ext cx="672203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v-SE" sz="2800" b="1" dirty="0">
                <a:solidFill>
                  <a:schemeClr val="tx2"/>
                </a:solidFill>
              </a:rPr>
              <a:t>Missile attacks </a:t>
            </a:r>
            <a:r>
              <a:rPr lang="en-US" sz="2800" b="1" dirty="0">
                <a:solidFill>
                  <a:schemeClr val="tx2"/>
                </a:solidFill>
              </a:rPr>
              <a:t>Kharkiv</a:t>
            </a:r>
            <a:endParaRPr lang="en-US" sz="2400" b="1" dirty="0">
              <a:solidFill>
                <a:schemeClr val="tx2"/>
              </a:solidFill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AAB3F2C-8C4C-41A8-98DC-0BCDB43153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663" y="985141"/>
            <a:ext cx="8740417" cy="5824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8943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8751A3-E99A-4122-BFD7-3A8983473FC0}"/>
              </a:ext>
            </a:extLst>
          </p:cNvPr>
          <p:cNvSpPr txBox="1">
            <a:spLocks/>
          </p:cNvSpPr>
          <p:nvPr/>
        </p:nvSpPr>
        <p:spPr>
          <a:xfrm>
            <a:off x="2425075" y="144092"/>
            <a:ext cx="7790213" cy="690929"/>
          </a:xfrm>
          <a:prstGeom prst="rect">
            <a:avLst/>
          </a:prstGeom>
        </p:spPr>
        <p:txBody>
          <a:bodyPr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200000"/>
              </a:lnSpc>
            </a:pPr>
            <a:endParaRPr lang="uk-UA" sz="2400" b="1" dirty="0">
              <a:solidFill>
                <a:schemeClr val="tx2"/>
              </a:solidFill>
            </a:endParaRPr>
          </a:p>
        </p:txBody>
      </p:sp>
      <p:cxnSp>
        <p:nvCxnSpPr>
          <p:cNvPr id="3" name="Пряма сполучна лінія 2">
            <a:extLst>
              <a:ext uri="{FF2B5EF4-FFF2-40B4-BE49-F238E27FC236}">
                <a16:creationId xmlns:a16="http://schemas.microsoft.com/office/drawing/2014/main" id="{1BB756AF-3E81-4F67-9F80-9A0357878B1C}"/>
              </a:ext>
            </a:extLst>
          </p:cNvPr>
          <p:cNvCxnSpPr/>
          <p:nvPr/>
        </p:nvCxnSpPr>
        <p:spPr>
          <a:xfrm>
            <a:off x="2447731" y="835020"/>
            <a:ext cx="2267338" cy="0"/>
          </a:xfrm>
          <a:prstGeom prst="line">
            <a:avLst/>
          </a:prstGeom>
          <a:ln w="28575">
            <a:solidFill>
              <a:srgbClr val="007F6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5512F892-02C1-4633-9EAC-A53C3A7F316E}"/>
              </a:ext>
            </a:extLst>
          </p:cNvPr>
          <p:cNvSpPr/>
          <p:nvPr/>
        </p:nvSpPr>
        <p:spPr>
          <a:xfrm>
            <a:off x="2313106" y="194755"/>
            <a:ext cx="672203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v-SE" sz="2800" b="1" dirty="0">
                <a:solidFill>
                  <a:schemeClr val="tx2"/>
                </a:solidFill>
              </a:rPr>
              <a:t>Missile attacks </a:t>
            </a:r>
            <a:r>
              <a:rPr lang="en-US" sz="2800" b="1" dirty="0">
                <a:solidFill>
                  <a:schemeClr val="tx2"/>
                </a:solidFill>
              </a:rPr>
              <a:t>Kharkiv</a:t>
            </a:r>
            <a:endParaRPr lang="en-US" sz="2400" b="1" dirty="0">
              <a:solidFill>
                <a:schemeClr val="tx2"/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D31B9A4-29DE-4CED-A2CF-461CD2036C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811" y="885684"/>
            <a:ext cx="5225763" cy="5697595"/>
          </a:xfrm>
          <a:prstGeom prst="rect">
            <a:avLst/>
          </a:prstGeom>
        </p:spPr>
      </p:pic>
      <p:pic>
        <p:nvPicPr>
          <p:cNvPr id="5" name="Рисунок 6">
            <a:extLst>
              <a:ext uri="{FF2B5EF4-FFF2-40B4-BE49-F238E27FC236}">
                <a16:creationId xmlns:a16="http://schemas.microsoft.com/office/drawing/2014/main" id="{C5B9F21E-C157-A3F9-42EF-7C14CFF175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44455" y="835020"/>
            <a:ext cx="4880628" cy="5710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4060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8751A3-E99A-4122-BFD7-3A8983473FC0}"/>
              </a:ext>
            </a:extLst>
          </p:cNvPr>
          <p:cNvSpPr txBox="1">
            <a:spLocks/>
          </p:cNvSpPr>
          <p:nvPr/>
        </p:nvSpPr>
        <p:spPr>
          <a:xfrm>
            <a:off x="2425075" y="144092"/>
            <a:ext cx="7790213" cy="690929"/>
          </a:xfrm>
          <a:prstGeom prst="rect">
            <a:avLst/>
          </a:prstGeom>
        </p:spPr>
        <p:txBody>
          <a:bodyPr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200000"/>
              </a:lnSpc>
            </a:pPr>
            <a:endParaRPr lang="uk-UA" sz="2400" b="1" dirty="0">
              <a:solidFill>
                <a:schemeClr val="tx2"/>
              </a:solidFill>
            </a:endParaRPr>
          </a:p>
        </p:txBody>
      </p:sp>
      <p:cxnSp>
        <p:nvCxnSpPr>
          <p:cNvPr id="3" name="Пряма сполучна лінія 2">
            <a:extLst>
              <a:ext uri="{FF2B5EF4-FFF2-40B4-BE49-F238E27FC236}">
                <a16:creationId xmlns:a16="http://schemas.microsoft.com/office/drawing/2014/main" id="{1BB756AF-3E81-4F67-9F80-9A0357878B1C}"/>
              </a:ext>
            </a:extLst>
          </p:cNvPr>
          <p:cNvCxnSpPr/>
          <p:nvPr/>
        </p:nvCxnSpPr>
        <p:spPr>
          <a:xfrm>
            <a:off x="2447731" y="835020"/>
            <a:ext cx="2267338" cy="0"/>
          </a:xfrm>
          <a:prstGeom prst="line">
            <a:avLst/>
          </a:prstGeom>
          <a:ln w="28575">
            <a:solidFill>
              <a:srgbClr val="007F6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5512F892-02C1-4633-9EAC-A53C3A7F316E}"/>
              </a:ext>
            </a:extLst>
          </p:cNvPr>
          <p:cNvSpPr/>
          <p:nvPr/>
        </p:nvSpPr>
        <p:spPr>
          <a:xfrm>
            <a:off x="2313106" y="194755"/>
            <a:ext cx="672203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v-SE" sz="2800" b="1" dirty="0">
                <a:solidFill>
                  <a:schemeClr val="tx2"/>
                </a:solidFill>
              </a:rPr>
              <a:t>Missile attacks </a:t>
            </a:r>
            <a:r>
              <a:rPr lang="en-US" sz="2800" b="1" dirty="0">
                <a:solidFill>
                  <a:schemeClr val="tx2"/>
                </a:solidFill>
              </a:rPr>
              <a:t>Kharkiv</a:t>
            </a:r>
            <a:endParaRPr lang="en-US" sz="2400" b="1" dirty="0">
              <a:solidFill>
                <a:schemeClr val="tx2"/>
              </a:solidFill>
            </a:endParaRPr>
          </a:p>
        </p:txBody>
      </p:sp>
      <p:pic>
        <p:nvPicPr>
          <p:cNvPr id="6" name="IMG_4106">
            <a:hlinkClick r:id="" action="ppaction://media"/>
            <a:extLst>
              <a:ext uri="{FF2B5EF4-FFF2-40B4-BE49-F238E27FC236}">
                <a16:creationId xmlns:a16="http://schemas.microsoft.com/office/drawing/2014/main" id="{26C79B22-7262-4D1D-90D8-40D56A3A8E0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474559" y="885685"/>
            <a:ext cx="3740728" cy="5831007"/>
          </a:xfrm>
          <a:prstGeom prst="rect">
            <a:avLst/>
          </a:prstGeom>
        </p:spPr>
      </p:pic>
      <p:pic>
        <p:nvPicPr>
          <p:cNvPr id="8" name="IMG_4104">
            <a:hlinkClick r:id="" action="ppaction://media"/>
            <a:extLst>
              <a:ext uri="{FF2B5EF4-FFF2-40B4-BE49-F238E27FC236}">
                <a16:creationId xmlns:a16="http://schemas.microsoft.com/office/drawing/2014/main" id="{16F98387-95F9-4F6C-BE9B-E573C48A1DD6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071440" y="768639"/>
            <a:ext cx="3253100" cy="5945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543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66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130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0">
                <p:cTn id="11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0">
                <p:cTn id="1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8751A3-E99A-4122-BFD7-3A8983473FC0}"/>
              </a:ext>
            </a:extLst>
          </p:cNvPr>
          <p:cNvSpPr txBox="1">
            <a:spLocks/>
          </p:cNvSpPr>
          <p:nvPr/>
        </p:nvSpPr>
        <p:spPr>
          <a:xfrm>
            <a:off x="2425075" y="144092"/>
            <a:ext cx="7790213" cy="690929"/>
          </a:xfrm>
          <a:prstGeom prst="rect">
            <a:avLst/>
          </a:prstGeom>
        </p:spPr>
        <p:txBody>
          <a:bodyPr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200000"/>
              </a:lnSpc>
            </a:pPr>
            <a:endParaRPr lang="uk-UA" sz="2400" b="1" dirty="0">
              <a:solidFill>
                <a:schemeClr val="tx2"/>
              </a:solidFill>
            </a:endParaRPr>
          </a:p>
        </p:txBody>
      </p:sp>
      <p:cxnSp>
        <p:nvCxnSpPr>
          <p:cNvPr id="3" name="Пряма сполучна лінія 2">
            <a:extLst>
              <a:ext uri="{FF2B5EF4-FFF2-40B4-BE49-F238E27FC236}">
                <a16:creationId xmlns:a16="http://schemas.microsoft.com/office/drawing/2014/main" id="{1BB756AF-3E81-4F67-9F80-9A0357878B1C}"/>
              </a:ext>
            </a:extLst>
          </p:cNvPr>
          <p:cNvCxnSpPr/>
          <p:nvPr/>
        </p:nvCxnSpPr>
        <p:spPr>
          <a:xfrm>
            <a:off x="2447731" y="835020"/>
            <a:ext cx="2267338" cy="0"/>
          </a:xfrm>
          <a:prstGeom prst="line">
            <a:avLst/>
          </a:prstGeom>
          <a:ln w="28575">
            <a:solidFill>
              <a:srgbClr val="007F6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5512F892-02C1-4633-9EAC-A53C3A7F316E}"/>
              </a:ext>
            </a:extLst>
          </p:cNvPr>
          <p:cNvSpPr/>
          <p:nvPr/>
        </p:nvSpPr>
        <p:spPr>
          <a:xfrm>
            <a:off x="2313106" y="194755"/>
            <a:ext cx="672203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v-SE" sz="2800" b="1" dirty="0">
                <a:solidFill>
                  <a:schemeClr val="tx2"/>
                </a:solidFill>
              </a:rPr>
              <a:t>Missile </a:t>
            </a:r>
            <a:r>
              <a:rPr lang="en-US" sz="2800" b="1" dirty="0">
                <a:solidFill>
                  <a:schemeClr val="tx2"/>
                </a:solidFill>
              </a:rPr>
              <a:t>a</a:t>
            </a:r>
            <a:r>
              <a:rPr lang="sv-SE" sz="2800" b="1" dirty="0">
                <a:solidFill>
                  <a:schemeClr val="tx2"/>
                </a:solidFill>
              </a:rPr>
              <a:t>ttacks </a:t>
            </a:r>
            <a:r>
              <a:rPr lang="en-US" sz="2800" b="1" dirty="0">
                <a:solidFill>
                  <a:schemeClr val="tx2"/>
                </a:solidFill>
              </a:rPr>
              <a:t>Kharkiv</a:t>
            </a:r>
            <a:endParaRPr lang="en-US" sz="2400" b="1" dirty="0">
              <a:solidFill>
                <a:schemeClr val="tx2"/>
              </a:solidFill>
            </a:endParaRPr>
          </a:p>
        </p:txBody>
      </p:sp>
      <p:pic>
        <p:nvPicPr>
          <p:cNvPr id="5" name="IMG_6471">
            <a:hlinkClick r:id="" action="ppaction://media"/>
            <a:extLst>
              <a:ext uri="{FF2B5EF4-FFF2-40B4-BE49-F238E27FC236}">
                <a16:creationId xmlns:a16="http://schemas.microsoft.com/office/drawing/2014/main" id="{9E7A5615-E253-4D5B-B259-6B1F30131AE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313106" y="1551281"/>
            <a:ext cx="8286439" cy="4690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1595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83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">
            <a:extLst>
              <a:ext uri="{FF2B5EF4-FFF2-40B4-BE49-F238E27FC236}">
                <a16:creationId xmlns:a16="http://schemas.microsoft.com/office/drawing/2014/main" id="{2364DC9D-9C7E-4468-9A63-AD1E71EFEE6C}"/>
              </a:ext>
            </a:extLst>
          </p:cNvPr>
          <p:cNvSpPr txBox="1">
            <a:spLocks/>
          </p:cNvSpPr>
          <p:nvPr/>
        </p:nvSpPr>
        <p:spPr>
          <a:xfrm>
            <a:off x="718256" y="1081197"/>
            <a:ext cx="10283870" cy="55114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CA" sz="1800" dirty="0">
                <a:solidFill>
                  <a:srgbClr val="007B5F"/>
                </a:solidFill>
                <a:latin typeface="Open Sans" panose="020B0606030504020204" pitchFamily="34" charset="0"/>
              </a:rPr>
              <a:t>The biggest war conflict in the world since World war 2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CA" sz="1800" dirty="0">
                <a:solidFill>
                  <a:srgbClr val="D39F0B"/>
                </a:solidFill>
                <a:latin typeface="Open Sans" panose="020B0606030504020204" pitchFamily="34" charset="0"/>
              </a:rPr>
              <a:t>The biggest front line of 1 500 km (in the world since World War 2)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CA" sz="1800" dirty="0">
                <a:solidFill>
                  <a:srgbClr val="007B5F"/>
                </a:solidFill>
                <a:latin typeface="Open Sans" panose="020B0606030504020204" pitchFamily="34" charset="0"/>
              </a:rPr>
              <a:t>16 000 firings on the Ukrainian territory (rocket, drones etc.): 97% - civil objects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CA" sz="1800" dirty="0">
                <a:solidFill>
                  <a:srgbClr val="D39F0B"/>
                </a:solidFill>
                <a:latin typeface="Open Sans" panose="020B0606030504020204" pitchFamily="34" charset="0"/>
              </a:rPr>
              <a:t>32 189 air alarms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CA" sz="1800" dirty="0">
                <a:solidFill>
                  <a:srgbClr val="007B5F"/>
                </a:solidFill>
                <a:latin typeface="Open Sans" panose="020B0606030504020204" pitchFamily="34" charset="0"/>
              </a:rPr>
              <a:t>5 mln refugees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CA" sz="1800" dirty="0">
                <a:solidFill>
                  <a:srgbClr val="D39F0B"/>
                </a:solidFill>
                <a:latin typeface="Open Sans" panose="020B0606030504020204" pitchFamily="34" charset="0"/>
              </a:rPr>
              <a:t>8 mln IDP’s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CA" sz="1800" dirty="0">
                <a:solidFill>
                  <a:srgbClr val="007B5F"/>
                </a:solidFill>
                <a:latin typeface="Open Sans" panose="020B0606030504020204" pitchFamily="34" charset="0"/>
              </a:rPr>
              <a:t>9 088 killed civilians (500 children), 15 000 injured (only government-controlled areas)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CA" sz="1800" dirty="0">
                <a:solidFill>
                  <a:srgbClr val="D39F0B"/>
                </a:solidFill>
                <a:latin typeface="Open Sans" panose="020B0606030504020204" pitchFamily="34" charset="0"/>
              </a:rPr>
              <a:t>ZAES mined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CA" sz="1800" dirty="0">
                <a:solidFill>
                  <a:srgbClr val="007B5F"/>
                </a:solidFill>
                <a:latin typeface="Open Sans" panose="020B0606030504020204" pitchFamily="34" charset="0"/>
              </a:rPr>
              <a:t>Kakhovka Dam attack - ecocide (40 towns destroyed, 28 000 fish died)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CA" sz="1800" dirty="0">
                <a:solidFill>
                  <a:srgbClr val="D39F0B"/>
                </a:solidFill>
                <a:latin typeface="Open Sans" panose="020B0606030504020204" pitchFamily="34" charset="0"/>
              </a:rPr>
              <a:t>148 000 sq km of occupied territory (approx. territory of Bangladesh)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CA" sz="1800" dirty="0">
                <a:solidFill>
                  <a:srgbClr val="007B5F"/>
                </a:solidFill>
                <a:latin typeface="Open Sans" panose="020B0606030504020204" pitchFamily="34" charset="0"/>
              </a:rPr>
              <a:t>263 000 killed soldiers only from one side</a:t>
            </a:r>
            <a:br>
              <a:rPr lang="en-CA" sz="1800" dirty="0">
                <a:solidFill>
                  <a:srgbClr val="007B5F"/>
                </a:solidFill>
                <a:latin typeface="Open Sans" panose="020B0606030504020204" pitchFamily="34" charset="0"/>
              </a:rPr>
            </a:br>
            <a:r>
              <a:rPr lang="en-CA" sz="1800" dirty="0">
                <a:solidFill>
                  <a:srgbClr val="007B5F"/>
                </a:solidFill>
                <a:latin typeface="Open Sans" panose="020B0606030504020204" pitchFamily="34" charset="0"/>
              </a:rPr>
              <a:t>(in Afghanistan and Iraq for 20 years – 6 900; in Vietnam – 58 281)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CA" sz="1800" dirty="0">
                <a:solidFill>
                  <a:srgbClr val="D39F0B"/>
                </a:solidFill>
                <a:latin typeface="Open Sans" panose="020B0606030504020204" pitchFamily="34" charset="0"/>
              </a:rPr>
              <a:t>34,000 total combat losses from one side (4 700 tanks, 315 airplanes, 316 helicopters)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CA" sz="1800" dirty="0">
                <a:solidFill>
                  <a:srgbClr val="007B5F"/>
                </a:solidFill>
                <a:latin typeface="Open Sans" panose="020B0606030504020204" pitchFamily="34" charset="0"/>
              </a:rPr>
              <a:t>40 000 sq km retaken (it’s more than some countries - Belgium 32 545 sq km)</a:t>
            </a:r>
            <a:endParaRPr lang="en-UA" sz="1800" b="1" dirty="0">
              <a:solidFill>
                <a:srgbClr val="F2B60E"/>
              </a:solidFill>
              <a:latin typeface="Open Sans" panose="020B0606030504020204" pitchFamily="34" charset="0"/>
            </a:endParaRPr>
          </a:p>
        </p:txBody>
      </p:sp>
      <p:cxnSp>
        <p:nvCxnSpPr>
          <p:cNvPr id="10" name="Title Line">
            <a:extLst>
              <a:ext uri="{FF2B5EF4-FFF2-40B4-BE49-F238E27FC236}">
                <a16:creationId xmlns:a16="http://schemas.microsoft.com/office/drawing/2014/main" id="{29B79179-CBF4-4931-B749-4CC2E9B7D5B9}"/>
              </a:ext>
            </a:extLst>
          </p:cNvPr>
          <p:cNvCxnSpPr>
            <a:cxnSpLocks/>
          </p:cNvCxnSpPr>
          <p:nvPr/>
        </p:nvCxnSpPr>
        <p:spPr>
          <a:xfrm>
            <a:off x="564356" y="405606"/>
            <a:ext cx="0" cy="511969"/>
          </a:xfrm>
          <a:prstGeom prst="line">
            <a:avLst/>
          </a:prstGeom>
          <a:ln w="28575">
            <a:solidFill>
              <a:srgbClr val="007B5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le Text">
            <a:extLst>
              <a:ext uri="{FF2B5EF4-FFF2-40B4-BE49-F238E27FC236}">
                <a16:creationId xmlns:a16="http://schemas.microsoft.com/office/drawing/2014/main" id="{41CDFFA3-9800-4528-A342-485F2DC7E2B5}"/>
              </a:ext>
            </a:extLst>
          </p:cNvPr>
          <p:cNvSpPr txBox="1">
            <a:spLocks/>
          </p:cNvSpPr>
          <p:nvPr/>
        </p:nvSpPr>
        <p:spPr>
          <a:xfrm>
            <a:off x="718256" y="298311"/>
            <a:ext cx="9603458" cy="7265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dirty="0">
                <a:solidFill>
                  <a:srgbClr val="007B5F"/>
                </a:solidFill>
                <a:latin typeface="Open Sans" panose="020B0606030504020204" pitchFamily="34" charset="0"/>
              </a:rPr>
              <a:t>Scale of the war in Ukraine</a:t>
            </a:r>
            <a:endParaRPr lang="LID4096" sz="2400" b="1" dirty="0">
              <a:solidFill>
                <a:srgbClr val="007B5F"/>
              </a:solidFill>
              <a:latin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18829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22A434-67E9-9B86-A4B2-D22A2C9F79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57336" y="3021828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600" b="1" dirty="0">
                <a:solidFill>
                  <a:srgbClr val="007B5F"/>
                </a:solidFill>
                <a:latin typeface="Open Sans" panose="020B0606030504020204" pitchFamily="34" charset="0"/>
              </a:rPr>
              <a:t>Scale of the war in Ukraine</a:t>
            </a:r>
            <a:br>
              <a:rPr lang="en-US" sz="3600" b="1" dirty="0">
                <a:solidFill>
                  <a:srgbClr val="007B5F"/>
                </a:solidFill>
                <a:latin typeface="Open Sans" panose="020B0606030504020204" pitchFamily="34" charset="0"/>
              </a:rPr>
            </a:br>
            <a:br>
              <a:rPr lang="en-US" sz="3600" b="1" dirty="0">
                <a:solidFill>
                  <a:srgbClr val="007B5F"/>
                </a:solidFill>
                <a:latin typeface="Open Sans" panose="020B0606030504020204" pitchFamily="34" charset="0"/>
              </a:rPr>
            </a:br>
            <a:r>
              <a:rPr lang="en-US" sz="3600" b="1" dirty="0">
                <a:solidFill>
                  <a:srgbClr val="007B5F"/>
                </a:solidFill>
                <a:latin typeface="Open Sans" panose="020B0606030504020204" pitchFamily="34" charset="0"/>
              </a:rPr>
              <a:t>Statistical information</a:t>
            </a:r>
            <a:br>
              <a:rPr lang="LID4096" sz="4400" b="1" dirty="0">
                <a:solidFill>
                  <a:srgbClr val="007B5F"/>
                </a:solidFill>
                <a:latin typeface="Open Sans" panose="020B0606030504020204" pitchFamily="34" charset="0"/>
              </a:rPr>
            </a:br>
            <a:endParaRPr lang="en-US" dirty="0"/>
          </a:p>
        </p:txBody>
      </p:sp>
      <p:pic>
        <p:nvPicPr>
          <p:cNvPr id="5" name="Content Placeholder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589E443C-77D5-990E-5CFB-D481791678A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1334" y="70177"/>
            <a:ext cx="5342877" cy="6694129"/>
          </a:xfrm>
        </p:spPr>
      </p:pic>
    </p:spTree>
    <p:extLst>
      <p:ext uri="{BB962C8B-B14F-4D97-AF65-F5344CB8AC3E}">
        <p14:creationId xmlns:p14="http://schemas.microsoft.com/office/powerpoint/2010/main" val="23757730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nk">
            <a:extLst>
              <a:ext uri="{FF2B5EF4-FFF2-40B4-BE49-F238E27FC236}">
                <a16:creationId xmlns:a16="http://schemas.microsoft.com/office/drawing/2014/main" id="{BFB3B501-5BA9-4DED-8DD0-7083BDFD035D}"/>
              </a:ext>
            </a:extLst>
          </p:cNvPr>
          <p:cNvSpPr/>
          <p:nvPr/>
        </p:nvSpPr>
        <p:spPr>
          <a:xfrm>
            <a:off x="2294021" y="2996099"/>
            <a:ext cx="7603958" cy="716940"/>
          </a:xfrm>
          <a:prstGeom prst="round2DiagRect">
            <a:avLst/>
          </a:prstGeom>
          <a:solidFill>
            <a:srgbClr val="007B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8" name="Humanitarian Response">
            <a:extLst>
              <a:ext uri="{FF2B5EF4-FFF2-40B4-BE49-F238E27FC236}">
                <a16:creationId xmlns:a16="http://schemas.microsoft.com/office/drawing/2014/main" id="{ACAA8380-4D32-428B-8E26-137FD3D155C6}"/>
              </a:ext>
            </a:extLst>
          </p:cNvPr>
          <p:cNvSpPr txBox="1">
            <a:spLocks/>
          </p:cNvSpPr>
          <p:nvPr/>
        </p:nvSpPr>
        <p:spPr>
          <a:xfrm>
            <a:off x="0" y="3102558"/>
            <a:ext cx="12192000" cy="610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de-DE" sz="3200" b="1">
                <a:solidFill>
                  <a:schemeClr val="bg1"/>
                </a:solidFill>
                <a:latin typeface="Open Sans" panose="020B0606030504020204" pitchFamily="34" charset="0"/>
              </a:rPr>
              <a:t>Emergency Response (2022 – 2023)</a:t>
            </a:r>
          </a:p>
        </p:txBody>
      </p:sp>
      <p:sp>
        <p:nvSpPr>
          <p:cNvPr id="19" name="ADRA Ukraine">
            <a:extLst>
              <a:ext uri="{FF2B5EF4-FFF2-40B4-BE49-F238E27FC236}">
                <a16:creationId xmlns:a16="http://schemas.microsoft.com/office/drawing/2014/main" id="{E8BA4A88-CC9F-421B-BBB2-50893B01CD02}"/>
              </a:ext>
            </a:extLst>
          </p:cNvPr>
          <p:cNvSpPr txBox="1">
            <a:spLocks/>
          </p:cNvSpPr>
          <p:nvPr/>
        </p:nvSpPr>
        <p:spPr>
          <a:xfrm>
            <a:off x="0" y="1748220"/>
            <a:ext cx="12192000" cy="11731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1000"/>
              </a:spcBef>
            </a:pPr>
            <a:r>
              <a:rPr lang="en-US" sz="6600" b="1">
                <a:solidFill>
                  <a:srgbClr val="007B5F"/>
                </a:solidFill>
                <a:latin typeface="Open Sans" panose="020B0606030504020204" pitchFamily="34" charset="0"/>
                <a:ea typeface="+mn-ea"/>
                <a:cs typeface="+mn-cs"/>
              </a:rPr>
              <a:t>ADRA UKRAINE</a:t>
            </a:r>
            <a:endParaRPr lang="en-US" sz="6600" b="1" dirty="0">
              <a:solidFill>
                <a:srgbClr val="007B5F"/>
              </a:solidFill>
              <a:latin typeface="Open Sans" panose="020B0606030504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844108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map of ukraine with different colored areas&#10;&#10;Description automatically generated">
            <a:extLst>
              <a:ext uri="{FF2B5EF4-FFF2-40B4-BE49-F238E27FC236}">
                <a16:creationId xmlns:a16="http://schemas.microsoft.com/office/drawing/2014/main" id="{6DB76447-0CC0-D3F6-9E98-157C8C177D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2224" y="243285"/>
            <a:ext cx="9066667" cy="6371429"/>
          </a:xfrm>
          <a:prstGeom prst="rect">
            <a:avLst/>
          </a:prstGeom>
        </p:spPr>
      </p:pic>
      <p:sp>
        <p:nvSpPr>
          <p:cNvPr id="36" name="Text - warehouses">
            <a:extLst>
              <a:ext uri="{FF2B5EF4-FFF2-40B4-BE49-F238E27FC236}">
                <a16:creationId xmlns:a16="http://schemas.microsoft.com/office/drawing/2014/main" id="{BB5CCCD2-EE58-4F62-90CE-3AD8EF439004}"/>
              </a:ext>
            </a:extLst>
          </p:cNvPr>
          <p:cNvSpPr txBox="1">
            <a:spLocks/>
          </p:cNvSpPr>
          <p:nvPr/>
        </p:nvSpPr>
        <p:spPr>
          <a:xfrm>
            <a:off x="1609436" y="5847269"/>
            <a:ext cx="1308100" cy="3038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>
                <a:solidFill>
                  <a:srgbClr val="007B5F"/>
                </a:solidFill>
                <a:latin typeface="Open Sans" panose="020B0606030504020204" pitchFamily="34" charset="0"/>
              </a:rPr>
              <a:t>Warehouses</a:t>
            </a:r>
            <a:endParaRPr lang="LID4096" sz="1400" dirty="0">
              <a:solidFill>
                <a:srgbClr val="007B5F"/>
              </a:solidFill>
              <a:latin typeface="Open Sans" panose="020B0606030504020204" pitchFamily="34" charset="0"/>
            </a:endParaRPr>
          </a:p>
        </p:txBody>
      </p:sp>
      <p:pic>
        <p:nvPicPr>
          <p:cNvPr id="25" name="ICO - warehouses">
            <a:extLst>
              <a:ext uri="{FF2B5EF4-FFF2-40B4-BE49-F238E27FC236}">
                <a16:creationId xmlns:a16="http://schemas.microsoft.com/office/drawing/2014/main" id="{91AE4B87-0AE1-4366-8B5A-2A303312C2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9138" y="5799045"/>
            <a:ext cx="400298" cy="400298"/>
          </a:xfrm>
          <a:prstGeom prst="rect">
            <a:avLst/>
          </a:prstGeom>
        </p:spPr>
      </p:pic>
      <p:sp>
        <p:nvSpPr>
          <p:cNvPr id="34" name="Text - offices">
            <a:extLst>
              <a:ext uri="{FF2B5EF4-FFF2-40B4-BE49-F238E27FC236}">
                <a16:creationId xmlns:a16="http://schemas.microsoft.com/office/drawing/2014/main" id="{5FE1F253-73D7-47B4-A38F-0AAC933B39C1}"/>
              </a:ext>
            </a:extLst>
          </p:cNvPr>
          <p:cNvSpPr txBox="1">
            <a:spLocks/>
          </p:cNvSpPr>
          <p:nvPr/>
        </p:nvSpPr>
        <p:spPr>
          <a:xfrm>
            <a:off x="1622224" y="5295899"/>
            <a:ext cx="1308100" cy="3038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>
                <a:solidFill>
                  <a:srgbClr val="007B5F"/>
                </a:solidFill>
                <a:latin typeface="Open Sans" panose="020B0606030504020204" pitchFamily="34" charset="0"/>
              </a:rPr>
              <a:t>Offices</a:t>
            </a:r>
            <a:endParaRPr lang="LID4096" sz="1400" dirty="0">
              <a:solidFill>
                <a:srgbClr val="007B5F"/>
              </a:solidFill>
              <a:latin typeface="Open Sans" panose="020B0606030504020204" pitchFamily="34" charset="0"/>
            </a:endParaRPr>
          </a:p>
        </p:txBody>
      </p:sp>
      <p:pic>
        <p:nvPicPr>
          <p:cNvPr id="23" name="ICO - offices">
            <a:extLst>
              <a:ext uri="{FF2B5EF4-FFF2-40B4-BE49-F238E27FC236}">
                <a16:creationId xmlns:a16="http://schemas.microsoft.com/office/drawing/2014/main" id="{A4D658EC-AE87-4CDF-9323-6DD797FBF26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09138" y="5199452"/>
            <a:ext cx="400298" cy="400298"/>
          </a:xfrm>
          <a:prstGeom prst="rect">
            <a:avLst/>
          </a:prstGeom>
        </p:spPr>
      </p:pic>
      <p:cxnSp>
        <p:nvCxnSpPr>
          <p:cNvPr id="27" name="Title Line">
            <a:extLst>
              <a:ext uri="{FF2B5EF4-FFF2-40B4-BE49-F238E27FC236}">
                <a16:creationId xmlns:a16="http://schemas.microsoft.com/office/drawing/2014/main" id="{1F881B49-9C49-4283-925E-1396F2743C24}"/>
              </a:ext>
            </a:extLst>
          </p:cNvPr>
          <p:cNvCxnSpPr>
            <a:cxnSpLocks/>
          </p:cNvCxnSpPr>
          <p:nvPr/>
        </p:nvCxnSpPr>
        <p:spPr>
          <a:xfrm>
            <a:off x="564356" y="405606"/>
            <a:ext cx="0" cy="511969"/>
          </a:xfrm>
          <a:prstGeom prst="line">
            <a:avLst/>
          </a:prstGeom>
          <a:ln w="28575">
            <a:solidFill>
              <a:srgbClr val="007B5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le Text">
            <a:extLst>
              <a:ext uri="{FF2B5EF4-FFF2-40B4-BE49-F238E27FC236}">
                <a16:creationId xmlns:a16="http://schemas.microsoft.com/office/drawing/2014/main" id="{EEE758DA-48C8-4C5A-9C45-6657C3500C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255" y="298311"/>
            <a:ext cx="9526751" cy="726557"/>
          </a:xfrm>
        </p:spPr>
        <p:txBody>
          <a:bodyPr>
            <a:normAutofit/>
          </a:bodyPr>
          <a:lstStyle/>
          <a:p>
            <a:r>
              <a:rPr lang="en-US" sz="2400" b="1" dirty="0">
                <a:solidFill>
                  <a:srgbClr val="007B5F"/>
                </a:solidFill>
                <a:latin typeface="Open Sans" panose="020B0606030504020204" pitchFamily="34" charset="0"/>
              </a:rPr>
              <a:t>ADRA Offices </a:t>
            </a:r>
            <a:r>
              <a:rPr lang="en-US" sz="2400" b="1">
                <a:solidFill>
                  <a:srgbClr val="007B5F"/>
                </a:solidFill>
                <a:latin typeface="Open Sans" panose="020B0606030504020204" pitchFamily="34" charset="0"/>
              </a:rPr>
              <a:t>&amp; Warehouses</a:t>
            </a:r>
            <a:endParaRPr lang="LID4096" sz="2400" b="1" dirty="0">
              <a:solidFill>
                <a:srgbClr val="007B5F"/>
              </a:solidFill>
              <a:latin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09147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Map">
            <a:extLst>
              <a:ext uri="{FF2B5EF4-FFF2-40B4-BE49-F238E27FC236}">
                <a16:creationId xmlns:a16="http://schemas.microsoft.com/office/drawing/2014/main" id="{117C4D2F-3667-4291-A7F8-52F5A6E580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81236" y="1845467"/>
            <a:ext cx="5391727" cy="3594485"/>
          </a:xfrm>
          <a:prstGeom prst="rect">
            <a:avLst/>
          </a:prstGeom>
        </p:spPr>
      </p:pic>
      <p:grpSp>
        <p:nvGrpSpPr>
          <p:cNvPr id="88" name="ICO - Wash">
            <a:extLst>
              <a:ext uri="{FF2B5EF4-FFF2-40B4-BE49-F238E27FC236}">
                <a16:creationId xmlns:a16="http://schemas.microsoft.com/office/drawing/2014/main" id="{F160E992-0A1F-48FD-9A1B-796DA5CE46EB}"/>
              </a:ext>
            </a:extLst>
          </p:cNvPr>
          <p:cNvGrpSpPr/>
          <p:nvPr/>
        </p:nvGrpSpPr>
        <p:grpSpPr>
          <a:xfrm>
            <a:off x="8638104" y="3085823"/>
            <a:ext cx="627516" cy="774808"/>
            <a:chOff x="5341827" y="3013283"/>
            <a:chExt cx="881362" cy="1126111"/>
          </a:xfrm>
        </p:grpSpPr>
        <p:sp>
          <p:nvSpPr>
            <p:cNvPr id="89" name="Oval 42">
              <a:extLst>
                <a:ext uri="{FF2B5EF4-FFF2-40B4-BE49-F238E27FC236}">
                  <a16:creationId xmlns:a16="http://schemas.microsoft.com/office/drawing/2014/main" id="{6F430086-B9A9-44EB-8437-3046C9E48E61}"/>
                </a:ext>
              </a:extLst>
            </p:cNvPr>
            <p:cNvSpPr/>
            <p:nvPr/>
          </p:nvSpPr>
          <p:spPr>
            <a:xfrm>
              <a:off x="5465544" y="3917802"/>
              <a:ext cx="633928" cy="221592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65000"/>
                    <a:alpha val="72000"/>
                  </a:schemeClr>
                </a:gs>
                <a:gs pos="100000">
                  <a:schemeClr val="bg1">
                    <a:lumMod val="65000"/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 sz="2000"/>
            </a:p>
          </p:txBody>
        </p:sp>
        <p:grpSp>
          <p:nvGrpSpPr>
            <p:cNvPr id="90" name="Graphic 1">
              <a:extLst>
                <a:ext uri="{FF2B5EF4-FFF2-40B4-BE49-F238E27FC236}">
                  <a16:creationId xmlns:a16="http://schemas.microsoft.com/office/drawing/2014/main" id="{0DFFE473-D319-4821-93D4-5347003626BA}"/>
                </a:ext>
              </a:extLst>
            </p:cNvPr>
            <p:cNvGrpSpPr/>
            <p:nvPr/>
          </p:nvGrpSpPr>
          <p:grpSpPr>
            <a:xfrm>
              <a:off x="5341827" y="3013283"/>
              <a:ext cx="881362" cy="1015315"/>
              <a:chOff x="3835461" y="1565535"/>
              <a:chExt cx="881362" cy="1015315"/>
            </a:xfrm>
          </p:grpSpPr>
          <p:grpSp>
            <p:nvGrpSpPr>
              <p:cNvPr id="92" name="Graphic 1">
                <a:extLst>
                  <a:ext uri="{FF2B5EF4-FFF2-40B4-BE49-F238E27FC236}">
                    <a16:creationId xmlns:a16="http://schemas.microsoft.com/office/drawing/2014/main" id="{7461ECA7-17B0-48E7-B381-E1B555DB8EEC}"/>
                  </a:ext>
                </a:extLst>
              </p:cNvPr>
              <p:cNvGrpSpPr/>
              <p:nvPr/>
            </p:nvGrpSpPr>
            <p:grpSpPr>
              <a:xfrm>
                <a:off x="3835461" y="1565535"/>
                <a:ext cx="881362" cy="1015315"/>
                <a:chOff x="3835461" y="1565535"/>
                <a:chExt cx="881362" cy="1015315"/>
              </a:xfrm>
            </p:grpSpPr>
            <p:sp>
              <p:nvSpPr>
                <p:cNvPr id="96" name="Freeform: Shape 62">
                  <a:extLst>
                    <a:ext uri="{FF2B5EF4-FFF2-40B4-BE49-F238E27FC236}">
                      <a16:creationId xmlns:a16="http://schemas.microsoft.com/office/drawing/2014/main" id="{3C9B3BE9-4D9F-43F0-8A2B-8E6CA84DAEA2}"/>
                    </a:ext>
                  </a:extLst>
                </p:cNvPr>
                <p:cNvSpPr/>
                <p:nvPr/>
              </p:nvSpPr>
              <p:spPr>
                <a:xfrm>
                  <a:off x="3835461" y="1565535"/>
                  <a:ext cx="881362" cy="1015315"/>
                </a:xfrm>
                <a:custGeom>
                  <a:avLst/>
                  <a:gdLst>
                    <a:gd name="connsiteX0" fmla="*/ 681808 w 881362"/>
                    <a:gd name="connsiteY0" fmla="*/ 0 h 1015315"/>
                    <a:gd name="connsiteX1" fmla="*/ 199500 w 881362"/>
                    <a:gd name="connsiteY1" fmla="*/ 0 h 1015315"/>
                    <a:gd name="connsiteX2" fmla="*/ 0 w 881362"/>
                    <a:gd name="connsiteY2" fmla="*/ 199500 h 1015315"/>
                    <a:gd name="connsiteX3" fmla="*/ 0 w 881362"/>
                    <a:gd name="connsiteY3" fmla="*/ 681808 h 1015315"/>
                    <a:gd name="connsiteX4" fmla="*/ 199500 w 881362"/>
                    <a:gd name="connsiteY4" fmla="*/ 881307 h 1015315"/>
                    <a:gd name="connsiteX5" fmla="*/ 327129 w 881362"/>
                    <a:gd name="connsiteY5" fmla="*/ 881307 h 1015315"/>
                    <a:gd name="connsiteX6" fmla="*/ 440681 w 881362"/>
                    <a:gd name="connsiteY6" fmla="*/ 1015315 h 1015315"/>
                    <a:gd name="connsiteX7" fmla="*/ 554233 w 881362"/>
                    <a:gd name="connsiteY7" fmla="*/ 881307 h 1015315"/>
                    <a:gd name="connsiteX8" fmla="*/ 681863 w 881362"/>
                    <a:gd name="connsiteY8" fmla="*/ 881307 h 1015315"/>
                    <a:gd name="connsiteX9" fmla="*/ 881362 w 881362"/>
                    <a:gd name="connsiteY9" fmla="*/ 681808 h 1015315"/>
                    <a:gd name="connsiteX10" fmla="*/ 881362 w 881362"/>
                    <a:gd name="connsiteY10" fmla="*/ 199500 h 1015315"/>
                    <a:gd name="connsiteX11" fmla="*/ 681808 w 881362"/>
                    <a:gd name="connsiteY11" fmla="*/ 0 h 10153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881362" h="1015315">
                      <a:moveTo>
                        <a:pt x="681808" y="0"/>
                      </a:moveTo>
                      <a:lnTo>
                        <a:pt x="199500" y="0"/>
                      </a:lnTo>
                      <a:cubicBezTo>
                        <a:pt x="89797" y="0"/>
                        <a:pt x="0" y="89797"/>
                        <a:pt x="0" y="199500"/>
                      </a:cubicBezTo>
                      <a:lnTo>
                        <a:pt x="0" y="681808"/>
                      </a:lnTo>
                      <a:cubicBezTo>
                        <a:pt x="0" y="791511"/>
                        <a:pt x="89797" y="881307"/>
                        <a:pt x="199500" y="881307"/>
                      </a:cubicBezTo>
                      <a:lnTo>
                        <a:pt x="327129" y="881307"/>
                      </a:lnTo>
                      <a:lnTo>
                        <a:pt x="440681" y="1015315"/>
                      </a:lnTo>
                      <a:lnTo>
                        <a:pt x="554233" y="881307"/>
                      </a:lnTo>
                      <a:lnTo>
                        <a:pt x="681863" y="881307"/>
                      </a:lnTo>
                      <a:cubicBezTo>
                        <a:pt x="791565" y="881307"/>
                        <a:pt x="881362" y="791511"/>
                        <a:pt x="881362" y="681808"/>
                      </a:cubicBezTo>
                      <a:lnTo>
                        <a:pt x="881362" y="199500"/>
                      </a:lnTo>
                      <a:cubicBezTo>
                        <a:pt x="881307" y="89742"/>
                        <a:pt x="791510" y="0"/>
                        <a:pt x="681808" y="0"/>
                      </a:cubicBezTo>
                      <a:close/>
                    </a:path>
                  </a:pathLst>
                </a:custGeom>
                <a:solidFill>
                  <a:srgbClr val="488DE0"/>
                </a:solidFill>
                <a:ln w="549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D"/>
                </a:p>
              </p:txBody>
            </p:sp>
            <p:sp>
              <p:nvSpPr>
                <p:cNvPr id="97" name="Freeform: Shape 63">
                  <a:extLst>
                    <a:ext uri="{FF2B5EF4-FFF2-40B4-BE49-F238E27FC236}">
                      <a16:creationId xmlns:a16="http://schemas.microsoft.com/office/drawing/2014/main" id="{F9E4015C-9FA9-4A44-99F7-63E5F1A9CE0A}"/>
                    </a:ext>
                  </a:extLst>
                </p:cNvPr>
                <p:cNvSpPr/>
                <p:nvPr/>
              </p:nvSpPr>
              <p:spPr>
                <a:xfrm>
                  <a:off x="3835461" y="1565535"/>
                  <a:ext cx="881362" cy="1015315"/>
                </a:xfrm>
                <a:custGeom>
                  <a:avLst/>
                  <a:gdLst>
                    <a:gd name="connsiteX0" fmla="*/ 681808 w 881362"/>
                    <a:gd name="connsiteY0" fmla="*/ 0 h 1015315"/>
                    <a:gd name="connsiteX1" fmla="*/ 199500 w 881362"/>
                    <a:gd name="connsiteY1" fmla="*/ 0 h 1015315"/>
                    <a:gd name="connsiteX2" fmla="*/ 0 w 881362"/>
                    <a:gd name="connsiteY2" fmla="*/ 199500 h 1015315"/>
                    <a:gd name="connsiteX3" fmla="*/ 0 w 881362"/>
                    <a:gd name="connsiteY3" fmla="*/ 681808 h 1015315"/>
                    <a:gd name="connsiteX4" fmla="*/ 199500 w 881362"/>
                    <a:gd name="connsiteY4" fmla="*/ 881307 h 1015315"/>
                    <a:gd name="connsiteX5" fmla="*/ 327129 w 881362"/>
                    <a:gd name="connsiteY5" fmla="*/ 881307 h 1015315"/>
                    <a:gd name="connsiteX6" fmla="*/ 440681 w 881362"/>
                    <a:gd name="connsiteY6" fmla="*/ 1015315 h 1015315"/>
                    <a:gd name="connsiteX7" fmla="*/ 554233 w 881362"/>
                    <a:gd name="connsiteY7" fmla="*/ 881307 h 1015315"/>
                    <a:gd name="connsiteX8" fmla="*/ 681863 w 881362"/>
                    <a:gd name="connsiteY8" fmla="*/ 881307 h 1015315"/>
                    <a:gd name="connsiteX9" fmla="*/ 881362 w 881362"/>
                    <a:gd name="connsiteY9" fmla="*/ 681808 h 1015315"/>
                    <a:gd name="connsiteX10" fmla="*/ 881362 w 881362"/>
                    <a:gd name="connsiteY10" fmla="*/ 199500 h 1015315"/>
                    <a:gd name="connsiteX11" fmla="*/ 681808 w 881362"/>
                    <a:gd name="connsiteY11" fmla="*/ 0 h 10153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881362" h="1015315">
                      <a:moveTo>
                        <a:pt x="681808" y="0"/>
                      </a:moveTo>
                      <a:lnTo>
                        <a:pt x="199500" y="0"/>
                      </a:lnTo>
                      <a:cubicBezTo>
                        <a:pt x="89797" y="0"/>
                        <a:pt x="0" y="89797"/>
                        <a:pt x="0" y="199500"/>
                      </a:cubicBezTo>
                      <a:lnTo>
                        <a:pt x="0" y="681808"/>
                      </a:lnTo>
                      <a:cubicBezTo>
                        <a:pt x="0" y="791511"/>
                        <a:pt x="89797" y="881307"/>
                        <a:pt x="199500" y="881307"/>
                      </a:cubicBezTo>
                      <a:lnTo>
                        <a:pt x="327129" y="881307"/>
                      </a:lnTo>
                      <a:lnTo>
                        <a:pt x="440681" y="1015315"/>
                      </a:lnTo>
                      <a:lnTo>
                        <a:pt x="554233" y="881307"/>
                      </a:lnTo>
                      <a:lnTo>
                        <a:pt x="681863" y="881307"/>
                      </a:lnTo>
                      <a:cubicBezTo>
                        <a:pt x="791565" y="881307"/>
                        <a:pt x="881362" y="791511"/>
                        <a:pt x="881362" y="681808"/>
                      </a:cubicBezTo>
                      <a:lnTo>
                        <a:pt x="881362" y="199500"/>
                      </a:lnTo>
                      <a:cubicBezTo>
                        <a:pt x="881307" y="89742"/>
                        <a:pt x="791510" y="0"/>
                        <a:pt x="681808" y="0"/>
                      </a:cubicBezTo>
                      <a:close/>
                    </a:path>
                  </a:pathLst>
                </a:custGeom>
                <a:gradFill>
                  <a:gsLst>
                    <a:gs pos="80000">
                      <a:schemeClr val="accent3"/>
                    </a:gs>
                    <a:gs pos="100000">
                      <a:schemeClr val="accent3"/>
                    </a:gs>
                    <a:gs pos="15000">
                      <a:schemeClr val="accent3">
                        <a:lumMod val="40000"/>
                        <a:lumOff val="60000"/>
                      </a:schemeClr>
                    </a:gs>
                    <a:gs pos="45000">
                      <a:schemeClr val="accent3">
                        <a:lumMod val="60000"/>
                        <a:lumOff val="40000"/>
                      </a:schemeClr>
                    </a:gs>
                  </a:gsLst>
                  <a:lin ang="2700000" scaled="0"/>
                </a:gradFill>
                <a:ln>
                  <a:noFill/>
                </a:ln>
                <a:effectLst>
                  <a:outerShdw blurRad="381000" dist="444500" dir="8100000" sx="90000" sy="90000" algn="tr" rotWithShape="0">
                    <a:prstClr val="black">
                      <a:alpha val="1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D"/>
                </a:p>
              </p:txBody>
            </p:sp>
          </p:grpSp>
          <p:sp>
            <p:nvSpPr>
              <p:cNvPr id="93" name="Freeform: Shape 59">
                <a:extLst>
                  <a:ext uri="{FF2B5EF4-FFF2-40B4-BE49-F238E27FC236}">
                    <a16:creationId xmlns:a16="http://schemas.microsoft.com/office/drawing/2014/main" id="{95D091AC-F113-422A-9985-0A1C598E1447}"/>
                  </a:ext>
                </a:extLst>
              </p:cNvPr>
              <p:cNvSpPr/>
              <p:nvPr/>
            </p:nvSpPr>
            <p:spPr>
              <a:xfrm>
                <a:off x="4276142" y="1565535"/>
                <a:ext cx="440681" cy="1015315"/>
              </a:xfrm>
              <a:custGeom>
                <a:avLst/>
                <a:gdLst>
                  <a:gd name="connsiteX0" fmla="*/ 241126 w 440681"/>
                  <a:gd name="connsiteY0" fmla="*/ 0 h 1015315"/>
                  <a:gd name="connsiteX1" fmla="*/ 0 w 440681"/>
                  <a:gd name="connsiteY1" fmla="*/ 0 h 1015315"/>
                  <a:gd name="connsiteX2" fmla="*/ 0 w 440681"/>
                  <a:gd name="connsiteY2" fmla="*/ 1015315 h 1015315"/>
                  <a:gd name="connsiteX3" fmla="*/ 113552 w 440681"/>
                  <a:gd name="connsiteY3" fmla="*/ 881307 h 1015315"/>
                  <a:gd name="connsiteX4" fmla="*/ 241181 w 440681"/>
                  <a:gd name="connsiteY4" fmla="*/ 881307 h 1015315"/>
                  <a:gd name="connsiteX5" fmla="*/ 440681 w 440681"/>
                  <a:gd name="connsiteY5" fmla="*/ 681808 h 1015315"/>
                  <a:gd name="connsiteX6" fmla="*/ 440681 w 440681"/>
                  <a:gd name="connsiteY6" fmla="*/ 199500 h 1015315"/>
                  <a:gd name="connsiteX7" fmla="*/ 241126 w 440681"/>
                  <a:gd name="connsiteY7" fmla="*/ 0 h 10153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40681" h="1015315">
                    <a:moveTo>
                      <a:pt x="241126" y="0"/>
                    </a:moveTo>
                    <a:lnTo>
                      <a:pt x="0" y="0"/>
                    </a:lnTo>
                    <a:lnTo>
                      <a:pt x="0" y="1015315"/>
                    </a:lnTo>
                    <a:lnTo>
                      <a:pt x="113552" y="881307"/>
                    </a:lnTo>
                    <a:lnTo>
                      <a:pt x="241181" y="881307"/>
                    </a:lnTo>
                    <a:cubicBezTo>
                      <a:pt x="350884" y="881307"/>
                      <a:pt x="440681" y="791511"/>
                      <a:pt x="440681" y="681808"/>
                    </a:cubicBezTo>
                    <a:lnTo>
                      <a:pt x="440681" y="199500"/>
                    </a:lnTo>
                    <a:cubicBezTo>
                      <a:pt x="440626" y="89742"/>
                      <a:pt x="350829" y="0"/>
                      <a:pt x="241126" y="0"/>
                    </a:cubicBez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  <a:alpha val="20000"/>
                </a:schemeClr>
              </a:solidFill>
              <a:ln w="549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94" name="Freeform: Shape 60">
                <a:extLst>
                  <a:ext uri="{FF2B5EF4-FFF2-40B4-BE49-F238E27FC236}">
                    <a16:creationId xmlns:a16="http://schemas.microsoft.com/office/drawing/2014/main" id="{BA597D6D-AC9C-4E05-9F5F-34E07436126D}"/>
                  </a:ext>
                </a:extLst>
              </p:cNvPr>
              <p:cNvSpPr/>
              <p:nvPr/>
            </p:nvSpPr>
            <p:spPr>
              <a:xfrm>
                <a:off x="3935211" y="1665285"/>
                <a:ext cx="681807" cy="681807"/>
              </a:xfrm>
              <a:custGeom>
                <a:avLst/>
                <a:gdLst>
                  <a:gd name="connsiteX0" fmla="*/ 99750 w 681807"/>
                  <a:gd name="connsiteY0" fmla="*/ 681753 h 681807"/>
                  <a:gd name="connsiteX1" fmla="*/ 0 w 681807"/>
                  <a:gd name="connsiteY1" fmla="*/ 582003 h 681807"/>
                  <a:gd name="connsiteX2" fmla="*/ 0 w 681807"/>
                  <a:gd name="connsiteY2" fmla="*/ 99750 h 681807"/>
                  <a:gd name="connsiteX3" fmla="*/ 99750 w 681807"/>
                  <a:gd name="connsiteY3" fmla="*/ 0 h 681807"/>
                  <a:gd name="connsiteX4" fmla="*/ 582058 w 681807"/>
                  <a:gd name="connsiteY4" fmla="*/ 0 h 681807"/>
                  <a:gd name="connsiteX5" fmla="*/ 681808 w 681807"/>
                  <a:gd name="connsiteY5" fmla="*/ 99750 h 681807"/>
                  <a:gd name="connsiteX6" fmla="*/ 681808 w 681807"/>
                  <a:gd name="connsiteY6" fmla="*/ 582058 h 681807"/>
                  <a:gd name="connsiteX7" fmla="*/ 582058 w 681807"/>
                  <a:gd name="connsiteY7" fmla="*/ 681808 h 681807"/>
                  <a:gd name="connsiteX8" fmla="*/ 99750 w 681807"/>
                  <a:gd name="connsiteY8" fmla="*/ 681808 h 6818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81807" h="681807">
                    <a:moveTo>
                      <a:pt x="99750" y="681753"/>
                    </a:moveTo>
                    <a:cubicBezTo>
                      <a:pt x="44761" y="681753"/>
                      <a:pt x="0" y="636992"/>
                      <a:pt x="0" y="582003"/>
                    </a:cubicBezTo>
                    <a:lnTo>
                      <a:pt x="0" y="99750"/>
                    </a:lnTo>
                    <a:cubicBezTo>
                      <a:pt x="0" y="44761"/>
                      <a:pt x="44761" y="0"/>
                      <a:pt x="99750" y="0"/>
                    </a:cubicBezTo>
                    <a:lnTo>
                      <a:pt x="582058" y="0"/>
                    </a:lnTo>
                    <a:cubicBezTo>
                      <a:pt x="637047" y="0"/>
                      <a:pt x="681808" y="44761"/>
                      <a:pt x="681808" y="99750"/>
                    </a:cubicBezTo>
                    <a:lnTo>
                      <a:pt x="681808" y="582058"/>
                    </a:lnTo>
                    <a:cubicBezTo>
                      <a:pt x="681808" y="637047"/>
                      <a:pt x="637047" y="681808"/>
                      <a:pt x="582058" y="681808"/>
                    </a:cubicBezTo>
                    <a:lnTo>
                      <a:pt x="99750" y="681808"/>
                    </a:lnTo>
                    <a:close/>
                  </a:path>
                </a:pathLst>
              </a:custGeom>
              <a:solidFill>
                <a:srgbClr val="DBDBDB"/>
              </a:solidFill>
              <a:ln w="549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95" name="Freeform: Shape 61">
                <a:extLst>
                  <a:ext uri="{FF2B5EF4-FFF2-40B4-BE49-F238E27FC236}">
                    <a16:creationId xmlns:a16="http://schemas.microsoft.com/office/drawing/2014/main" id="{72F2166C-CF9E-4F1A-A975-FF1ABDBC9628}"/>
                  </a:ext>
                </a:extLst>
              </p:cNvPr>
              <p:cNvSpPr/>
              <p:nvPr/>
            </p:nvSpPr>
            <p:spPr>
              <a:xfrm>
                <a:off x="3935211" y="1665285"/>
                <a:ext cx="681807" cy="681807"/>
              </a:xfrm>
              <a:custGeom>
                <a:avLst/>
                <a:gdLst>
                  <a:gd name="connsiteX0" fmla="*/ 99750 w 681807"/>
                  <a:gd name="connsiteY0" fmla="*/ 681753 h 681807"/>
                  <a:gd name="connsiteX1" fmla="*/ 0 w 681807"/>
                  <a:gd name="connsiteY1" fmla="*/ 582003 h 681807"/>
                  <a:gd name="connsiteX2" fmla="*/ 0 w 681807"/>
                  <a:gd name="connsiteY2" fmla="*/ 99750 h 681807"/>
                  <a:gd name="connsiteX3" fmla="*/ 99750 w 681807"/>
                  <a:gd name="connsiteY3" fmla="*/ 0 h 681807"/>
                  <a:gd name="connsiteX4" fmla="*/ 582058 w 681807"/>
                  <a:gd name="connsiteY4" fmla="*/ 0 h 681807"/>
                  <a:gd name="connsiteX5" fmla="*/ 681808 w 681807"/>
                  <a:gd name="connsiteY5" fmla="*/ 99750 h 681807"/>
                  <a:gd name="connsiteX6" fmla="*/ 681808 w 681807"/>
                  <a:gd name="connsiteY6" fmla="*/ 582058 h 681807"/>
                  <a:gd name="connsiteX7" fmla="*/ 582058 w 681807"/>
                  <a:gd name="connsiteY7" fmla="*/ 681808 h 681807"/>
                  <a:gd name="connsiteX8" fmla="*/ 99750 w 681807"/>
                  <a:gd name="connsiteY8" fmla="*/ 681808 h 6818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81807" h="681807">
                    <a:moveTo>
                      <a:pt x="99750" y="681753"/>
                    </a:moveTo>
                    <a:cubicBezTo>
                      <a:pt x="44761" y="681753"/>
                      <a:pt x="0" y="636992"/>
                      <a:pt x="0" y="582003"/>
                    </a:cubicBezTo>
                    <a:lnTo>
                      <a:pt x="0" y="99750"/>
                    </a:lnTo>
                    <a:cubicBezTo>
                      <a:pt x="0" y="44761"/>
                      <a:pt x="44761" y="0"/>
                      <a:pt x="99750" y="0"/>
                    </a:cubicBezTo>
                    <a:lnTo>
                      <a:pt x="582058" y="0"/>
                    </a:lnTo>
                    <a:cubicBezTo>
                      <a:pt x="637047" y="0"/>
                      <a:pt x="681808" y="44761"/>
                      <a:pt x="681808" y="99750"/>
                    </a:cubicBezTo>
                    <a:lnTo>
                      <a:pt x="681808" y="582058"/>
                    </a:lnTo>
                    <a:cubicBezTo>
                      <a:pt x="681808" y="637047"/>
                      <a:pt x="637047" y="681808"/>
                      <a:pt x="582058" y="681808"/>
                    </a:cubicBezTo>
                    <a:lnTo>
                      <a:pt x="99750" y="681808"/>
                    </a:lnTo>
                    <a:close/>
                  </a:path>
                </a:pathLst>
              </a:custGeom>
              <a:gradFill>
                <a:gsLst>
                  <a:gs pos="100000">
                    <a:schemeClr val="bg1"/>
                  </a:gs>
                  <a:gs pos="0">
                    <a:schemeClr val="bg1">
                      <a:lumMod val="65000"/>
                    </a:schemeClr>
                  </a:gs>
                </a:gsLst>
                <a:lin ang="2700000" scaled="0"/>
              </a:gradFill>
              <a:ln>
                <a:noFill/>
              </a:ln>
              <a:effectLst>
                <a:outerShdw blurRad="635000" dist="444500" dir="8100000" sx="90000" sy="90000" algn="tr" rotWithShape="0">
                  <a:prstClr val="black">
                    <a:alpha val="10000"/>
                  </a:prstClr>
                </a:outerShdw>
                <a:softEdge rad="508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D" sz="2000" b="1">
                  <a:solidFill>
                    <a:schemeClr val="accent1"/>
                  </a:solidFill>
                  <a:latin typeface="+mj-lt"/>
                </a:endParaRPr>
              </a:p>
            </p:txBody>
          </p:sp>
        </p:grpSp>
        <p:sp>
          <p:nvSpPr>
            <p:cNvPr id="91" name="Rectangle 108">
              <a:extLst>
                <a:ext uri="{FF2B5EF4-FFF2-40B4-BE49-F238E27FC236}">
                  <a16:creationId xmlns:a16="http://schemas.microsoft.com/office/drawing/2014/main" id="{020C1BE5-93E9-4AAE-995F-C60B7168E4F5}"/>
                </a:ext>
              </a:extLst>
            </p:cNvPr>
            <p:cNvSpPr>
              <a:spLocks/>
            </p:cNvSpPr>
            <p:nvPr/>
          </p:nvSpPr>
          <p:spPr>
            <a:xfrm>
              <a:off x="5581900" y="3253328"/>
              <a:ext cx="401216" cy="401216"/>
            </a:xfrm>
            <a:prstGeom prst="rect">
              <a:avLst/>
            </a:prstGeom>
            <a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</p:grpSp>
      <p:grpSp>
        <p:nvGrpSpPr>
          <p:cNvPr id="98" name="ICO - Cash">
            <a:extLst>
              <a:ext uri="{FF2B5EF4-FFF2-40B4-BE49-F238E27FC236}">
                <a16:creationId xmlns:a16="http://schemas.microsoft.com/office/drawing/2014/main" id="{A34BA014-9ACB-494A-AE90-E207A34F7271}"/>
              </a:ext>
            </a:extLst>
          </p:cNvPr>
          <p:cNvGrpSpPr/>
          <p:nvPr/>
        </p:nvGrpSpPr>
        <p:grpSpPr>
          <a:xfrm>
            <a:off x="8730272" y="1769696"/>
            <a:ext cx="622765" cy="759217"/>
            <a:chOff x="8916931" y="4095135"/>
            <a:chExt cx="881362" cy="1126111"/>
          </a:xfrm>
        </p:grpSpPr>
        <p:sp>
          <p:nvSpPr>
            <p:cNvPr id="99" name="Oval 88">
              <a:extLst>
                <a:ext uri="{FF2B5EF4-FFF2-40B4-BE49-F238E27FC236}">
                  <a16:creationId xmlns:a16="http://schemas.microsoft.com/office/drawing/2014/main" id="{81B10298-75F0-4E9F-AE46-C6428748EA54}"/>
                </a:ext>
              </a:extLst>
            </p:cNvPr>
            <p:cNvSpPr/>
            <p:nvPr/>
          </p:nvSpPr>
          <p:spPr>
            <a:xfrm>
              <a:off x="9040648" y="4999654"/>
              <a:ext cx="633928" cy="221592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65000"/>
                    <a:alpha val="72000"/>
                  </a:schemeClr>
                </a:gs>
                <a:gs pos="100000">
                  <a:schemeClr val="bg1">
                    <a:lumMod val="65000"/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 sz="2000"/>
            </a:p>
          </p:txBody>
        </p:sp>
        <p:grpSp>
          <p:nvGrpSpPr>
            <p:cNvPr id="100" name="Graphic 1">
              <a:extLst>
                <a:ext uri="{FF2B5EF4-FFF2-40B4-BE49-F238E27FC236}">
                  <a16:creationId xmlns:a16="http://schemas.microsoft.com/office/drawing/2014/main" id="{7889995D-5AF1-46E8-B7D0-E5050CA8BC0B}"/>
                </a:ext>
              </a:extLst>
            </p:cNvPr>
            <p:cNvGrpSpPr/>
            <p:nvPr/>
          </p:nvGrpSpPr>
          <p:grpSpPr>
            <a:xfrm>
              <a:off x="8916931" y="4095135"/>
              <a:ext cx="881362" cy="1015315"/>
              <a:chOff x="3835461" y="1565535"/>
              <a:chExt cx="881362" cy="1015315"/>
            </a:xfrm>
          </p:grpSpPr>
          <p:grpSp>
            <p:nvGrpSpPr>
              <p:cNvPr id="102" name="Graphic 1">
                <a:extLst>
                  <a:ext uri="{FF2B5EF4-FFF2-40B4-BE49-F238E27FC236}">
                    <a16:creationId xmlns:a16="http://schemas.microsoft.com/office/drawing/2014/main" id="{E3BEDEC8-CE98-413C-96EA-F5CD302178D5}"/>
                  </a:ext>
                </a:extLst>
              </p:cNvPr>
              <p:cNvGrpSpPr/>
              <p:nvPr/>
            </p:nvGrpSpPr>
            <p:grpSpPr>
              <a:xfrm>
                <a:off x="3835461" y="1565535"/>
                <a:ext cx="881362" cy="1015315"/>
                <a:chOff x="3835461" y="1565535"/>
                <a:chExt cx="881362" cy="1015315"/>
              </a:xfrm>
            </p:grpSpPr>
            <p:sp>
              <p:nvSpPr>
                <p:cNvPr id="106" name="Freeform: Shape 76">
                  <a:extLst>
                    <a:ext uri="{FF2B5EF4-FFF2-40B4-BE49-F238E27FC236}">
                      <a16:creationId xmlns:a16="http://schemas.microsoft.com/office/drawing/2014/main" id="{0885FAFF-00F4-4203-B7F1-9F0386DA082C}"/>
                    </a:ext>
                  </a:extLst>
                </p:cNvPr>
                <p:cNvSpPr/>
                <p:nvPr/>
              </p:nvSpPr>
              <p:spPr>
                <a:xfrm>
                  <a:off x="3835461" y="1565535"/>
                  <a:ext cx="881362" cy="1015315"/>
                </a:xfrm>
                <a:custGeom>
                  <a:avLst/>
                  <a:gdLst>
                    <a:gd name="connsiteX0" fmla="*/ 681808 w 881362"/>
                    <a:gd name="connsiteY0" fmla="*/ 0 h 1015315"/>
                    <a:gd name="connsiteX1" fmla="*/ 199500 w 881362"/>
                    <a:gd name="connsiteY1" fmla="*/ 0 h 1015315"/>
                    <a:gd name="connsiteX2" fmla="*/ 0 w 881362"/>
                    <a:gd name="connsiteY2" fmla="*/ 199500 h 1015315"/>
                    <a:gd name="connsiteX3" fmla="*/ 0 w 881362"/>
                    <a:gd name="connsiteY3" fmla="*/ 681808 h 1015315"/>
                    <a:gd name="connsiteX4" fmla="*/ 199500 w 881362"/>
                    <a:gd name="connsiteY4" fmla="*/ 881307 h 1015315"/>
                    <a:gd name="connsiteX5" fmla="*/ 327129 w 881362"/>
                    <a:gd name="connsiteY5" fmla="*/ 881307 h 1015315"/>
                    <a:gd name="connsiteX6" fmla="*/ 440681 w 881362"/>
                    <a:gd name="connsiteY6" fmla="*/ 1015315 h 1015315"/>
                    <a:gd name="connsiteX7" fmla="*/ 554233 w 881362"/>
                    <a:gd name="connsiteY7" fmla="*/ 881307 h 1015315"/>
                    <a:gd name="connsiteX8" fmla="*/ 681863 w 881362"/>
                    <a:gd name="connsiteY8" fmla="*/ 881307 h 1015315"/>
                    <a:gd name="connsiteX9" fmla="*/ 881362 w 881362"/>
                    <a:gd name="connsiteY9" fmla="*/ 681808 h 1015315"/>
                    <a:gd name="connsiteX10" fmla="*/ 881362 w 881362"/>
                    <a:gd name="connsiteY10" fmla="*/ 199500 h 1015315"/>
                    <a:gd name="connsiteX11" fmla="*/ 681808 w 881362"/>
                    <a:gd name="connsiteY11" fmla="*/ 0 h 10153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881362" h="1015315">
                      <a:moveTo>
                        <a:pt x="681808" y="0"/>
                      </a:moveTo>
                      <a:lnTo>
                        <a:pt x="199500" y="0"/>
                      </a:lnTo>
                      <a:cubicBezTo>
                        <a:pt x="89797" y="0"/>
                        <a:pt x="0" y="89797"/>
                        <a:pt x="0" y="199500"/>
                      </a:cubicBezTo>
                      <a:lnTo>
                        <a:pt x="0" y="681808"/>
                      </a:lnTo>
                      <a:cubicBezTo>
                        <a:pt x="0" y="791511"/>
                        <a:pt x="89797" y="881307"/>
                        <a:pt x="199500" y="881307"/>
                      </a:cubicBezTo>
                      <a:lnTo>
                        <a:pt x="327129" y="881307"/>
                      </a:lnTo>
                      <a:lnTo>
                        <a:pt x="440681" y="1015315"/>
                      </a:lnTo>
                      <a:lnTo>
                        <a:pt x="554233" y="881307"/>
                      </a:lnTo>
                      <a:lnTo>
                        <a:pt x="681863" y="881307"/>
                      </a:lnTo>
                      <a:cubicBezTo>
                        <a:pt x="791565" y="881307"/>
                        <a:pt x="881362" y="791511"/>
                        <a:pt x="881362" y="681808"/>
                      </a:cubicBezTo>
                      <a:lnTo>
                        <a:pt x="881362" y="199500"/>
                      </a:lnTo>
                      <a:cubicBezTo>
                        <a:pt x="881307" y="89742"/>
                        <a:pt x="791510" y="0"/>
                        <a:pt x="681808" y="0"/>
                      </a:cubicBezTo>
                      <a:close/>
                    </a:path>
                  </a:pathLst>
                </a:custGeom>
                <a:solidFill>
                  <a:srgbClr val="488DE0"/>
                </a:solidFill>
                <a:ln w="549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D"/>
                </a:p>
              </p:txBody>
            </p:sp>
            <p:sp>
              <p:nvSpPr>
                <p:cNvPr id="107" name="Freeform: Shape 77">
                  <a:extLst>
                    <a:ext uri="{FF2B5EF4-FFF2-40B4-BE49-F238E27FC236}">
                      <a16:creationId xmlns:a16="http://schemas.microsoft.com/office/drawing/2014/main" id="{BE60065F-58FB-47CE-A3FE-9F3304003834}"/>
                    </a:ext>
                  </a:extLst>
                </p:cNvPr>
                <p:cNvSpPr/>
                <p:nvPr/>
              </p:nvSpPr>
              <p:spPr>
                <a:xfrm>
                  <a:off x="3835461" y="1565535"/>
                  <a:ext cx="881362" cy="1015315"/>
                </a:xfrm>
                <a:custGeom>
                  <a:avLst/>
                  <a:gdLst>
                    <a:gd name="connsiteX0" fmla="*/ 681808 w 881362"/>
                    <a:gd name="connsiteY0" fmla="*/ 0 h 1015315"/>
                    <a:gd name="connsiteX1" fmla="*/ 199500 w 881362"/>
                    <a:gd name="connsiteY1" fmla="*/ 0 h 1015315"/>
                    <a:gd name="connsiteX2" fmla="*/ 0 w 881362"/>
                    <a:gd name="connsiteY2" fmla="*/ 199500 h 1015315"/>
                    <a:gd name="connsiteX3" fmla="*/ 0 w 881362"/>
                    <a:gd name="connsiteY3" fmla="*/ 681808 h 1015315"/>
                    <a:gd name="connsiteX4" fmla="*/ 199500 w 881362"/>
                    <a:gd name="connsiteY4" fmla="*/ 881307 h 1015315"/>
                    <a:gd name="connsiteX5" fmla="*/ 327129 w 881362"/>
                    <a:gd name="connsiteY5" fmla="*/ 881307 h 1015315"/>
                    <a:gd name="connsiteX6" fmla="*/ 440681 w 881362"/>
                    <a:gd name="connsiteY6" fmla="*/ 1015315 h 1015315"/>
                    <a:gd name="connsiteX7" fmla="*/ 554233 w 881362"/>
                    <a:gd name="connsiteY7" fmla="*/ 881307 h 1015315"/>
                    <a:gd name="connsiteX8" fmla="*/ 681863 w 881362"/>
                    <a:gd name="connsiteY8" fmla="*/ 881307 h 1015315"/>
                    <a:gd name="connsiteX9" fmla="*/ 881362 w 881362"/>
                    <a:gd name="connsiteY9" fmla="*/ 681808 h 1015315"/>
                    <a:gd name="connsiteX10" fmla="*/ 881362 w 881362"/>
                    <a:gd name="connsiteY10" fmla="*/ 199500 h 1015315"/>
                    <a:gd name="connsiteX11" fmla="*/ 681808 w 881362"/>
                    <a:gd name="connsiteY11" fmla="*/ 0 h 10153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881362" h="1015315">
                      <a:moveTo>
                        <a:pt x="681808" y="0"/>
                      </a:moveTo>
                      <a:lnTo>
                        <a:pt x="199500" y="0"/>
                      </a:lnTo>
                      <a:cubicBezTo>
                        <a:pt x="89797" y="0"/>
                        <a:pt x="0" y="89797"/>
                        <a:pt x="0" y="199500"/>
                      </a:cubicBezTo>
                      <a:lnTo>
                        <a:pt x="0" y="681808"/>
                      </a:lnTo>
                      <a:cubicBezTo>
                        <a:pt x="0" y="791511"/>
                        <a:pt x="89797" y="881307"/>
                        <a:pt x="199500" y="881307"/>
                      </a:cubicBezTo>
                      <a:lnTo>
                        <a:pt x="327129" y="881307"/>
                      </a:lnTo>
                      <a:lnTo>
                        <a:pt x="440681" y="1015315"/>
                      </a:lnTo>
                      <a:lnTo>
                        <a:pt x="554233" y="881307"/>
                      </a:lnTo>
                      <a:lnTo>
                        <a:pt x="681863" y="881307"/>
                      </a:lnTo>
                      <a:cubicBezTo>
                        <a:pt x="791565" y="881307"/>
                        <a:pt x="881362" y="791511"/>
                        <a:pt x="881362" y="681808"/>
                      </a:cubicBezTo>
                      <a:lnTo>
                        <a:pt x="881362" y="199500"/>
                      </a:lnTo>
                      <a:cubicBezTo>
                        <a:pt x="881307" y="89742"/>
                        <a:pt x="791510" y="0"/>
                        <a:pt x="681808" y="0"/>
                      </a:cubicBezTo>
                      <a:close/>
                    </a:path>
                  </a:pathLst>
                </a:custGeom>
                <a:gradFill>
                  <a:gsLst>
                    <a:gs pos="80000">
                      <a:schemeClr val="accent3"/>
                    </a:gs>
                    <a:gs pos="100000">
                      <a:schemeClr val="accent3"/>
                    </a:gs>
                    <a:gs pos="15000">
                      <a:schemeClr val="accent3">
                        <a:lumMod val="40000"/>
                        <a:lumOff val="60000"/>
                      </a:schemeClr>
                    </a:gs>
                    <a:gs pos="45000">
                      <a:schemeClr val="accent3">
                        <a:lumMod val="60000"/>
                        <a:lumOff val="40000"/>
                      </a:schemeClr>
                    </a:gs>
                  </a:gsLst>
                  <a:lin ang="2700000" scaled="0"/>
                </a:gradFill>
                <a:ln>
                  <a:noFill/>
                </a:ln>
                <a:effectLst>
                  <a:outerShdw blurRad="381000" dist="444500" dir="8100000" sx="90000" sy="90000" algn="tr" rotWithShape="0">
                    <a:prstClr val="black">
                      <a:alpha val="1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D"/>
                </a:p>
              </p:txBody>
            </p:sp>
          </p:grpSp>
          <p:sp>
            <p:nvSpPr>
              <p:cNvPr id="103" name="Freeform: Shape 73">
                <a:extLst>
                  <a:ext uri="{FF2B5EF4-FFF2-40B4-BE49-F238E27FC236}">
                    <a16:creationId xmlns:a16="http://schemas.microsoft.com/office/drawing/2014/main" id="{6A8FC0CD-B295-4B27-9CF3-79C8007C0B53}"/>
                  </a:ext>
                </a:extLst>
              </p:cNvPr>
              <p:cNvSpPr/>
              <p:nvPr/>
            </p:nvSpPr>
            <p:spPr>
              <a:xfrm>
                <a:off x="4276142" y="1565535"/>
                <a:ext cx="440681" cy="1015315"/>
              </a:xfrm>
              <a:custGeom>
                <a:avLst/>
                <a:gdLst>
                  <a:gd name="connsiteX0" fmla="*/ 241126 w 440681"/>
                  <a:gd name="connsiteY0" fmla="*/ 0 h 1015315"/>
                  <a:gd name="connsiteX1" fmla="*/ 0 w 440681"/>
                  <a:gd name="connsiteY1" fmla="*/ 0 h 1015315"/>
                  <a:gd name="connsiteX2" fmla="*/ 0 w 440681"/>
                  <a:gd name="connsiteY2" fmla="*/ 1015315 h 1015315"/>
                  <a:gd name="connsiteX3" fmla="*/ 113552 w 440681"/>
                  <a:gd name="connsiteY3" fmla="*/ 881307 h 1015315"/>
                  <a:gd name="connsiteX4" fmla="*/ 241181 w 440681"/>
                  <a:gd name="connsiteY4" fmla="*/ 881307 h 1015315"/>
                  <a:gd name="connsiteX5" fmla="*/ 440681 w 440681"/>
                  <a:gd name="connsiteY5" fmla="*/ 681808 h 1015315"/>
                  <a:gd name="connsiteX6" fmla="*/ 440681 w 440681"/>
                  <a:gd name="connsiteY6" fmla="*/ 199500 h 1015315"/>
                  <a:gd name="connsiteX7" fmla="*/ 241126 w 440681"/>
                  <a:gd name="connsiteY7" fmla="*/ 0 h 10153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40681" h="1015315">
                    <a:moveTo>
                      <a:pt x="241126" y="0"/>
                    </a:moveTo>
                    <a:lnTo>
                      <a:pt x="0" y="0"/>
                    </a:lnTo>
                    <a:lnTo>
                      <a:pt x="0" y="1015315"/>
                    </a:lnTo>
                    <a:lnTo>
                      <a:pt x="113552" y="881307"/>
                    </a:lnTo>
                    <a:lnTo>
                      <a:pt x="241181" y="881307"/>
                    </a:lnTo>
                    <a:cubicBezTo>
                      <a:pt x="350884" y="881307"/>
                      <a:pt x="440681" y="791511"/>
                      <a:pt x="440681" y="681808"/>
                    </a:cubicBezTo>
                    <a:lnTo>
                      <a:pt x="440681" y="199500"/>
                    </a:lnTo>
                    <a:cubicBezTo>
                      <a:pt x="440626" y="89742"/>
                      <a:pt x="350829" y="0"/>
                      <a:pt x="241126" y="0"/>
                    </a:cubicBez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  <a:alpha val="20000"/>
                </a:schemeClr>
              </a:solidFill>
              <a:ln w="549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104" name="Freeform: Shape 74">
                <a:extLst>
                  <a:ext uri="{FF2B5EF4-FFF2-40B4-BE49-F238E27FC236}">
                    <a16:creationId xmlns:a16="http://schemas.microsoft.com/office/drawing/2014/main" id="{4390C8D9-ADF0-4105-89C9-EEC30D1D6C73}"/>
                  </a:ext>
                </a:extLst>
              </p:cNvPr>
              <p:cNvSpPr/>
              <p:nvPr/>
            </p:nvSpPr>
            <p:spPr>
              <a:xfrm>
                <a:off x="3935211" y="1665285"/>
                <a:ext cx="681807" cy="681807"/>
              </a:xfrm>
              <a:custGeom>
                <a:avLst/>
                <a:gdLst>
                  <a:gd name="connsiteX0" fmla="*/ 99750 w 681807"/>
                  <a:gd name="connsiteY0" fmla="*/ 681753 h 681807"/>
                  <a:gd name="connsiteX1" fmla="*/ 0 w 681807"/>
                  <a:gd name="connsiteY1" fmla="*/ 582003 h 681807"/>
                  <a:gd name="connsiteX2" fmla="*/ 0 w 681807"/>
                  <a:gd name="connsiteY2" fmla="*/ 99750 h 681807"/>
                  <a:gd name="connsiteX3" fmla="*/ 99750 w 681807"/>
                  <a:gd name="connsiteY3" fmla="*/ 0 h 681807"/>
                  <a:gd name="connsiteX4" fmla="*/ 582058 w 681807"/>
                  <a:gd name="connsiteY4" fmla="*/ 0 h 681807"/>
                  <a:gd name="connsiteX5" fmla="*/ 681808 w 681807"/>
                  <a:gd name="connsiteY5" fmla="*/ 99750 h 681807"/>
                  <a:gd name="connsiteX6" fmla="*/ 681808 w 681807"/>
                  <a:gd name="connsiteY6" fmla="*/ 582058 h 681807"/>
                  <a:gd name="connsiteX7" fmla="*/ 582058 w 681807"/>
                  <a:gd name="connsiteY7" fmla="*/ 681808 h 681807"/>
                  <a:gd name="connsiteX8" fmla="*/ 99750 w 681807"/>
                  <a:gd name="connsiteY8" fmla="*/ 681808 h 6818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81807" h="681807">
                    <a:moveTo>
                      <a:pt x="99750" y="681753"/>
                    </a:moveTo>
                    <a:cubicBezTo>
                      <a:pt x="44761" y="681753"/>
                      <a:pt x="0" y="636992"/>
                      <a:pt x="0" y="582003"/>
                    </a:cubicBezTo>
                    <a:lnTo>
                      <a:pt x="0" y="99750"/>
                    </a:lnTo>
                    <a:cubicBezTo>
                      <a:pt x="0" y="44761"/>
                      <a:pt x="44761" y="0"/>
                      <a:pt x="99750" y="0"/>
                    </a:cubicBezTo>
                    <a:lnTo>
                      <a:pt x="582058" y="0"/>
                    </a:lnTo>
                    <a:cubicBezTo>
                      <a:pt x="637047" y="0"/>
                      <a:pt x="681808" y="44761"/>
                      <a:pt x="681808" y="99750"/>
                    </a:cubicBezTo>
                    <a:lnTo>
                      <a:pt x="681808" y="582058"/>
                    </a:lnTo>
                    <a:cubicBezTo>
                      <a:pt x="681808" y="637047"/>
                      <a:pt x="637047" y="681808"/>
                      <a:pt x="582058" y="681808"/>
                    </a:cubicBezTo>
                    <a:lnTo>
                      <a:pt x="99750" y="681808"/>
                    </a:lnTo>
                    <a:close/>
                  </a:path>
                </a:pathLst>
              </a:custGeom>
              <a:solidFill>
                <a:srgbClr val="DBDBDB"/>
              </a:solidFill>
              <a:ln w="549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105" name="Freeform: Shape 75">
                <a:extLst>
                  <a:ext uri="{FF2B5EF4-FFF2-40B4-BE49-F238E27FC236}">
                    <a16:creationId xmlns:a16="http://schemas.microsoft.com/office/drawing/2014/main" id="{FB80AD60-71BC-4B80-95D0-4276C085AA3D}"/>
                  </a:ext>
                </a:extLst>
              </p:cNvPr>
              <p:cNvSpPr/>
              <p:nvPr/>
            </p:nvSpPr>
            <p:spPr>
              <a:xfrm>
                <a:off x="3935211" y="1665285"/>
                <a:ext cx="681807" cy="681807"/>
              </a:xfrm>
              <a:custGeom>
                <a:avLst/>
                <a:gdLst>
                  <a:gd name="connsiteX0" fmla="*/ 99750 w 681807"/>
                  <a:gd name="connsiteY0" fmla="*/ 681753 h 681807"/>
                  <a:gd name="connsiteX1" fmla="*/ 0 w 681807"/>
                  <a:gd name="connsiteY1" fmla="*/ 582003 h 681807"/>
                  <a:gd name="connsiteX2" fmla="*/ 0 w 681807"/>
                  <a:gd name="connsiteY2" fmla="*/ 99750 h 681807"/>
                  <a:gd name="connsiteX3" fmla="*/ 99750 w 681807"/>
                  <a:gd name="connsiteY3" fmla="*/ 0 h 681807"/>
                  <a:gd name="connsiteX4" fmla="*/ 582058 w 681807"/>
                  <a:gd name="connsiteY4" fmla="*/ 0 h 681807"/>
                  <a:gd name="connsiteX5" fmla="*/ 681808 w 681807"/>
                  <a:gd name="connsiteY5" fmla="*/ 99750 h 681807"/>
                  <a:gd name="connsiteX6" fmla="*/ 681808 w 681807"/>
                  <a:gd name="connsiteY6" fmla="*/ 582058 h 681807"/>
                  <a:gd name="connsiteX7" fmla="*/ 582058 w 681807"/>
                  <a:gd name="connsiteY7" fmla="*/ 681808 h 681807"/>
                  <a:gd name="connsiteX8" fmla="*/ 99750 w 681807"/>
                  <a:gd name="connsiteY8" fmla="*/ 681808 h 6818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81807" h="681807">
                    <a:moveTo>
                      <a:pt x="99750" y="681753"/>
                    </a:moveTo>
                    <a:cubicBezTo>
                      <a:pt x="44761" y="681753"/>
                      <a:pt x="0" y="636992"/>
                      <a:pt x="0" y="582003"/>
                    </a:cubicBezTo>
                    <a:lnTo>
                      <a:pt x="0" y="99750"/>
                    </a:lnTo>
                    <a:cubicBezTo>
                      <a:pt x="0" y="44761"/>
                      <a:pt x="44761" y="0"/>
                      <a:pt x="99750" y="0"/>
                    </a:cubicBezTo>
                    <a:lnTo>
                      <a:pt x="582058" y="0"/>
                    </a:lnTo>
                    <a:cubicBezTo>
                      <a:pt x="637047" y="0"/>
                      <a:pt x="681808" y="44761"/>
                      <a:pt x="681808" y="99750"/>
                    </a:cubicBezTo>
                    <a:lnTo>
                      <a:pt x="681808" y="582058"/>
                    </a:lnTo>
                    <a:cubicBezTo>
                      <a:pt x="681808" y="637047"/>
                      <a:pt x="637047" y="681808"/>
                      <a:pt x="582058" y="681808"/>
                    </a:cubicBezTo>
                    <a:lnTo>
                      <a:pt x="99750" y="681808"/>
                    </a:lnTo>
                    <a:close/>
                  </a:path>
                </a:pathLst>
              </a:custGeom>
              <a:gradFill>
                <a:gsLst>
                  <a:gs pos="100000">
                    <a:schemeClr val="bg1"/>
                  </a:gs>
                  <a:gs pos="0">
                    <a:schemeClr val="bg1">
                      <a:lumMod val="65000"/>
                    </a:schemeClr>
                  </a:gs>
                </a:gsLst>
                <a:lin ang="2700000" scaled="0"/>
              </a:gradFill>
              <a:ln>
                <a:noFill/>
              </a:ln>
              <a:effectLst>
                <a:outerShdw blurRad="635000" dist="444500" dir="8100000" sx="90000" sy="90000" algn="tr" rotWithShape="0">
                  <a:prstClr val="black">
                    <a:alpha val="10000"/>
                  </a:prstClr>
                </a:outerShdw>
                <a:softEdge rad="508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D" sz="2000" b="1">
                  <a:solidFill>
                    <a:schemeClr val="accent1"/>
                  </a:solidFill>
                  <a:latin typeface="+mj-lt"/>
                </a:endParaRPr>
              </a:p>
            </p:txBody>
          </p:sp>
        </p:grpSp>
        <p:sp>
          <p:nvSpPr>
            <p:cNvPr id="101" name="Rectangle 110">
              <a:extLst>
                <a:ext uri="{FF2B5EF4-FFF2-40B4-BE49-F238E27FC236}">
                  <a16:creationId xmlns:a16="http://schemas.microsoft.com/office/drawing/2014/main" id="{0D90386D-5F7E-4A34-B316-B53CBDF1366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157004" y="4335180"/>
              <a:ext cx="401216" cy="401216"/>
            </a:xfrm>
            <a:prstGeom prst="rect">
              <a:avLst/>
            </a:prstGeom>
            <a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 dirty="0"/>
            </a:p>
          </p:txBody>
        </p:sp>
      </p:grpSp>
      <p:grpSp>
        <p:nvGrpSpPr>
          <p:cNvPr id="108" name="ICO - Shelter">
            <a:extLst>
              <a:ext uri="{FF2B5EF4-FFF2-40B4-BE49-F238E27FC236}">
                <a16:creationId xmlns:a16="http://schemas.microsoft.com/office/drawing/2014/main" id="{8E44F17E-7E89-499D-9F4E-C5932D9B012B}"/>
              </a:ext>
            </a:extLst>
          </p:cNvPr>
          <p:cNvGrpSpPr/>
          <p:nvPr/>
        </p:nvGrpSpPr>
        <p:grpSpPr>
          <a:xfrm>
            <a:off x="4784887" y="2851574"/>
            <a:ext cx="622765" cy="759217"/>
            <a:chOff x="8559448" y="1704272"/>
            <a:chExt cx="881362" cy="1126111"/>
          </a:xfrm>
        </p:grpSpPr>
        <p:sp>
          <p:nvSpPr>
            <p:cNvPr id="109" name="Oval 54">
              <a:extLst>
                <a:ext uri="{FF2B5EF4-FFF2-40B4-BE49-F238E27FC236}">
                  <a16:creationId xmlns:a16="http://schemas.microsoft.com/office/drawing/2014/main" id="{32F5C13D-08ED-41E1-ADE0-82C5946058BE}"/>
                </a:ext>
              </a:extLst>
            </p:cNvPr>
            <p:cNvSpPr/>
            <p:nvPr/>
          </p:nvSpPr>
          <p:spPr>
            <a:xfrm>
              <a:off x="8683165" y="2608791"/>
              <a:ext cx="633928" cy="221592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65000"/>
                    <a:alpha val="72000"/>
                  </a:schemeClr>
                </a:gs>
                <a:gs pos="100000">
                  <a:schemeClr val="bg1">
                    <a:lumMod val="65000"/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 sz="2000"/>
            </a:p>
          </p:txBody>
        </p:sp>
        <p:grpSp>
          <p:nvGrpSpPr>
            <p:cNvPr id="110" name="Graphic 1">
              <a:extLst>
                <a:ext uri="{FF2B5EF4-FFF2-40B4-BE49-F238E27FC236}">
                  <a16:creationId xmlns:a16="http://schemas.microsoft.com/office/drawing/2014/main" id="{3264EFEB-7061-46B9-9068-8C38E95E7999}"/>
                </a:ext>
              </a:extLst>
            </p:cNvPr>
            <p:cNvGrpSpPr/>
            <p:nvPr/>
          </p:nvGrpSpPr>
          <p:grpSpPr>
            <a:xfrm>
              <a:off x="8559448" y="1704272"/>
              <a:ext cx="881362" cy="1015315"/>
              <a:chOff x="3835461" y="1565535"/>
              <a:chExt cx="881362" cy="1015315"/>
            </a:xfrm>
          </p:grpSpPr>
          <p:grpSp>
            <p:nvGrpSpPr>
              <p:cNvPr id="112" name="Graphic 1">
                <a:extLst>
                  <a:ext uri="{FF2B5EF4-FFF2-40B4-BE49-F238E27FC236}">
                    <a16:creationId xmlns:a16="http://schemas.microsoft.com/office/drawing/2014/main" id="{F0935DF9-5281-4435-8F84-89759C7E0143}"/>
                  </a:ext>
                </a:extLst>
              </p:cNvPr>
              <p:cNvGrpSpPr/>
              <p:nvPr/>
            </p:nvGrpSpPr>
            <p:grpSpPr>
              <a:xfrm>
                <a:off x="3835461" y="1565535"/>
                <a:ext cx="881362" cy="1015315"/>
                <a:chOff x="3835461" y="1565535"/>
                <a:chExt cx="881362" cy="1015315"/>
              </a:xfrm>
            </p:grpSpPr>
            <p:sp>
              <p:nvSpPr>
                <p:cNvPr id="116" name="Freeform: Shape 69">
                  <a:extLst>
                    <a:ext uri="{FF2B5EF4-FFF2-40B4-BE49-F238E27FC236}">
                      <a16:creationId xmlns:a16="http://schemas.microsoft.com/office/drawing/2014/main" id="{F27A9520-7413-4143-9B83-19B854AFF7F8}"/>
                    </a:ext>
                  </a:extLst>
                </p:cNvPr>
                <p:cNvSpPr/>
                <p:nvPr/>
              </p:nvSpPr>
              <p:spPr>
                <a:xfrm>
                  <a:off x="3835461" y="1565535"/>
                  <a:ext cx="881362" cy="1015315"/>
                </a:xfrm>
                <a:custGeom>
                  <a:avLst/>
                  <a:gdLst>
                    <a:gd name="connsiteX0" fmla="*/ 681808 w 881362"/>
                    <a:gd name="connsiteY0" fmla="*/ 0 h 1015315"/>
                    <a:gd name="connsiteX1" fmla="*/ 199500 w 881362"/>
                    <a:gd name="connsiteY1" fmla="*/ 0 h 1015315"/>
                    <a:gd name="connsiteX2" fmla="*/ 0 w 881362"/>
                    <a:gd name="connsiteY2" fmla="*/ 199500 h 1015315"/>
                    <a:gd name="connsiteX3" fmla="*/ 0 w 881362"/>
                    <a:gd name="connsiteY3" fmla="*/ 681808 h 1015315"/>
                    <a:gd name="connsiteX4" fmla="*/ 199500 w 881362"/>
                    <a:gd name="connsiteY4" fmla="*/ 881307 h 1015315"/>
                    <a:gd name="connsiteX5" fmla="*/ 327129 w 881362"/>
                    <a:gd name="connsiteY5" fmla="*/ 881307 h 1015315"/>
                    <a:gd name="connsiteX6" fmla="*/ 440681 w 881362"/>
                    <a:gd name="connsiteY6" fmla="*/ 1015315 h 1015315"/>
                    <a:gd name="connsiteX7" fmla="*/ 554233 w 881362"/>
                    <a:gd name="connsiteY7" fmla="*/ 881307 h 1015315"/>
                    <a:gd name="connsiteX8" fmla="*/ 681863 w 881362"/>
                    <a:gd name="connsiteY8" fmla="*/ 881307 h 1015315"/>
                    <a:gd name="connsiteX9" fmla="*/ 881362 w 881362"/>
                    <a:gd name="connsiteY9" fmla="*/ 681808 h 1015315"/>
                    <a:gd name="connsiteX10" fmla="*/ 881362 w 881362"/>
                    <a:gd name="connsiteY10" fmla="*/ 199500 h 1015315"/>
                    <a:gd name="connsiteX11" fmla="*/ 681808 w 881362"/>
                    <a:gd name="connsiteY11" fmla="*/ 0 h 10153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881362" h="1015315">
                      <a:moveTo>
                        <a:pt x="681808" y="0"/>
                      </a:moveTo>
                      <a:lnTo>
                        <a:pt x="199500" y="0"/>
                      </a:lnTo>
                      <a:cubicBezTo>
                        <a:pt x="89797" y="0"/>
                        <a:pt x="0" y="89797"/>
                        <a:pt x="0" y="199500"/>
                      </a:cubicBezTo>
                      <a:lnTo>
                        <a:pt x="0" y="681808"/>
                      </a:lnTo>
                      <a:cubicBezTo>
                        <a:pt x="0" y="791511"/>
                        <a:pt x="89797" y="881307"/>
                        <a:pt x="199500" y="881307"/>
                      </a:cubicBezTo>
                      <a:lnTo>
                        <a:pt x="327129" y="881307"/>
                      </a:lnTo>
                      <a:lnTo>
                        <a:pt x="440681" y="1015315"/>
                      </a:lnTo>
                      <a:lnTo>
                        <a:pt x="554233" y="881307"/>
                      </a:lnTo>
                      <a:lnTo>
                        <a:pt x="681863" y="881307"/>
                      </a:lnTo>
                      <a:cubicBezTo>
                        <a:pt x="791565" y="881307"/>
                        <a:pt x="881362" y="791511"/>
                        <a:pt x="881362" y="681808"/>
                      </a:cubicBezTo>
                      <a:lnTo>
                        <a:pt x="881362" y="199500"/>
                      </a:lnTo>
                      <a:cubicBezTo>
                        <a:pt x="881307" y="89742"/>
                        <a:pt x="791510" y="0"/>
                        <a:pt x="681808" y="0"/>
                      </a:cubicBezTo>
                      <a:close/>
                    </a:path>
                  </a:pathLst>
                </a:custGeom>
                <a:solidFill>
                  <a:srgbClr val="488DE0"/>
                </a:solidFill>
                <a:ln w="549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D"/>
                </a:p>
              </p:txBody>
            </p:sp>
            <p:sp>
              <p:nvSpPr>
                <p:cNvPr id="117" name="Freeform: Shape 70">
                  <a:extLst>
                    <a:ext uri="{FF2B5EF4-FFF2-40B4-BE49-F238E27FC236}">
                      <a16:creationId xmlns:a16="http://schemas.microsoft.com/office/drawing/2014/main" id="{E65FC352-DA9F-4F32-AD35-09FD8B92D0CA}"/>
                    </a:ext>
                  </a:extLst>
                </p:cNvPr>
                <p:cNvSpPr/>
                <p:nvPr/>
              </p:nvSpPr>
              <p:spPr>
                <a:xfrm>
                  <a:off x="3835461" y="1565535"/>
                  <a:ext cx="881362" cy="1015315"/>
                </a:xfrm>
                <a:custGeom>
                  <a:avLst/>
                  <a:gdLst>
                    <a:gd name="connsiteX0" fmla="*/ 681808 w 881362"/>
                    <a:gd name="connsiteY0" fmla="*/ 0 h 1015315"/>
                    <a:gd name="connsiteX1" fmla="*/ 199500 w 881362"/>
                    <a:gd name="connsiteY1" fmla="*/ 0 h 1015315"/>
                    <a:gd name="connsiteX2" fmla="*/ 0 w 881362"/>
                    <a:gd name="connsiteY2" fmla="*/ 199500 h 1015315"/>
                    <a:gd name="connsiteX3" fmla="*/ 0 w 881362"/>
                    <a:gd name="connsiteY3" fmla="*/ 681808 h 1015315"/>
                    <a:gd name="connsiteX4" fmla="*/ 199500 w 881362"/>
                    <a:gd name="connsiteY4" fmla="*/ 881307 h 1015315"/>
                    <a:gd name="connsiteX5" fmla="*/ 327129 w 881362"/>
                    <a:gd name="connsiteY5" fmla="*/ 881307 h 1015315"/>
                    <a:gd name="connsiteX6" fmla="*/ 440681 w 881362"/>
                    <a:gd name="connsiteY6" fmla="*/ 1015315 h 1015315"/>
                    <a:gd name="connsiteX7" fmla="*/ 554233 w 881362"/>
                    <a:gd name="connsiteY7" fmla="*/ 881307 h 1015315"/>
                    <a:gd name="connsiteX8" fmla="*/ 681863 w 881362"/>
                    <a:gd name="connsiteY8" fmla="*/ 881307 h 1015315"/>
                    <a:gd name="connsiteX9" fmla="*/ 881362 w 881362"/>
                    <a:gd name="connsiteY9" fmla="*/ 681808 h 1015315"/>
                    <a:gd name="connsiteX10" fmla="*/ 881362 w 881362"/>
                    <a:gd name="connsiteY10" fmla="*/ 199500 h 1015315"/>
                    <a:gd name="connsiteX11" fmla="*/ 681808 w 881362"/>
                    <a:gd name="connsiteY11" fmla="*/ 0 h 10153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881362" h="1015315">
                      <a:moveTo>
                        <a:pt x="681808" y="0"/>
                      </a:moveTo>
                      <a:lnTo>
                        <a:pt x="199500" y="0"/>
                      </a:lnTo>
                      <a:cubicBezTo>
                        <a:pt x="89797" y="0"/>
                        <a:pt x="0" y="89797"/>
                        <a:pt x="0" y="199500"/>
                      </a:cubicBezTo>
                      <a:lnTo>
                        <a:pt x="0" y="681808"/>
                      </a:lnTo>
                      <a:cubicBezTo>
                        <a:pt x="0" y="791511"/>
                        <a:pt x="89797" y="881307"/>
                        <a:pt x="199500" y="881307"/>
                      </a:cubicBezTo>
                      <a:lnTo>
                        <a:pt x="327129" y="881307"/>
                      </a:lnTo>
                      <a:lnTo>
                        <a:pt x="440681" y="1015315"/>
                      </a:lnTo>
                      <a:lnTo>
                        <a:pt x="554233" y="881307"/>
                      </a:lnTo>
                      <a:lnTo>
                        <a:pt x="681863" y="881307"/>
                      </a:lnTo>
                      <a:cubicBezTo>
                        <a:pt x="791565" y="881307"/>
                        <a:pt x="881362" y="791511"/>
                        <a:pt x="881362" y="681808"/>
                      </a:cubicBezTo>
                      <a:lnTo>
                        <a:pt x="881362" y="199500"/>
                      </a:lnTo>
                      <a:cubicBezTo>
                        <a:pt x="881307" y="89742"/>
                        <a:pt x="791510" y="0"/>
                        <a:pt x="681808" y="0"/>
                      </a:cubicBezTo>
                      <a:close/>
                    </a:path>
                  </a:pathLst>
                </a:custGeom>
                <a:gradFill>
                  <a:gsLst>
                    <a:gs pos="80000">
                      <a:schemeClr val="accent1"/>
                    </a:gs>
                    <a:gs pos="100000">
                      <a:schemeClr val="accent1"/>
                    </a:gs>
                    <a:gs pos="15000">
                      <a:schemeClr val="accent1">
                        <a:lumMod val="40000"/>
                        <a:lumOff val="60000"/>
                      </a:schemeClr>
                    </a:gs>
                    <a:gs pos="45000">
                      <a:schemeClr val="accent1">
                        <a:lumMod val="60000"/>
                        <a:lumOff val="40000"/>
                      </a:schemeClr>
                    </a:gs>
                  </a:gsLst>
                  <a:lin ang="2700000" scaled="0"/>
                </a:gradFill>
                <a:ln>
                  <a:noFill/>
                </a:ln>
                <a:effectLst>
                  <a:outerShdw blurRad="381000" dist="444500" dir="8100000" sx="90000" sy="90000" algn="tr" rotWithShape="0">
                    <a:prstClr val="black">
                      <a:alpha val="1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D">
                    <a:solidFill>
                      <a:schemeClr val="lt1"/>
                    </a:solidFill>
                  </a:endParaRPr>
                </a:p>
              </p:txBody>
            </p:sp>
          </p:grpSp>
          <p:sp>
            <p:nvSpPr>
              <p:cNvPr id="113" name="Freeform: Shape 66">
                <a:extLst>
                  <a:ext uri="{FF2B5EF4-FFF2-40B4-BE49-F238E27FC236}">
                    <a16:creationId xmlns:a16="http://schemas.microsoft.com/office/drawing/2014/main" id="{A67D0CBE-AF4D-451E-BD2C-2423C4E5EDCD}"/>
                  </a:ext>
                </a:extLst>
              </p:cNvPr>
              <p:cNvSpPr/>
              <p:nvPr/>
            </p:nvSpPr>
            <p:spPr>
              <a:xfrm>
                <a:off x="4276142" y="1565535"/>
                <a:ext cx="440681" cy="1015315"/>
              </a:xfrm>
              <a:custGeom>
                <a:avLst/>
                <a:gdLst>
                  <a:gd name="connsiteX0" fmla="*/ 241126 w 440681"/>
                  <a:gd name="connsiteY0" fmla="*/ 0 h 1015315"/>
                  <a:gd name="connsiteX1" fmla="*/ 0 w 440681"/>
                  <a:gd name="connsiteY1" fmla="*/ 0 h 1015315"/>
                  <a:gd name="connsiteX2" fmla="*/ 0 w 440681"/>
                  <a:gd name="connsiteY2" fmla="*/ 1015315 h 1015315"/>
                  <a:gd name="connsiteX3" fmla="*/ 113552 w 440681"/>
                  <a:gd name="connsiteY3" fmla="*/ 881307 h 1015315"/>
                  <a:gd name="connsiteX4" fmla="*/ 241181 w 440681"/>
                  <a:gd name="connsiteY4" fmla="*/ 881307 h 1015315"/>
                  <a:gd name="connsiteX5" fmla="*/ 440681 w 440681"/>
                  <a:gd name="connsiteY5" fmla="*/ 681808 h 1015315"/>
                  <a:gd name="connsiteX6" fmla="*/ 440681 w 440681"/>
                  <a:gd name="connsiteY6" fmla="*/ 199500 h 1015315"/>
                  <a:gd name="connsiteX7" fmla="*/ 241126 w 440681"/>
                  <a:gd name="connsiteY7" fmla="*/ 0 h 10153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40681" h="1015315">
                    <a:moveTo>
                      <a:pt x="241126" y="0"/>
                    </a:moveTo>
                    <a:lnTo>
                      <a:pt x="0" y="0"/>
                    </a:lnTo>
                    <a:lnTo>
                      <a:pt x="0" y="1015315"/>
                    </a:lnTo>
                    <a:lnTo>
                      <a:pt x="113552" y="881307"/>
                    </a:lnTo>
                    <a:lnTo>
                      <a:pt x="241181" y="881307"/>
                    </a:lnTo>
                    <a:cubicBezTo>
                      <a:pt x="350884" y="881307"/>
                      <a:pt x="440681" y="791511"/>
                      <a:pt x="440681" y="681808"/>
                    </a:cubicBezTo>
                    <a:lnTo>
                      <a:pt x="440681" y="199500"/>
                    </a:lnTo>
                    <a:cubicBezTo>
                      <a:pt x="440626" y="89742"/>
                      <a:pt x="350829" y="0"/>
                      <a:pt x="241126" y="0"/>
                    </a:cubicBez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  <a:alpha val="20000"/>
                </a:schemeClr>
              </a:solidFill>
              <a:ln w="549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114" name="Freeform: Shape 67">
                <a:extLst>
                  <a:ext uri="{FF2B5EF4-FFF2-40B4-BE49-F238E27FC236}">
                    <a16:creationId xmlns:a16="http://schemas.microsoft.com/office/drawing/2014/main" id="{CDB3B6C4-DC88-4CB8-A6A7-6D1C3E6EE515}"/>
                  </a:ext>
                </a:extLst>
              </p:cNvPr>
              <p:cNvSpPr/>
              <p:nvPr/>
            </p:nvSpPr>
            <p:spPr>
              <a:xfrm>
                <a:off x="3935211" y="1665285"/>
                <a:ext cx="681807" cy="681807"/>
              </a:xfrm>
              <a:custGeom>
                <a:avLst/>
                <a:gdLst>
                  <a:gd name="connsiteX0" fmla="*/ 99750 w 681807"/>
                  <a:gd name="connsiteY0" fmla="*/ 681753 h 681807"/>
                  <a:gd name="connsiteX1" fmla="*/ 0 w 681807"/>
                  <a:gd name="connsiteY1" fmla="*/ 582003 h 681807"/>
                  <a:gd name="connsiteX2" fmla="*/ 0 w 681807"/>
                  <a:gd name="connsiteY2" fmla="*/ 99750 h 681807"/>
                  <a:gd name="connsiteX3" fmla="*/ 99750 w 681807"/>
                  <a:gd name="connsiteY3" fmla="*/ 0 h 681807"/>
                  <a:gd name="connsiteX4" fmla="*/ 582058 w 681807"/>
                  <a:gd name="connsiteY4" fmla="*/ 0 h 681807"/>
                  <a:gd name="connsiteX5" fmla="*/ 681808 w 681807"/>
                  <a:gd name="connsiteY5" fmla="*/ 99750 h 681807"/>
                  <a:gd name="connsiteX6" fmla="*/ 681808 w 681807"/>
                  <a:gd name="connsiteY6" fmla="*/ 582058 h 681807"/>
                  <a:gd name="connsiteX7" fmla="*/ 582058 w 681807"/>
                  <a:gd name="connsiteY7" fmla="*/ 681808 h 681807"/>
                  <a:gd name="connsiteX8" fmla="*/ 99750 w 681807"/>
                  <a:gd name="connsiteY8" fmla="*/ 681808 h 6818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81807" h="681807">
                    <a:moveTo>
                      <a:pt x="99750" y="681753"/>
                    </a:moveTo>
                    <a:cubicBezTo>
                      <a:pt x="44761" y="681753"/>
                      <a:pt x="0" y="636992"/>
                      <a:pt x="0" y="582003"/>
                    </a:cubicBezTo>
                    <a:lnTo>
                      <a:pt x="0" y="99750"/>
                    </a:lnTo>
                    <a:cubicBezTo>
                      <a:pt x="0" y="44761"/>
                      <a:pt x="44761" y="0"/>
                      <a:pt x="99750" y="0"/>
                    </a:cubicBezTo>
                    <a:lnTo>
                      <a:pt x="582058" y="0"/>
                    </a:lnTo>
                    <a:cubicBezTo>
                      <a:pt x="637047" y="0"/>
                      <a:pt x="681808" y="44761"/>
                      <a:pt x="681808" y="99750"/>
                    </a:cubicBezTo>
                    <a:lnTo>
                      <a:pt x="681808" y="582058"/>
                    </a:lnTo>
                    <a:cubicBezTo>
                      <a:pt x="681808" y="637047"/>
                      <a:pt x="637047" y="681808"/>
                      <a:pt x="582058" y="681808"/>
                    </a:cubicBezTo>
                    <a:lnTo>
                      <a:pt x="99750" y="681808"/>
                    </a:lnTo>
                    <a:close/>
                  </a:path>
                </a:pathLst>
              </a:custGeom>
              <a:solidFill>
                <a:srgbClr val="DBDBDB"/>
              </a:solidFill>
              <a:ln w="549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115" name="Freeform: Shape 68">
                <a:extLst>
                  <a:ext uri="{FF2B5EF4-FFF2-40B4-BE49-F238E27FC236}">
                    <a16:creationId xmlns:a16="http://schemas.microsoft.com/office/drawing/2014/main" id="{88830612-D7F8-48AF-B1E8-F35BB1DF2FDC}"/>
                  </a:ext>
                </a:extLst>
              </p:cNvPr>
              <p:cNvSpPr/>
              <p:nvPr/>
            </p:nvSpPr>
            <p:spPr>
              <a:xfrm>
                <a:off x="3935211" y="1665285"/>
                <a:ext cx="681807" cy="681807"/>
              </a:xfrm>
              <a:custGeom>
                <a:avLst/>
                <a:gdLst>
                  <a:gd name="connsiteX0" fmla="*/ 99750 w 681807"/>
                  <a:gd name="connsiteY0" fmla="*/ 681753 h 681807"/>
                  <a:gd name="connsiteX1" fmla="*/ 0 w 681807"/>
                  <a:gd name="connsiteY1" fmla="*/ 582003 h 681807"/>
                  <a:gd name="connsiteX2" fmla="*/ 0 w 681807"/>
                  <a:gd name="connsiteY2" fmla="*/ 99750 h 681807"/>
                  <a:gd name="connsiteX3" fmla="*/ 99750 w 681807"/>
                  <a:gd name="connsiteY3" fmla="*/ 0 h 681807"/>
                  <a:gd name="connsiteX4" fmla="*/ 582058 w 681807"/>
                  <a:gd name="connsiteY4" fmla="*/ 0 h 681807"/>
                  <a:gd name="connsiteX5" fmla="*/ 681808 w 681807"/>
                  <a:gd name="connsiteY5" fmla="*/ 99750 h 681807"/>
                  <a:gd name="connsiteX6" fmla="*/ 681808 w 681807"/>
                  <a:gd name="connsiteY6" fmla="*/ 582058 h 681807"/>
                  <a:gd name="connsiteX7" fmla="*/ 582058 w 681807"/>
                  <a:gd name="connsiteY7" fmla="*/ 681808 h 681807"/>
                  <a:gd name="connsiteX8" fmla="*/ 99750 w 681807"/>
                  <a:gd name="connsiteY8" fmla="*/ 681808 h 6818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81807" h="681807">
                    <a:moveTo>
                      <a:pt x="99750" y="681753"/>
                    </a:moveTo>
                    <a:cubicBezTo>
                      <a:pt x="44761" y="681753"/>
                      <a:pt x="0" y="636992"/>
                      <a:pt x="0" y="582003"/>
                    </a:cubicBezTo>
                    <a:lnTo>
                      <a:pt x="0" y="99750"/>
                    </a:lnTo>
                    <a:cubicBezTo>
                      <a:pt x="0" y="44761"/>
                      <a:pt x="44761" y="0"/>
                      <a:pt x="99750" y="0"/>
                    </a:cubicBezTo>
                    <a:lnTo>
                      <a:pt x="582058" y="0"/>
                    </a:lnTo>
                    <a:cubicBezTo>
                      <a:pt x="637047" y="0"/>
                      <a:pt x="681808" y="44761"/>
                      <a:pt x="681808" y="99750"/>
                    </a:cubicBezTo>
                    <a:lnTo>
                      <a:pt x="681808" y="582058"/>
                    </a:lnTo>
                    <a:cubicBezTo>
                      <a:pt x="681808" y="637047"/>
                      <a:pt x="637047" y="681808"/>
                      <a:pt x="582058" y="681808"/>
                    </a:cubicBezTo>
                    <a:lnTo>
                      <a:pt x="99750" y="681808"/>
                    </a:lnTo>
                    <a:close/>
                  </a:path>
                </a:pathLst>
              </a:custGeom>
              <a:gradFill>
                <a:gsLst>
                  <a:gs pos="100000">
                    <a:schemeClr val="bg1"/>
                  </a:gs>
                  <a:gs pos="0">
                    <a:schemeClr val="bg1">
                      <a:lumMod val="65000"/>
                    </a:schemeClr>
                  </a:gs>
                </a:gsLst>
                <a:lin ang="2700000" scaled="0"/>
              </a:gradFill>
              <a:ln>
                <a:noFill/>
              </a:ln>
              <a:effectLst>
                <a:outerShdw blurRad="635000" dist="444500" dir="8100000" sx="90000" sy="90000" algn="tr" rotWithShape="0">
                  <a:prstClr val="black">
                    <a:alpha val="10000"/>
                  </a:prstClr>
                </a:outerShdw>
                <a:softEdge rad="508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D" sz="2000" b="1">
                  <a:solidFill>
                    <a:schemeClr val="accent1"/>
                  </a:solidFill>
                  <a:latin typeface="+mj-lt"/>
                </a:endParaRPr>
              </a:p>
            </p:txBody>
          </p:sp>
        </p:grpSp>
        <p:sp>
          <p:nvSpPr>
            <p:cNvPr id="111" name="Rectangle 112">
              <a:extLst>
                <a:ext uri="{FF2B5EF4-FFF2-40B4-BE49-F238E27FC236}">
                  <a16:creationId xmlns:a16="http://schemas.microsoft.com/office/drawing/2014/main" id="{14582505-1A79-4D7D-99D1-190A3B09F768}"/>
                </a:ext>
              </a:extLst>
            </p:cNvPr>
            <p:cNvSpPr/>
            <p:nvPr/>
          </p:nvSpPr>
          <p:spPr>
            <a:xfrm>
              <a:off x="8799521" y="1944317"/>
              <a:ext cx="401216" cy="401216"/>
            </a:xfrm>
            <a:prstGeom prst="rect">
              <a:avLst/>
            </a:prstGeom>
            <a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</p:grpSp>
      <p:grpSp>
        <p:nvGrpSpPr>
          <p:cNvPr id="118" name="ICO - Food Security">
            <a:extLst>
              <a:ext uri="{FF2B5EF4-FFF2-40B4-BE49-F238E27FC236}">
                <a16:creationId xmlns:a16="http://schemas.microsoft.com/office/drawing/2014/main" id="{78648825-DA79-431E-9878-50180F7332BC}"/>
              </a:ext>
            </a:extLst>
          </p:cNvPr>
          <p:cNvGrpSpPr/>
          <p:nvPr/>
        </p:nvGrpSpPr>
        <p:grpSpPr>
          <a:xfrm>
            <a:off x="9736448" y="2480667"/>
            <a:ext cx="622765" cy="759217"/>
            <a:chOff x="4015431" y="1544148"/>
            <a:chExt cx="881362" cy="1126111"/>
          </a:xfrm>
        </p:grpSpPr>
        <p:sp>
          <p:nvSpPr>
            <p:cNvPr id="119" name="Oval 41">
              <a:extLst>
                <a:ext uri="{FF2B5EF4-FFF2-40B4-BE49-F238E27FC236}">
                  <a16:creationId xmlns:a16="http://schemas.microsoft.com/office/drawing/2014/main" id="{C4A5BEF3-07B6-4920-9A08-FBDBD057C89F}"/>
                </a:ext>
              </a:extLst>
            </p:cNvPr>
            <p:cNvSpPr/>
            <p:nvPr/>
          </p:nvSpPr>
          <p:spPr>
            <a:xfrm>
              <a:off x="4139148" y="2448667"/>
              <a:ext cx="633928" cy="221592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65000"/>
                    <a:alpha val="72000"/>
                  </a:schemeClr>
                </a:gs>
                <a:gs pos="100000">
                  <a:schemeClr val="bg1">
                    <a:lumMod val="65000"/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 sz="2000"/>
            </a:p>
          </p:txBody>
        </p:sp>
        <p:grpSp>
          <p:nvGrpSpPr>
            <p:cNvPr id="120" name="Group 79">
              <a:extLst>
                <a:ext uri="{FF2B5EF4-FFF2-40B4-BE49-F238E27FC236}">
                  <a16:creationId xmlns:a16="http://schemas.microsoft.com/office/drawing/2014/main" id="{AC65A1BD-9DBC-4328-85A1-1C49917C8A1D}"/>
                </a:ext>
              </a:extLst>
            </p:cNvPr>
            <p:cNvGrpSpPr/>
            <p:nvPr/>
          </p:nvGrpSpPr>
          <p:grpSpPr>
            <a:xfrm>
              <a:off x="4015431" y="1544148"/>
              <a:ext cx="881362" cy="1015315"/>
              <a:chOff x="3835461" y="1565535"/>
              <a:chExt cx="881362" cy="1015315"/>
            </a:xfrm>
          </p:grpSpPr>
          <p:grpSp>
            <p:nvGrpSpPr>
              <p:cNvPr id="121" name="Graphic 1">
                <a:extLst>
                  <a:ext uri="{FF2B5EF4-FFF2-40B4-BE49-F238E27FC236}">
                    <a16:creationId xmlns:a16="http://schemas.microsoft.com/office/drawing/2014/main" id="{4428DDB8-EB92-4C41-A456-7F68D7F4A102}"/>
                  </a:ext>
                </a:extLst>
              </p:cNvPr>
              <p:cNvGrpSpPr/>
              <p:nvPr/>
            </p:nvGrpSpPr>
            <p:grpSpPr>
              <a:xfrm>
                <a:off x="3835461" y="1565535"/>
                <a:ext cx="881362" cy="1015315"/>
                <a:chOff x="3835461" y="1565535"/>
                <a:chExt cx="881362" cy="1015315"/>
              </a:xfrm>
            </p:grpSpPr>
            <p:grpSp>
              <p:nvGrpSpPr>
                <p:cNvPr id="123" name="Graphic 1">
                  <a:extLst>
                    <a:ext uri="{FF2B5EF4-FFF2-40B4-BE49-F238E27FC236}">
                      <a16:creationId xmlns:a16="http://schemas.microsoft.com/office/drawing/2014/main" id="{81B7908A-89ED-408B-9B82-E3507A61AAA3}"/>
                    </a:ext>
                  </a:extLst>
                </p:cNvPr>
                <p:cNvGrpSpPr/>
                <p:nvPr/>
              </p:nvGrpSpPr>
              <p:grpSpPr>
                <a:xfrm>
                  <a:off x="3835461" y="1565535"/>
                  <a:ext cx="881362" cy="1015315"/>
                  <a:chOff x="3835461" y="1565535"/>
                  <a:chExt cx="881362" cy="1015315"/>
                </a:xfrm>
              </p:grpSpPr>
              <p:sp>
                <p:nvSpPr>
                  <p:cNvPr id="127" name="Freeform: Shape 30">
                    <a:extLst>
                      <a:ext uri="{FF2B5EF4-FFF2-40B4-BE49-F238E27FC236}">
                        <a16:creationId xmlns:a16="http://schemas.microsoft.com/office/drawing/2014/main" id="{1D4D09A1-EAE8-4CCF-B214-7EE0E5CB1FE7}"/>
                      </a:ext>
                    </a:extLst>
                  </p:cNvPr>
                  <p:cNvSpPr/>
                  <p:nvPr/>
                </p:nvSpPr>
                <p:spPr>
                  <a:xfrm>
                    <a:off x="3835461" y="1565535"/>
                    <a:ext cx="881362" cy="1015315"/>
                  </a:xfrm>
                  <a:custGeom>
                    <a:avLst/>
                    <a:gdLst>
                      <a:gd name="connsiteX0" fmla="*/ 681808 w 881362"/>
                      <a:gd name="connsiteY0" fmla="*/ 0 h 1015315"/>
                      <a:gd name="connsiteX1" fmla="*/ 199500 w 881362"/>
                      <a:gd name="connsiteY1" fmla="*/ 0 h 1015315"/>
                      <a:gd name="connsiteX2" fmla="*/ 0 w 881362"/>
                      <a:gd name="connsiteY2" fmla="*/ 199500 h 1015315"/>
                      <a:gd name="connsiteX3" fmla="*/ 0 w 881362"/>
                      <a:gd name="connsiteY3" fmla="*/ 681808 h 1015315"/>
                      <a:gd name="connsiteX4" fmla="*/ 199500 w 881362"/>
                      <a:gd name="connsiteY4" fmla="*/ 881307 h 1015315"/>
                      <a:gd name="connsiteX5" fmla="*/ 327129 w 881362"/>
                      <a:gd name="connsiteY5" fmla="*/ 881307 h 1015315"/>
                      <a:gd name="connsiteX6" fmla="*/ 440681 w 881362"/>
                      <a:gd name="connsiteY6" fmla="*/ 1015315 h 1015315"/>
                      <a:gd name="connsiteX7" fmla="*/ 554233 w 881362"/>
                      <a:gd name="connsiteY7" fmla="*/ 881307 h 1015315"/>
                      <a:gd name="connsiteX8" fmla="*/ 681863 w 881362"/>
                      <a:gd name="connsiteY8" fmla="*/ 881307 h 1015315"/>
                      <a:gd name="connsiteX9" fmla="*/ 881362 w 881362"/>
                      <a:gd name="connsiteY9" fmla="*/ 681808 h 1015315"/>
                      <a:gd name="connsiteX10" fmla="*/ 881362 w 881362"/>
                      <a:gd name="connsiteY10" fmla="*/ 199500 h 1015315"/>
                      <a:gd name="connsiteX11" fmla="*/ 681808 w 881362"/>
                      <a:gd name="connsiteY11" fmla="*/ 0 h 101531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881362" h="1015315">
                        <a:moveTo>
                          <a:pt x="681808" y="0"/>
                        </a:moveTo>
                        <a:lnTo>
                          <a:pt x="199500" y="0"/>
                        </a:lnTo>
                        <a:cubicBezTo>
                          <a:pt x="89797" y="0"/>
                          <a:pt x="0" y="89797"/>
                          <a:pt x="0" y="199500"/>
                        </a:cubicBezTo>
                        <a:lnTo>
                          <a:pt x="0" y="681808"/>
                        </a:lnTo>
                        <a:cubicBezTo>
                          <a:pt x="0" y="791511"/>
                          <a:pt x="89797" y="881307"/>
                          <a:pt x="199500" y="881307"/>
                        </a:cubicBezTo>
                        <a:lnTo>
                          <a:pt x="327129" y="881307"/>
                        </a:lnTo>
                        <a:lnTo>
                          <a:pt x="440681" y="1015315"/>
                        </a:lnTo>
                        <a:lnTo>
                          <a:pt x="554233" y="881307"/>
                        </a:lnTo>
                        <a:lnTo>
                          <a:pt x="681863" y="881307"/>
                        </a:lnTo>
                        <a:cubicBezTo>
                          <a:pt x="791565" y="881307"/>
                          <a:pt x="881362" y="791511"/>
                          <a:pt x="881362" y="681808"/>
                        </a:cubicBezTo>
                        <a:lnTo>
                          <a:pt x="881362" y="199500"/>
                        </a:lnTo>
                        <a:cubicBezTo>
                          <a:pt x="881307" y="89742"/>
                          <a:pt x="791510" y="0"/>
                          <a:pt x="681808" y="0"/>
                        </a:cubicBezTo>
                        <a:close/>
                      </a:path>
                    </a:pathLst>
                  </a:custGeom>
                  <a:solidFill>
                    <a:srgbClr val="488DE0"/>
                  </a:solidFill>
                  <a:ln w="549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D" sz="2000"/>
                  </a:p>
                </p:txBody>
              </p:sp>
              <p:sp>
                <p:nvSpPr>
                  <p:cNvPr id="128" name="Freeform: Shape 31">
                    <a:extLst>
                      <a:ext uri="{FF2B5EF4-FFF2-40B4-BE49-F238E27FC236}">
                        <a16:creationId xmlns:a16="http://schemas.microsoft.com/office/drawing/2014/main" id="{195CD508-8C76-4E64-BCD8-E8917A0D95AC}"/>
                      </a:ext>
                    </a:extLst>
                  </p:cNvPr>
                  <p:cNvSpPr/>
                  <p:nvPr/>
                </p:nvSpPr>
                <p:spPr>
                  <a:xfrm>
                    <a:off x="3835461" y="1565535"/>
                    <a:ext cx="881362" cy="1015315"/>
                  </a:xfrm>
                  <a:custGeom>
                    <a:avLst/>
                    <a:gdLst>
                      <a:gd name="connsiteX0" fmla="*/ 681808 w 881362"/>
                      <a:gd name="connsiteY0" fmla="*/ 0 h 1015315"/>
                      <a:gd name="connsiteX1" fmla="*/ 199500 w 881362"/>
                      <a:gd name="connsiteY1" fmla="*/ 0 h 1015315"/>
                      <a:gd name="connsiteX2" fmla="*/ 0 w 881362"/>
                      <a:gd name="connsiteY2" fmla="*/ 199500 h 1015315"/>
                      <a:gd name="connsiteX3" fmla="*/ 0 w 881362"/>
                      <a:gd name="connsiteY3" fmla="*/ 681808 h 1015315"/>
                      <a:gd name="connsiteX4" fmla="*/ 199500 w 881362"/>
                      <a:gd name="connsiteY4" fmla="*/ 881307 h 1015315"/>
                      <a:gd name="connsiteX5" fmla="*/ 327129 w 881362"/>
                      <a:gd name="connsiteY5" fmla="*/ 881307 h 1015315"/>
                      <a:gd name="connsiteX6" fmla="*/ 440681 w 881362"/>
                      <a:gd name="connsiteY6" fmla="*/ 1015315 h 1015315"/>
                      <a:gd name="connsiteX7" fmla="*/ 554233 w 881362"/>
                      <a:gd name="connsiteY7" fmla="*/ 881307 h 1015315"/>
                      <a:gd name="connsiteX8" fmla="*/ 681863 w 881362"/>
                      <a:gd name="connsiteY8" fmla="*/ 881307 h 1015315"/>
                      <a:gd name="connsiteX9" fmla="*/ 881362 w 881362"/>
                      <a:gd name="connsiteY9" fmla="*/ 681808 h 1015315"/>
                      <a:gd name="connsiteX10" fmla="*/ 881362 w 881362"/>
                      <a:gd name="connsiteY10" fmla="*/ 199500 h 1015315"/>
                      <a:gd name="connsiteX11" fmla="*/ 681808 w 881362"/>
                      <a:gd name="connsiteY11" fmla="*/ 0 h 101531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881362" h="1015315">
                        <a:moveTo>
                          <a:pt x="681808" y="0"/>
                        </a:moveTo>
                        <a:lnTo>
                          <a:pt x="199500" y="0"/>
                        </a:lnTo>
                        <a:cubicBezTo>
                          <a:pt x="89797" y="0"/>
                          <a:pt x="0" y="89797"/>
                          <a:pt x="0" y="199500"/>
                        </a:cubicBezTo>
                        <a:lnTo>
                          <a:pt x="0" y="681808"/>
                        </a:lnTo>
                        <a:cubicBezTo>
                          <a:pt x="0" y="791511"/>
                          <a:pt x="89797" y="881307"/>
                          <a:pt x="199500" y="881307"/>
                        </a:cubicBezTo>
                        <a:lnTo>
                          <a:pt x="327129" y="881307"/>
                        </a:lnTo>
                        <a:lnTo>
                          <a:pt x="440681" y="1015315"/>
                        </a:lnTo>
                        <a:lnTo>
                          <a:pt x="554233" y="881307"/>
                        </a:lnTo>
                        <a:lnTo>
                          <a:pt x="681863" y="881307"/>
                        </a:lnTo>
                        <a:cubicBezTo>
                          <a:pt x="791565" y="881307"/>
                          <a:pt x="881362" y="791511"/>
                          <a:pt x="881362" y="681808"/>
                        </a:cubicBezTo>
                        <a:lnTo>
                          <a:pt x="881362" y="199500"/>
                        </a:lnTo>
                        <a:cubicBezTo>
                          <a:pt x="881307" y="89742"/>
                          <a:pt x="791510" y="0"/>
                          <a:pt x="681808" y="0"/>
                        </a:cubicBezTo>
                        <a:close/>
                      </a:path>
                    </a:pathLst>
                  </a:custGeom>
                  <a:gradFill>
                    <a:gsLst>
                      <a:gs pos="80000">
                        <a:schemeClr val="accent1"/>
                      </a:gs>
                      <a:gs pos="100000">
                        <a:schemeClr val="accent1"/>
                      </a:gs>
                      <a:gs pos="15000">
                        <a:schemeClr val="accent1">
                          <a:lumMod val="40000"/>
                          <a:lumOff val="60000"/>
                        </a:schemeClr>
                      </a:gs>
                      <a:gs pos="45000">
                        <a:schemeClr val="accent1">
                          <a:lumMod val="60000"/>
                          <a:lumOff val="40000"/>
                        </a:schemeClr>
                      </a:gs>
                    </a:gsLst>
                    <a:lin ang="2700000" scaled="0"/>
                  </a:gradFill>
                  <a:ln>
                    <a:noFill/>
                  </a:ln>
                  <a:effectLst>
                    <a:outerShdw blurRad="381000" dist="444500" dir="8100000" sx="90000" sy="90000" algn="tr" rotWithShape="0">
                      <a:prstClr val="black">
                        <a:alpha val="1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D" sz="2000">
                      <a:solidFill>
                        <a:schemeClr val="lt1"/>
                      </a:solidFill>
                    </a:endParaRPr>
                  </a:p>
                </p:txBody>
              </p:sp>
            </p:grpSp>
            <p:sp>
              <p:nvSpPr>
                <p:cNvPr id="124" name="Freeform: Shape 32">
                  <a:extLst>
                    <a:ext uri="{FF2B5EF4-FFF2-40B4-BE49-F238E27FC236}">
                      <a16:creationId xmlns:a16="http://schemas.microsoft.com/office/drawing/2014/main" id="{48231326-7C69-4173-9D48-DF5CEF6E1698}"/>
                    </a:ext>
                  </a:extLst>
                </p:cNvPr>
                <p:cNvSpPr/>
                <p:nvPr/>
              </p:nvSpPr>
              <p:spPr>
                <a:xfrm>
                  <a:off x="4276142" y="1565535"/>
                  <a:ext cx="440681" cy="1015315"/>
                </a:xfrm>
                <a:custGeom>
                  <a:avLst/>
                  <a:gdLst>
                    <a:gd name="connsiteX0" fmla="*/ 241126 w 440681"/>
                    <a:gd name="connsiteY0" fmla="*/ 0 h 1015315"/>
                    <a:gd name="connsiteX1" fmla="*/ 0 w 440681"/>
                    <a:gd name="connsiteY1" fmla="*/ 0 h 1015315"/>
                    <a:gd name="connsiteX2" fmla="*/ 0 w 440681"/>
                    <a:gd name="connsiteY2" fmla="*/ 1015315 h 1015315"/>
                    <a:gd name="connsiteX3" fmla="*/ 113552 w 440681"/>
                    <a:gd name="connsiteY3" fmla="*/ 881307 h 1015315"/>
                    <a:gd name="connsiteX4" fmla="*/ 241181 w 440681"/>
                    <a:gd name="connsiteY4" fmla="*/ 881307 h 1015315"/>
                    <a:gd name="connsiteX5" fmla="*/ 440681 w 440681"/>
                    <a:gd name="connsiteY5" fmla="*/ 681808 h 1015315"/>
                    <a:gd name="connsiteX6" fmla="*/ 440681 w 440681"/>
                    <a:gd name="connsiteY6" fmla="*/ 199500 h 1015315"/>
                    <a:gd name="connsiteX7" fmla="*/ 241126 w 440681"/>
                    <a:gd name="connsiteY7" fmla="*/ 0 h 10153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440681" h="1015315">
                      <a:moveTo>
                        <a:pt x="241126" y="0"/>
                      </a:moveTo>
                      <a:lnTo>
                        <a:pt x="0" y="0"/>
                      </a:lnTo>
                      <a:lnTo>
                        <a:pt x="0" y="1015315"/>
                      </a:lnTo>
                      <a:lnTo>
                        <a:pt x="113552" y="881307"/>
                      </a:lnTo>
                      <a:lnTo>
                        <a:pt x="241181" y="881307"/>
                      </a:lnTo>
                      <a:cubicBezTo>
                        <a:pt x="350884" y="881307"/>
                        <a:pt x="440681" y="791511"/>
                        <a:pt x="440681" y="681808"/>
                      </a:cubicBezTo>
                      <a:lnTo>
                        <a:pt x="440681" y="199500"/>
                      </a:lnTo>
                      <a:cubicBezTo>
                        <a:pt x="440626" y="89742"/>
                        <a:pt x="350829" y="0"/>
                        <a:pt x="241126" y="0"/>
                      </a:cubicBezTo>
                      <a:close/>
                    </a:path>
                  </a:pathLst>
                </a:custGeom>
                <a:solidFill>
                  <a:schemeClr val="tx1">
                    <a:lumMod val="85000"/>
                    <a:lumOff val="15000"/>
                    <a:alpha val="20000"/>
                  </a:schemeClr>
                </a:solidFill>
                <a:ln w="549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D" sz="2000"/>
                </a:p>
              </p:txBody>
            </p:sp>
            <p:sp>
              <p:nvSpPr>
                <p:cNvPr id="125" name="Freeform: Shape 33">
                  <a:extLst>
                    <a:ext uri="{FF2B5EF4-FFF2-40B4-BE49-F238E27FC236}">
                      <a16:creationId xmlns:a16="http://schemas.microsoft.com/office/drawing/2014/main" id="{3D777E1E-4E15-4EC8-B85B-B2FC150FA167}"/>
                    </a:ext>
                  </a:extLst>
                </p:cNvPr>
                <p:cNvSpPr/>
                <p:nvPr/>
              </p:nvSpPr>
              <p:spPr>
                <a:xfrm>
                  <a:off x="3935211" y="1665285"/>
                  <a:ext cx="681807" cy="681807"/>
                </a:xfrm>
                <a:custGeom>
                  <a:avLst/>
                  <a:gdLst>
                    <a:gd name="connsiteX0" fmla="*/ 99750 w 681807"/>
                    <a:gd name="connsiteY0" fmla="*/ 681753 h 681807"/>
                    <a:gd name="connsiteX1" fmla="*/ 0 w 681807"/>
                    <a:gd name="connsiteY1" fmla="*/ 582003 h 681807"/>
                    <a:gd name="connsiteX2" fmla="*/ 0 w 681807"/>
                    <a:gd name="connsiteY2" fmla="*/ 99750 h 681807"/>
                    <a:gd name="connsiteX3" fmla="*/ 99750 w 681807"/>
                    <a:gd name="connsiteY3" fmla="*/ 0 h 681807"/>
                    <a:gd name="connsiteX4" fmla="*/ 582058 w 681807"/>
                    <a:gd name="connsiteY4" fmla="*/ 0 h 681807"/>
                    <a:gd name="connsiteX5" fmla="*/ 681808 w 681807"/>
                    <a:gd name="connsiteY5" fmla="*/ 99750 h 681807"/>
                    <a:gd name="connsiteX6" fmla="*/ 681808 w 681807"/>
                    <a:gd name="connsiteY6" fmla="*/ 582058 h 681807"/>
                    <a:gd name="connsiteX7" fmla="*/ 582058 w 681807"/>
                    <a:gd name="connsiteY7" fmla="*/ 681808 h 681807"/>
                    <a:gd name="connsiteX8" fmla="*/ 99750 w 681807"/>
                    <a:gd name="connsiteY8" fmla="*/ 681808 h 6818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681807" h="681807">
                      <a:moveTo>
                        <a:pt x="99750" y="681753"/>
                      </a:moveTo>
                      <a:cubicBezTo>
                        <a:pt x="44761" y="681753"/>
                        <a:pt x="0" y="636992"/>
                        <a:pt x="0" y="582003"/>
                      </a:cubicBezTo>
                      <a:lnTo>
                        <a:pt x="0" y="99750"/>
                      </a:lnTo>
                      <a:cubicBezTo>
                        <a:pt x="0" y="44761"/>
                        <a:pt x="44761" y="0"/>
                        <a:pt x="99750" y="0"/>
                      </a:cubicBezTo>
                      <a:lnTo>
                        <a:pt x="582058" y="0"/>
                      </a:lnTo>
                      <a:cubicBezTo>
                        <a:pt x="637047" y="0"/>
                        <a:pt x="681808" y="44761"/>
                        <a:pt x="681808" y="99750"/>
                      </a:cubicBezTo>
                      <a:lnTo>
                        <a:pt x="681808" y="582058"/>
                      </a:lnTo>
                      <a:cubicBezTo>
                        <a:pt x="681808" y="637047"/>
                        <a:pt x="637047" y="681808"/>
                        <a:pt x="582058" y="681808"/>
                      </a:cubicBezTo>
                      <a:lnTo>
                        <a:pt x="99750" y="681808"/>
                      </a:lnTo>
                      <a:close/>
                    </a:path>
                  </a:pathLst>
                </a:custGeom>
                <a:solidFill>
                  <a:srgbClr val="DBDBDB"/>
                </a:solidFill>
                <a:ln w="549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D" sz="2000"/>
                </a:p>
              </p:txBody>
            </p:sp>
            <p:sp>
              <p:nvSpPr>
                <p:cNvPr id="126" name="Freeform: Shape 35">
                  <a:extLst>
                    <a:ext uri="{FF2B5EF4-FFF2-40B4-BE49-F238E27FC236}">
                      <a16:creationId xmlns:a16="http://schemas.microsoft.com/office/drawing/2014/main" id="{742E47AE-8230-4129-AFF4-16511E4F6D2A}"/>
                    </a:ext>
                  </a:extLst>
                </p:cNvPr>
                <p:cNvSpPr/>
                <p:nvPr/>
              </p:nvSpPr>
              <p:spPr>
                <a:xfrm>
                  <a:off x="3935211" y="1665285"/>
                  <a:ext cx="681807" cy="681807"/>
                </a:xfrm>
                <a:custGeom>
                  <a:avLst/>
                  <a:gdLst>
                    <a:gd name="connsiteX0" fmla="*/ 99750 w 681807"/>
                    <a:gd name="connsiteY0" fmla="*/ 681753 h 681807"/>
                    <a:gd name="connsiteX1" fmla="*/ 0 w 681807"/>
                    <a:gd name="connsiteY1" fmla="*/ 582003 h 681807"/>
                    <a:gd name="connsiteX2" fmla="*/ 0 w 681807"/>
                    <a:gd name="connsiteY2" fmla="*/ 99750 h 681807"/>
                    <a:gd name="connsiteX3" fmla="*/ 99750 w 681807"/>
                    <a:gd name="connsiteY3" fmla="*/ 0 h 681807"/>
                    <a:gd name="connsiteX4" fmla="*/ 582058 w 681807"/>
                    <a:gd name="connsiteY4" fmla="*/ 0 h 681807"/>
                    <a:gd name="connsiteX5" fmla="*/ 681808 w 681807"/>
                    <a:gd name="connsiteY5" fmla="*/ 99750 h 681807"/>
                    <a:gd name="connsiteX6" fmla="*/ 681808 w 681807"/>
                    <a:gd name="connsiteY6" fmla="*/ 582058 h 681807"/>
                    <a:gd name="connsiteX7" fmla="*/ 582058 w 681807"/>
                    <a:gd name="connsiteY7" fmla="*/ 681808 h 681807"/>
                    <a:gd name="connsiteX8" fmla="*/ 99750 w 681807"/>
                    <a:gd name="connsiteY8" fmla="*/ 681808 h 6818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681807" h="681807">
                      <a:moveTo>
                        <a:pt x="99750" y="681753"/>
                      </a:moveTo>
                      <a:cubicBezTo>
                        <a:pt x="44761" y="681753"/>
                        <a:pt x="0" y="636992"/>
                        <a:pt x="0" y="582003"/>
                      </a:cubicBezTo>
                      <a:lnTo>
                        <a:pt x="0" y="99750"/>
                      </a:lnTo>
                      <a:cubicBezTo>
                        <a:pt x="0" y="44761"/>
                        <a:pt x="44761" y="0"/>
                        <a:pt x="99750" y="0"/>
                      </a:cubicBezTo>
                      <a:lnTo>
                        <a:pt x="582058" y="0"/>
                      </a:lnTo>
                      <a:cubicBezTo>
                        <a:pt x="637047" y="0"/>
                        <a:pt x="681808" y="44761"/>
                        <a:pt x="681808" y="99750"/>
                      </a:cubicBezTo>
                      <a:lnTo>
                        <a:pt x="681808" y="582058"/>
                      </a:lnTo>
                      <a:cubicBezTo>
                        <a:pt x="681808" y="637047"/>
                        <a:pt x="637047" y="681808"/>
                        <a:pt x="582058" y="681808"/>
                      </a:cubicBezTo>
                      <a:lnTo>
                        <a:pt x="99750" y="681808"/>
                      </a:lnTo>
                      <a:close/>
                    </a:path>
                  </a:pathLst>
                </a:custGeom>
                <a:gradFill>
                  <a:gsLst>
                    <a:gs pos="100000">
                      <a:schemeClr val="bg1"/>
                    </a:gs>
                    <a:gs pos="0">
                      <a:schemeClr val="bg1">
                        <a:lumMod val="65000"/>
                      </a:schemeClr>
                    </a:gs>
                  </a:gsLst>
                  <a:lin ang="2700000" scaled="0"/>
                </a:gradFill>
                <a:ln>
                  <a:noFill/>
                </a:ln>
                <a:effectLst>
                  <a:outerShdw blurRad="635000" dist="444500" dir="8100000" sx="90000" sy="90000" algn="tr" rotWithShape="0">
                    <a:prstClr val="black">
                      <a:alpha val="10000"/>
                    </a:prstClr>
                  </a:outerShdw>
                  <a:softEdge rad="508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D" sz="2400" b="1">
                    <a:solidFill>
                      <a:schemeClr val="accent1"/>
                    </a:solidFill>
                    <a:latin typeface="+mj-lt"/>
                  </a:endParaRPr>
                </a:p>
              </p:txBody>
            </p:sp>
          </p:grpSp>
          <p:sp>
            <p:nvSpPr>
              <p:cNvPr id="122" name="Rectangle 78">
                <a:extLst>
                  <a:ext uri="{FF2B5EF4-FFF2-40B4-BE49-F238E27FC236}">
                    <a16:creationId xmlns:a16="http://schemas.microsoft.com/office/drawing/2014/main" id="{EE15C4A4-0978-45F8-9501-60BB5EFB7217}"/>
                  </a:ext>
                </a:extLst>
              </p:cNvPr>
              <p:cNvSpPr/>
              <p:nvPr/>
            </p:nvSpPr>
            <p:spPr>
              <a:xfrm>
                <a:off x="4075534" y="1805580"/>
                <a:ext cx="401216" cy="401216"/>
              </a:xfrm>
              <a:prstGeom prst="rect">
                <a:avLst/>
              </a:prstGeom>
              <a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D" sz="2000"/>
              </a:p>
            </p:txBody>
          </p:sp>
        </p:grpSp>
      </p:grpSp>
      <p:grpSp>
        <p:nvGrpSpPr>
          <p:cNvPr id="129" name="ICO - Health">
            <a:extLst>
              <a:ext uri="{FF2B5EF4-FFF2-40B4-BE49-F238E27FC236}">
                <a16:creationId xmlns:a16="http://schemas.microsoft.com/office/drawing/2014/main" id="{17EC4149-58DF-4DDE-BC1D-047F0078ABC0}"/>
              </a:ext>
            </a:extLst>
          </p:cNvPr>
          <p:cNvGrpSpPr/>
          <p:nvPr/>
        </p:nvGrpSpPr>
        <p:grpSpPr>
          <a:xfrm>
            <a:off x="9512483" y="3985139"/>
            <a:ext cx="622765" cy="759217"/>
            <a:chOff x="8559448" y="1704272"/>
            <a:chExt cx="881362" cy="1126111"/>
          </a:xfrm>
        </p:grpSpPr>
        <p:sp>
          <p:nvSpPr>
            <p:cNvPr id="130" name="Oval 13">
              <a:extLst>
                <a:ext uri="{FF2B5EF4-FFF2-40B4-BE49-F238E27FC236}">
                  <a16:creationId xmlns:a16="http://schemas.microsoft.com/office/drawing/2014/main" id="{86B8A16D-B854-45D1-82F1-7DDBD7476678}"/>
                </a:ext>
              </a:extLst>
            </p:cNvPr>
            <p:cNvSpPr/>
            <p:nvPr/>
          </p:nvSpPr>
          <p:spPr>
            <a:xfrm>
              <a:off x="8683165" y="2608791"/>
              <a:ext cx="633928" cy="221592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65000"/>
                    <a:alpha val="72000"/>
                  </a:schemeClr>
                </a:gs>
                <a:gs pos="100000">
                  <a:schemeClr val="bg1">
                    <a:lumMod val="65000"/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 sz="2000"/>
            </a:p>
          </p:txBody>
        </p:sp>
        <p:grpSp>
          <p:nvGrpSpPr>
            <p:cNvPr id="131" name="Graphic 1">
              <a:extLst>
                <a:ext uri="{FF2B5EF4-FFF2-40B4-BE49-F238E27FC236}">
                  <a16:creationId xmlns:a16="http://schemas.microsoft.com/office/drawing/2014/main" id="{4B8F29E8-9981-4B3E-992C-17F5476727A1}"/>
                </a:ext>
              </a:extLst>
            </p:cNvPr>
            <p:cNvGrpSpPr/>
            <p:nvPr/>
          </p:nvGrpSpPr>
          <p:grpSpPr>
            <a:xfrm>
              <a:off x="8559448" y="1704272"/>
              <a:ext cx="881362" cy="1015315"/>
              <a:chOff x="3835461" y="1565535"/>
              <a:chExt cx="881362" cy="1015315"/>
            </a:xfrm>
          </p:grpSpPr>
          <p:grpSp>
            <p:nvGrpSpPr>
              <p:cNvPr id="133" name="Graphic 1">
                <a:extLst>
                  <a:ext uri="{FF2B5EF4-FFF2-40B4-BE49-F238E27FC236}">
                    <a16:creationId xmlns:a16="http://schemas.microsoft.com/office/drawing/2014/main" id="{98D5A665-5D62-4197-9E42-ABABD9DFADFC}"/>
                  </a:ext>
                </a:extLst>
              </p:cNvPr>
              <p:cNvGrpSpPr/>
              <p:nvPr/>
            </p:nvGrpSpPr>
            <p:grpSpPr>
              <a:xfrm>
                <a:off x="3835461" y="1565535"/>
                <a:ext cx="881362" cy="1015315"/>
                <a:chOff x="3835461" y="1565535"/>
                <a:chExt cx="881362" cy="1015315"/>
              </a:xfrm>
            </p:grpSpPr>
            <p:sp>
              <p:nvSpPr>
                <p:cNvPr id="137" name="Freeform: Shape 69">
                  <a:extLst>
                    <a:ext uri="{FF2B5EF4-FFF2-40B4-BE49-F238E27FC236}">
                      <a16:creationId xmlns:a16="http://schemas.microsoft.com/office/drawing/2014/main" id="{AAA814FE-DA56-4F7D-83C2-07E20E7D0DF3}"/>
                    </a:ext>
                  </a:extLst>
                </p:cNvPr>
                <p:cNvSpPr/>
                <p:nvPr/>
              </p:nvSpPr>
              <p:spPr>
                <a:xfrm>
                  <a:off x="3835461" y="1565535"/>
                  <a:ext cx="881362" cy="1015315"/>
                </a:xfrm>
                <a:custGeom>
                  <a:avLst/>
                  <a:gdLst>
                    <a:gd name="connsiteX0" fmla="*/ 681808 w 881362"/>
                    <a:gd name="connsiteY0" fmla="*/ 0 h 1015315"/>
                    <a:gd name="connsiteX1" fmla="*/ 199500 w 881362"/>
                    <a:gd name="connsiteY1" fmla="*/ 0 h 1015315"/>
                    <a:gd name="connsiteX2" fmla="*/ 0 w 881362"/>
                    <a:gd name="connsiteY2" fmla="*/ 199500 h 1015315"/>
                    <a:gd name="connsiteX3" fmla="*/ 0 w 881362"/>
                    <a:gd name="connsiteY3" fmla="*/ 681808 h 1015315"/>
                    <a:gd name="connsiteX4" fmla="*/ 199500 w 881362"/>
                    <a:gd name="connsiteY4" fmla="*/ 881307 h 1015315"/>
                    <a:gd name="connsiteX5" fmla="*/ 327129 w 881362"/>
                    <a:gd name="connsiteY5" fmla="*/ 881307 h 1015315"/>
                    <a:gd name="connsiteX6" fmla="*/ 440681 w 881362"/>
                    <a:gd name="connsiteY6" fmla="*/ 1015315 h 1015315"/>
                    <a:gd name="connsiteX7" fmla="*/ 554233 w 881362"/>
                    <a:gd name="connsiteY7" fmla="*/ 881307 h 1015315"/>
                    <a:gd name="connsiteX8" fmla="*/ 681863 w 881362"/>
                    <a:gd name="connsiteY8" fmla="*/ 881307 h 1015315"/>
                    <a:gd name="connsiteX9" fmla="*/ 881362 w 881362"/>
                    <a:gd name="connsiteY9" fmla="*/ 681808 h 1015315"/>
                    <a:gd name="connsiteX10" fmla="*/ 881362 w 881362"/>
                    <a:gd name="connsiteY10" fmla="*/ 199500 h 1015315"/>
                    <a:gd name="connsiteX11" fmla="*/ 681808 w 881362"/>
                    <a:gd name="connsiteY11" fmla="*/ 0 h 10153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881362" h="1015315">
                      <a:moveTo>
                        <a:pt x="681808" y="0"/>
                      </a:moveTo>
                      <a:lnTo>
                        <a:pt x="199500" y="0"/>
                      </a:lnTo>
                      <a:cubicBezTo>
                        <a:pt x="89797" y="0"/>
                        <a:pt x="0" y="89797"/>
                        <a:pt x="0" y="199500"/>
                      </a:cubicBezTo>
                      <a:lnTo>
                        <a:pt x="0" y="681808"/>
                      </a:lnTo>
                      <a:cubicBezTo>
                        <a:pt x="0" y="791511"/>
                        <a:pt x="89797" y="881307"/>
                        <a:pt x="199500" y="881307"/>
                      </a:cubicBezTo>
                      <a:lnTo>
                        <a:pt x="327129" y="881307"/>
                      </a:lnTo>
                      <a:lnTo>
                        <a:pt x="440681" y="1015315"/>
                      </a:lnTo>
                      <a:lnTo>
                        <a:pt x="554233" y="881307"/>
                      </a:lnTo>
                      <a:lnTo>
                        <a:pt x="681863" y="881307"/>
                      </a:lnTo>
                      <a:cubicBezTo>
                        <a:pt x="791565" y="881307"/>
                        <a:pt x="881362" y="791511"/>
                        <a:pt x="881362" y="681808"/>
                      </a:cubicBezTo>
                      <a:lnTo>
                        <a:pt x="881362" y="199500"/>
                      </a:lnTo>
                      <a:cubicBezTo>
                        <a:pt x="881307" y="89742"/>
                        <a:pt x="791510" y="0"/>
                        <a:pt x="681808" y="0"/>
                      </a:cubicBezTo>
                      <a:close/>
                    </a:path>
                  </a:pathLst>
                </a:custGeom>
                <a:solidFill>
                  <a:srgbClr val="488DE0"/>
                </a:solidFill>
                <a:ln w="549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D"/>
                </a:p>
              </p:txBody>
            </p:sp>
            <p:sp>
              <p:nvSpPr>
                <p:cNvPr id="138" name="Freeform: Shape 70">
                  <a:extLst>
                    <a:ext uri="{FF2B5EF4-FFF2-40B4-BE49-F238E27FC236}">
                      <a16:creationId xmlns:a16="http://schemas.microsoft.com/office/drawing/2014/main" id="{FFC2AFB8-8F69-461E-AD92-DE4F4970F293}"/>
                    </a:ext>
                  </a:extLst>
                </p:cNvPr>
                <p:cNvSpPr/>
                <p:nvPr/>
              </p:nvSpPr>
              <p:spPr>
                <a:xfrm>
                  <a:off x="3835461" y="1565535"/>
                  <a:ext cx="881362" cy="1015315"/>
                </a:xfrm>
                <a:custGeom>
                  <a:avLst/>
                  <a:gdLst>
                    <a:gd name="connsiteX0" fmla="*/ 681808 w 881362"/>
                    <a:gd name="connsiteY0" fmla="*/ 0 h 1015315"/>
                    <a:gd name="connsiteX1" fmla="*/ 199500 w 881362"/>
                    <a:gd name="connsiteY1" fmla="*/ 0 h 1015315"/>
                    <a:gd name="connsiteX2" fmla="*/ 0 w 881362"/>
                    <a:gd name="connsiteY2" fmla="*/ 199500 h 1015315"/>
                    <a:gd name="connsiteX3" fmla="*/ 0 w 881362"/>
                    <a:gd name="connsiteY3" fmla="*/ 681808 h 1015315"/>
                    <a:gd name="connsiteX4" fmla="*/ 199500 w 881362"/>
                    <a:gd name="connsiteY4" fmla="*/ 881307 h 1015315"/>
                    <a:gd name="connsiteX5" fmla="*/ 327129 w 881362"/>
                    <a:gd name="connsiteY5" fmla="*/ 881307 h 1015315"/>
                    <a:gd name="connsiteX6" fmla="*/ 440681 w 881362"/>
                    <a:gd name="connsiteY6" fmla="*/ 1015315 h 1015315"/>
                    <a:gd name="connsiteX7" fmla="*/ 554233 w 881362"/>
                    <a:gd name="connsiteY7" fmla="*/ 881307 h 1015315"/>
                    <a:gd name="connsiteX8" fmla="*/ 681863 w 881362"/>
                    <a:gd name="connsiteY8" fmla="*/ 881307 h 1015315"/>
                    <a:gd name="connsiteX9" fmla="*/ 881362 w 881362"/>
                    <a:gd name="connsiteY9" fmla="*/ 681808 h 1015315"/>
                    <a:gd name="connsiteX10" fmla="*/ 881362 w 881362"/>
                    <a:gd name="connsiteY10" fmla="*/ 199500 h 1015315"/>
                    <a:gd name="connsiteX11" fmla="*/ 681808 w 881362"/>
                    <a:gd name="connsiteY11" fmla="*/ 0 h 10153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881362" h="1015315">
                      <a:moveTo>
                        <a:pt x="681808" y="0"/>
                      </a:moveTo>
                      <a:lnTo>
                        <a:pt x="199500" y="0"/>
                      </a:lnTo>
                      <a:cubicBezTo>
                        <a:pt x="89797" y="0"/>
                        <a:pt x="0" y="89797"/>
                        <a:pt x="0" y="199500"/>
                      </a:cubicBezTo>
                      <a:lnTo>
                        <a:pt x="0" y="681808"/>
                      </a:lnTo>
                      <a:cubicBezTo>
                        <a:pt x="0" y="791511"/>
                        <a:pt x="89797" y="881307"/>
                        <a:pt x="199500" y="881307"/>
                      </a:cubicBezTo>
                      <a:lnTo>
                        <a:pt x="327129" y="881307"/>
                      </a:lnTo>
                      <a:lnTo>
                        <a:pt x="440681" y="1015315"/>
                      </a:lnTo>
                      <a:lnTo>
                        <a:pt x="554233" y="881307"/>
                      </a:lnTo>
                      <a:lnTo>
                        <a:pt x="681863" y="881307"/>
                      </a:lnTo>
                      <a:cubicBezTo>
                        <a:pt x="791565" y="881307"/>
                        <a:pt x="881362" y="791511"/>
                        <a:pt x="881362" y="681808"/>
                      </a:cubicBezTo>
                      <a:lnTo>
                        <a:pt x="881362" y="199500"/>
                      </a:lnTo>
                      <a:cubicBezTo>
                        <a:pt x="881307" y="89742"/>
                        <a:pt x="791510" y="0"/>
                        <a:pt x="681808" y="0"/>
                      </a:cubicBezTo>
                      <a:close/>
                    </a:path>
                  </a:pathLst>
                </a:custGeom>
                <a:gradFill>
                  <a:gsLst>
                    <a:gs pos="80000">
                      <a:schemeClr val="accent1"/>
                    </a:gs>
                    <a:gs pos="100000">
                      <a:schemeClr val="accent1"/>
                    </a:gs>
                    <a:gs pos="15000">
                      <a:schemeClr val="accent1">
                        <a:lumMod val="40000"/>
                        <a:lumOff val="60000"/>
                      </a:schemeClr>
                    </a:gs>
                    <a:gs pos="45000">
                      <a:schemeClr val="accent1">
                        <a:lumMod val="60000"/>
                        <a:lumOff val="40000"/>
                      </a:schemeClr>
                    </a:gs>
                  </a:gsLst>
                  <a:lin ang="2700000" scaled="0"/>
                </a:gradFill>
                <a:ln>
                  <a:noFill/>
                </a:ln>
                <a:effectLst>
                  <a:outerShdw blurRad="381000" dist="444500" dir="8100000" sx="90000" sy="90000" algn="tr" rotWithShape="0">
                    <a:prstClr val="black">
                      <a:alpha val="1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D">
                    <a:solidFill>
                      <a:schemeClr val="lt1"/>
                    </a:solidFill>
                  </a:endParaRPr>
                </a:p>
              </p:txBody>
            </p:sp>
          </p:grpSp>
          <p:sp>
            <p:nvSpPr>
              <p:cNvPr id="134" name="Freeform: Shape 66">
                <a:extLst>
                  <a:ext uri="{FF2B5EF4-FFF2-40B4-BE49-F238E27FC236}">
                    <a16:creationId xmlns:a16="http://schemas.microsoft.com/office/drawing/2014/main" id="{1DE9ACB8-FD72-48A6-807B-FDB03019C8E6}"/>
                  </a:ext>
                </a:extLst>
              </p:cNvPr>
              <p:cNvSpPr/>
              <p:nvPr/>
            </p:nvSpPr>
            <p:spPr>
              <a:xfrm>
                <a:off x="4276142" y="1565535"/>
                <a:ext cx="440681" cy="1015315"/>
              </a:xfrm>
              <a:custGeom>
                <a:avLst/>
                <a:gdLst>
                  <a:gd name="connsiteX0" fmla="*/ 241126 w 440681"/>
                  <a:gd name="connsiteY0" fmla="*/ 0 h 1015315"/>
                  <a:gd name="connsiteX1" fmla="*/ 0 w 440681"/>
                  <a:gd name="connsiteY1" fmla="*/ 0 h 1015315"/>
                  <a:gd name="connsiteX2" fmla="*/ 0 w 440681"/>
                  <a:gd name="connsiteY2" fmla="*/ 1015315 h 1015315"/>
                  <a:gd name="connsiteX3" fmla="*/ 113552 w 440681"/>
                  <a:gd name="connsiteY3" fmla="*/ 881307 h 1015315"/>
                  <a:gd name="connsiteX4" fmla="*/ 241181 w 440681"/>
                  <a:gd name="connsiteY4" fmla="*/ 881307 h 1015315"/>
                  <a:gd name="connsiteX5" fmla="*/ 440681 w 440681"/>
                  <a:gd name="connsiteY5" fmla="*/ 681808 h 1015315"/>
                  <a:gd name="connsiteX6" fmla="*/ 440681 w 440681"/>
                  <a:gd name="connsiteY6" fmla="*/ 199500 h 1015315"/>
                  <a:gd name="connsiteX7" fmla="*/ 241126 w 440681"/>
                  <a:gd name="connsiteY7" fmla="*/ 0 h 10153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40681" h="1015315">
                    <a:moveTo>
                      <a:pt x="241126" y="0"/>
                    </a:moveTo>
                    <a:lnTo>
                      <a:pt x="0" y="0"/>
                    </a:lnTo>
                    <a:lnTo>
                      <a:pt x="0" y="1015315"/>
                    </a:lnTo>
                    <a:lnTo>
                      <a:pt x="113552" y="881307"/>
                    </a:lnTo>
                    <a:lnTo>
                      <a:pt x="241181" y="881307"/>
                    </a:lnTo>
                    <a:cubicBezTo>
                      <a:pt x="350884" y="881307"/>
                      <a:pt x="440681" y="791511"/>
                      <a:pt x="440681" y="681808"/>
                    </a:cubicBezTo>
                    <a:lnTo>
                      <a:pt x="440681" y="199500"/>
                    </a:lnTo>
                    <a:cubicBezTo>
                      <a:pt x="440626" y="89742"/>
                      <a:pt x="350829" y="0"/>
                      <a:pt x="241126" y="0"/>
                    </a:cubicBez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  <a:alpha val="20000"/>
                </a:schemeClr>
              </a:solidFill>
              <a:ln w="549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135" name="Freeform: Shape 67">
                <a:extLst>
                  <a:ext uri="{FF2B5EF4-FFF2-40B4-BE49-F238E27FC236}">
                    <a16:creationId xmlns:a16="http://schemas.microsoft.com/office/drawing/2014/main" id="{A8C6C7FE-47AE-4474-8BB2-E79147A7A7CB}"/>
                  </a:ext>
                </a:extLst>
              </p:cNvPr>
              <p:cNvSpPr/>
              <p:nvPr/>
            </p:nvSpPr>
            <p:spPr>
              <a:xfrm>
                <a:off x="3935211" y="1665285"/>
                <a:ext cx="681807" cy="681807"/>
              </a:xfrm>
              <a:custGeom>
                <a:avLst/>
                <a:gdLst>
                  <a:gd name="connsiteX0" fmla="*/ 99750 w 681807"/>
                  <a:gd name="connsiteY0" fmla="*/ 681753 h 681807"/>
                  <a:gd name="connsiteX1" fmla="*/ 0 w 681807"/>
                  <a:gd name="connsiteY1" fmla="*/ 582003 h 681807"/>
                  <a:gd name="connsiteX2" fmla="*/ 0 w 681807"/>
                  <a:gd name="connsiteY2" fmla="*/ 99750 h 681807"/>
                  <a:gd name="connsiteX3" fmla="*/ 99750 w 681807"/>
                  <a:gd name="connsiteY3" fmla="*/ 0 h 681807"/>
                  <a:gd name="connsiteX4" fmla="*/ 582058 w 681807"/>
                  <a:gd name="connsiteY4" fmla="*/ 0 h 681807"/>
                  <a:gd name="connsiteX5" fmla="*/ 681808 w 681807"/>
                  <a:gd name="connsiteY5" fmla="*/ 99750 h 681807"/>
                  <a:gd name="connsiteX6" fmla="*/ 681808 w 681807"/>
                  <a:gd name="connsiteY6" fmla="*/ 582058 h 681807"/>
                  <a:gd name="connsiteX7" fmla="*/ 582058 w 681807"/>
                  <a:gd name="connsiteY7" fmla="*/ 681808 h 681807"/>
                  <a:gd name="connsiteX8" fmla="*/ 99750 w 681807"/>
                  <a:gd name="connsiteY8" fmla="*/ 681808 h 6818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81807" h="681807">
                    <a:moveTo>
                      <a:pt x="99750" y="681753"/>
                    </a:moveTo>
                    <a:cubicBezTo>
                      <a:pt x="44761" y="681753"/>
                      <a:pt x="0" y="636992"/>
                      <a:pt x="0" y="582003"/>
                    </a:cubicBezTo>
                    <a:lnTo>
                      <a:pt x="0" y="99750"/>
                    </a:lnTo>
                    <a:cubicBezTo>
                      <a:pt x="0" y="44761"/>
                      <a:pt x="44761" y="0"/>
                      <a:pt x="99750" y="0"/>
                    </a:cubicBezTo>
                    <a:lnTo>
                      <a:pt x="582058" y="0"/>
                    </a:lnTo>
                    <a:cubicBezTo>
                      <a:pt x="637047" y="0"/>
                      <a:pt x="681808" y="44761"/>
                      <a:pt x="681808" y="99750"/>
                    </a:cubicBezTo>
                    <a:lnTo>
                      <a:pt x="681808" y="582058"/>
                    </a:lnTo>
                    <a:cubicBezTo>
                      <a:pt x="681808" y="637047"/>
                      <a:pt x="637047" y="681808"/>
                      <a:pt x="582058" y="681808"/>
                    </a:cubicBezTo>
                    <a:lnTo>
                      <a:pt x="99750" y="681808"/>
                    </a:lnTo>
                    <a:close/>
                  </a:path>
                </a:pathLst>
              </a:custGeom>
              <a:solidFill>
                <a:srgbClr val="DBDBDB"/>
              </a:solidFill>
              <a:ln w="549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136" name="Freeform: Shape 68">
                <a:extLst>
                  <a:ext uri="{FF2B5EF4-FFF2-40B4-BE49-F238E27FC236}">
                    <a16:creationId xmlns:a16="http://schemas.microsoft.com/office/drawing/2014/main" id="{8A957133-101F-4DD2-852B-B55D7337B6C9}"/>
                  </a:ext>
                </a:extLst>
              </p:cNvPr>
              <p:cNvSpPr/>
              <p:nvPr/>
            </p:nvSpPr>
            <p:spPr>
              <a:xfrm>
                <a:off x="3935211" y="1665285"/>
                <a:ext cx="681807" cy="681807"/>
              </a:xfrm>
              <a:custGeom>
                <a:avLst/>
                <a:gdLst>
                  <a:gd name="connsiteX0" fmla="*/ 99750 w 681807"/>
                  <a:gd name="connsiteY0" fmla="*/ 681753 h 681807"/>
                  <a:gd name="connsiteX1" fmla="*/ 0 w 681807"/>
                  <a:gd name="connsiteY1" fmla="*/ 582003 h 681807"/>
                  <a:gd name="connsiteX2" fmla="*/ 0 w 681807"/>
                  <a:gd name="connsiteY2" fmla="*/ 99750 h 681807"/>
                  <a:gd name="connsiteX3" fmla="*/ 99750 w 681807"/>
                  <a:gd name="connsiteY3" fmla="*/ 0 h 681807"/>
                  <a:gd name="connsiteX4" fmla="*/ 582058 w 681807"/>
                  <a:gd name="connsiteY4" fmla="*/ 0 h 681807"/>
                  <a:gd name="connsiteX5" fmla="*/ 681808 w 681807"/>
                  <a:gd name="connsiteY5" fmla="*/ 99750 h 681807"/>
                  <a:gd name="connsiteX6" fmla="*/ 681808 w 681807"/>
                  <a:gd name="connsiteY6" fmla="*/ 582058 h 681807"/>
                  <a:gd name="connsiteX7" fmla="*/ 582058 w 681807"/>
                  <a:gd name="connsiteY7" fmla="*/ 681808 h 681807"/>
                  <a:gd name="connsiteX8" fmla="*/ 99750 w 681807"/>
                  <a:gd name="connsiteY8" fmla="*/ 681808 h 6818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81807" h="681807">
                    <a:moveTo>
                      <a:pt x="99750" y="681753"/>
                    </a:moveTo>
                    <a:cubicBezTo>
                      <a:pt x="44761" y="681753"/>
                      <a:pt x="0" y="636992"/>
                      <a:pt x="0" y="582003"/>
                    </a:cubicBezTo>
                    <a:lnTo>
                      <a:pt x="0" y="99750"/>
                    </a:lnTo>
                    <a:cubicBezTo>
                      <a:pt x="0" y="44761"/>
                      <a:pt x="44761" y="0"/>
                      <a:pt x="99750" y="0"/>
                    </a:cubicBezTo>
                    <a:lnTo>
                      <a:pt x="582058" y="0"/>
                    </a:lnTo>
                    <a:cubicBezTo>
                      <a:pt x="637047" y="0"/>
                      <a:pt x="681808" y="44761"/>
                      <a:pt x="681808" y="99750"/>
                    </a:cubicBezTo>
                    <a:lnTo>
                      <a:pt x="681808" y="582058"/>
                    </a:lnTo>
                    <a:cubicBezTo>
                      <a:pt x="681808" y="637047"/>
                      <a:pt x="637047" y="681808"/>
                      <a:pt x="582058" y="681808"/>
                    </a:cubicBezTo>
                    <a:lnTo>
                      <a:pt x="99750" y="681808"/>
                    </a:lnTo>
                    <a:close/>
                  </a:path>
                </a:pathLst>
              </a:custGeom>
              <a:gradFill>
                <a:gsLst>
                  <a:gs pos="100000">
                    <a:schemeClr val="bg1"/>
                  </a:gs>
                  <a:gs pos="0">
                    <a:schemeClr val="bg1">
                      <a:lumMod val="65000"/>
                    </a:schemeClr>
                  </a:gs>
                </a:gsLst>
                <a:lin ang="2700000" scaled="0"/>
              </a:gradFill>
              <a:ln>
                <a:noFill/>
              </a:ln>
              <a:effectLst>
                <a:outerShdw blurRad="635000" dist="444500" dir="8100000" sx="90000" sy="90000" algn="tr" rotWithShape="0">
                  <a:prstClr val="black">
                    <a:alpha val="10000"/>
                  </a:prstClr>
                </a:outerShdw>
                <a:softEdge rad="508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D" sz="2000" b="1">
                  <a:solidFill>
                    <a:schemeClr val="accent1"/>
                  </a:solidFill>
                  <a:latin typeface="+mj-lt"/>
                </a:endParaRPr>
              </a:p>
            </p:txBody>
          </p:sp>
        </p:grpSp>
        <p:sp>
          <p:nvSpPr>
            <p:cNvPr id="132" name="Rectangle 15">
              <a:extLst>
                <a:ext uri="{FF2B5EF4-FFF2-40B4-BE49-F238E27FC236}">
                  <a16:creationId xmlns:a16="http://schemas.microsoft.com/office/drawing/2014/main" id="{D9270269-FEBC-453A-8309-5029E0A152E1}"/>
                </a:ext>
              </a:extLst>
            </p:cNvPr>
            <p:cNvSpPr/>
            <p:nvPr/>
          </p:nvSpPr>
          <p:spPr>
            <a:xfrm>
              <a:off x="8799521" y="1944317"/>
              <a:ext cx="401216" cy="401216"/>
            </a:xfrm>
            <a:prstGeom prst="rect">
              <a:avLst/>
            </a:prstGeom>
            <a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</p:grpSp>
      <p:grpSp>
        <p:nvGrpSpPr>
          <p:cNvPr id="139" name="ICO - Evacuation">
            <a:extLst>
              <a:ext uri="{FF2B5EF4-FFF2-40B4-BE49-F238E27FC236}">
                <a16:creationId xmlns:a16="http://schemas.microsoft.com/office/drawing/2014/main" id="{0C72C052-A6E7-4D32-98D9-4595DE66772C}"/>
              </a:ext>
            </a:extLst>
          </p:cNvPr>
          <p:cNvGrpSpPr/>
          <p:nvPr/>
        </p:nvGrpSpPr>
        <p:grpSpPr>
          <a:xfrm>
            <a:off x="10604407" y="3091225"/>
            <a:ext cx="622765" cy="759217"/>
            <a:chOff x="5341827" y="3013283"/>
            <a:chExt cx="881362" cy="1126111"/>
          </a:xfrm>
        </p:grpSpPr>
        <p:sp>
          <p:nvSpPr>
            <p:cNvPr id="140" name="Oval 23">
              <a:extLst>
                <a:ext uri="{FF2B5EF4-FFF2-40B4-BE49-F238E27FC236}">
                  <a16:creationId xmlns:a16="http://schemas.microsoft.com/office/drawing/2014/main" id="{526218A1-4D6E-4717-9E71-68D2E73CDBEA}"/>
                </a:ext>
              </a:extLst>
            </p:cNvPr>
            <p:cNvSpPr/>
            <p:nvPr/>
          </p:nvSpPr>
          <p:spPr>
            <a:xfrm>
              <a:off x="5465544" y="3917802"/>
              <a:ext cx="633928" cy="221592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65000"/>
                    <a:alpha val="72000"/>
                  </a:schemeClr>
                </a:gs>
                <a:gs pos="100000">
                  <a:schemeClr val="bg1">
                    <a:lumMod val="65000"/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 sz="2000"/>
            </a:p>
          </p:txBody>
        </p:sp>
        <p:grpSp>
          <p:nvGrpSpPr>
            <p:cNvPr id="141" name="Graphic 1">
              <a:extLst>
                <a:ext uri="{FF2B5EF4-FFF2-40B4-BE49-F238E27FC236}">
                  <a16:creationId xmlns:a16="http://schemas.microsoft.com/office/drawing/2014/main" id="{4C9E595F-59A0-4F0C-9211-0EBE175A180E}"/>
                </a:ext>
              </a:extLst>
            </p:cNvPr>
            <p:cNvGrpSpPr/>
            <p:nvPr/>
          </p:nvGrpSpPr>
          <p:grpSpPr>
            <a:xfrm>
              <a:off x="5341827" y="3013283"/>
              <a:ext cx="881362" cy="1015315"/>
              <a:chOff x="3835461" y="1565535"/>
              <a:chExt cx="881362" cy="1015315"/>
            </a:xfrm>
          </p:grpSpPr>
          <p:grpSp>
            <p:nvGrpSpPr>
              <p:cNvPr id="143" name="Graphic 1">
                <a:extLst>
                  <a:ext uri="{FF2B5EF4-FFF2-40B4-BE49-F238E27FC236}">
                    <a16:creationId xmlns:a16="http://schemas.microsoft.com/office/drawing/2014/main" id="{B80BC64B-CE9D-4D13-99A2-D933C3A5CEC9}"/>
                  </a:ext>
                </a:extLst>
              </p:cNvPr>
              <p:cNvGrpSpPr/>
              <p:nvPr/>
            </p:nvGrpSpPr>
            <p:grpSpPr>
              <a:xfrm>
                <a:off x="3835461" y="1565535"/>
                <a:ext cx="881362" cy="1015315"/>
                <a:chOff x="3835461" y="1565535"/>
                <a:chExt cx="881362" cy="1015315"/>
              </a:xfrm>
            </p:grpSpPr>
            <p:sp>
              <p:nvSpPr>
                <p:cNvPr id="147" name="Freeform: Shape 62">
                  <a:extLst>
                    <a:ext uri="{FF2B5EF4-FFF2-40B4-BE49-F238E27FC236}">
                      <a16:creationId xmlns:a16="http://schemas.microsoft.com/office/drawing/2014/main" id="{D505245A-4020-4328-9853-E50C5AAE4C78}"/>
                    </a:ext>
                  </a:extLst>
                </p:cNvPr>
                <p:cNvSpPr/>
                <p:nvPr/>
              </p:nvSpPr>
              <p:spPr>
                <a:xfrm>
                  <a:off x="3835461" y="1565535"/>
                  <a:ext cx="881362" cy="1015315"/>
                </a:xfrm>
                <a:custGeom>
                  <a:avLst/>
                  <a:gdLst>
                    <a:gd name="connsiteX0" fmla="*/ 681808 w 881362"/>
                    <a:gd name="connsiteY0" fmla="*/ 0 h 1015315"/>
                    <a:gd name="connsiteX1" fmla="*/ 199500 w 881362"/>
                    <a:gd name="connsiteY1" fmla="*/ 0 h 1015315"/>
                    <a:gd name="connsiteX2" fmla="*/ 0 w 881362"/>
                    <a:gd name="connsiteY2" fmla="*/ 199500 h 1015315"/>
                    <a:gd name="connsiteX3" fmla="*/ 0 w 881362"/>
                    <a:gd name="connsiteY3" fmla="*/ 681808 h 1015315"/>
                    <a:gd name="connsiteX4" fmla="*/ 199500 w 881362"/>
                    <a:gd name="connsiteY4" fmla="*/ 881307 h 1015315"/>
                    <a:gd name="connsiteX5" fmla="*/ 327129 w 881362"/>
                    <a:gd name="connsiteY5" fmla="*/ 881307 h 1015315"/>
                    <a:gd name="connsiteX6" fmla="*/ 440681 w 881362"/>
                    <a:gd name="connsiteY6" fmla="*/ 1015315 h 1015315"/>
                    <a:gd name="connsiteX7" fmla="*/ 554233 w 881362"/>
                    <a:gd name="connsiteY7" fmla="*/ 881307 h 1015315"/>
                    <a:gd name="connsiteX8" fmla="*/ 681863 w 881362"/>
                    <a:gd name="connsiteY8" fmla="*/ 881307 h 1015315"/>
                    <a:gd name="connsiteX9" fmla="*/ 881362 w 881362"/>
                    <a:gd name="connsiteY9" fmla="*/ 681808 h 1015315"/>
                    <a:gd name="connsiteX10" fmla="*/ 881362 w 881362"/>
                    <a:gd name="connsiteY10" fmla="*/ 199500 h 1015315"/>
                    <a:gd name="connsiteX11" fmla="*/ 681808 w 881362"/>
                    <a:gd name="connsiteY11" fmla="*/ 0 h 10153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881362" h="1015315">
                      <a:moveTo>
                        <a:pt x="681808" y="0"/>
                      </a:moveTo>
                      <a:lnTo>
                        <a:pt x="199500" y="0"/>
                      </a:lnTo>
                      <a:cubicBezTo>
                        <a:pt x="89797" y="0"/>
                        <a:pt x="0" y="89797"/>
                        <a:pt x="0" y="199500"/>
                      </a:cubicBezTo>
                      <a:lnTo>
                        <a:pt x="0" y="681808"/>
                      </a:lnTo>
                      <a:cubicBezTo>
                        <a:pt x="0" y="791511"/>
                        <a:pt x="89797" y="881307"/>
                        <a:pt x="199500" y="881307"/>
                      </a:cubicBezTo>
                      <a:lnTo>
                        <a:pt x="327129" y="881307"/>
                      </a:lnTo>
                      <a:lnTo>
                        <a:pt x="440681" y="1015315"/>
                      </a:lnTo>
                      <a:lnTo>
                        <a:pt x="554233" y="881307"/>
                      </a:lnTo>
                      <a:lnTo>
                        <a:pt x="681863" y="881307"/>
                      </a:lnTo>
                      <a:cubicBezTo>
                        <a:pt x="791565" y="881307"/>
                        <a:pt x="881362" y="791511"/>
                        <a:pt x="881362" y="681808"/>
                      </a:cubicBezTo>
                      <a:lnTo>
                        <a:pt x="881362" y="199500"/>
                      </a:lnTo>
                      <a:cubicBezTo>
                        <a:pt x="881307" y="89742"/>
                        <a:pt x="791510" y="0"/>
                        <a:pt x="681808" y="0"/>
                      </a:cubicBezTo>
                      <a:close/>
                    </a:path>
                  </a:pathLst>
                </a:custGeom>
                <a:solidFill>
                  <a:srgbClr val="488DE0"/>
                </a:solidFill>
                <a:ln w="549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D"/>
                </a:p>
              </p:txBody>
            </p:sp>
            <p:sp>
              <p:nvSpPr>
                <p:cNvPr id="148" name="Freeform: Shape 63">
                  <a:extLst>
                    <a:ext uri="{FF2B5EF4-FFF2-40B4-BE49-F238E27FC236}">
                      <a16:creationId xmlns:a16="http://schemas.microsoft.com/office/drawing/2014/main" id="{F8DDDDF4-5ACD-45AF-8392-057C4712FB5E}"/>
                    </a:ext>
                  </a:extLst>
                </p:cNvPr>
                <p:cNvSpPr/>
                <p:nvPr/>
              </p:nvSpPr>
              <p:spPr>
                <a:xfrm>
                  <a:off x="3835461" y="1565535"/>
                  <a:ext cx="881362" cy="1015315"/>
                </a:xfrm>
                <a:custGeom>
                  <a:avLst/>
                  <a:gdLst>
                    <a:gd name="connsiteX0" fmla="*/ 681808 w 881362"/>
                    <a:gd name="connsiteY0" fmla="*/ 0 h 1015315"/>
                    <a:gd name="connsiteX1" fmla="*/ 199500 w 881362"/>
                    <a:gd name="connsiteY1" fmla="*/ 0 h 1015315"/>
                    <a:gd name="connsiteX2" fmla="*/ 0 w 881362"/>
                    <a:gd name="connsiteY2" fmla="*/ 199500 h 1015315"/>
                    <a:gd name="connsiteX3" fmla="*/ 0 w 881362"/>
                    <a:gd name="connsiteY3" fmla="*/ 681808 h 1015315"/>
                    <a:gd name="connsiteX4" fmla="*/ 199500 w 881362"/>
                    <a:gd name="connsiteY4" fmla="*/ 881307 h 1015315"/>
                    <a:gd name="connsiteX5" fmla="*/ 327129 w 881362"/>
                    <a:gd name="connsiteY5" fmla="*/ 881307 h 1015315"/>
                    <a:gd name="connsiteX6" fmla="*/ 440681 w 881362"/>
                    <a:gd name="connsiteY6" fmla="*/ 1015315 h 1015315"/>
                    <a:gd name="connsiteX7" fmla="*/ 554233 w 881362"/>
                    <a:gd name="connsiteY7" fmla="*/ 881307 h 1015315"/>
                    <a:gd name="connsiteX8" fmla="*/ 681863 w 881362"/>
                    <a:gd name="connsiteY8" fmla="*/ 881307 h 1015315"/>
                    <a:gd name="connsiteX9" fmla="*/ 881362 w 881362"/>
                    <a:gd name="connsiteY9" fmla="*/ 681808 h 1015315"/>
                    <a:gd name="connsiteX10" fmla="*/ 881362 w 881362"/>
                    <a:gd name="connsiteY10" fmla="*/ 199500 h 1015315"/>
                    <a:gd name="connsiteX11" fmla="*/ 681808 w 881362"/>
                    <a:gd name="connsiteY11" fmla="*/ 0 h 10153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881362" h="1015315">
                      <a:moveTo>
                        <a:pt x="681808" y="0"/>
                      </a:moveTo>
                      <a:lnTo>
                        <a:pt x="199500" y="0"/>
                      </a:lnTo>
                      <a:cubicBezTo>
                        <a:pt x="89797" y="0"/>
                        <a:pt x="0" y="89797"/>
                        <a:pt x="0" y="199500"/>
                      </a:cubicBezTo>
                      <a:lnTo>
                        <a:pt x="0" y="681808"/>
                      </a:lnTo>
                      <a:cubicBezTo>
                        <a:pt x="0" y="791511"/>
                        <a:pt x="89797" y="881307"/>
                        <a:pt x="199500" y="881307"/>
                      </a:cubicBezTo>
                      <a:lnTo>
                        <a:pt x="327129" y="881307"/>
                      </a:lnTo>
                      <a:lnTo>
                        <a:pt x="440681" y="1015315"/>
                      </a:lnTo>
                      <a:lnTo>
                        <a:pt x="554233" y="881307"/>
                      </a:lnTo>
                      <a:lnTo>
                        <a:pt x="681863" y="881307"/>
                      </a:lnTo>
                      <a:cubicBezTo>
                        <a:pt x="791565" y="881307"/>
                        <a:pt x="881362" y="791511"/>
                        <a:pt x="881362" y="681808"/>
                      </a:cubicBezTo>
                      <a:lnTo>
                        <a:pt x="881362" y="199500"/>
                      </a:lnTo>
                      <a:cubicBezTo>
                        <a:pt x="881307" y="89742"/>
                        <a:pt x="791510" y="0"/>
                        <a:pt x="681808" y="0"/>
                      </a:cubicBezTo>
                      <a:close/>
                    </a:path>
                  </a:pathLst>
                </a:custGeom>
                <a:gradFill>
                  <a:gsLst>
                    <a:gs pos="80000">
                      <a:schemeClr val="accent3"/>
                    </a:gs>
                    <a:gs pos="100000">
                      <a:schemeClr val="accent3"/>
                    </a:gs>
                    <a:gs pos="15000">
                      <a:schemeClr val="accent3">
                        <a:lumMod val="40000"/>
                        <a:lumOff val="60000"/>
                      </a:schemeClr>
                    </a:gs>
                    <a:gs pos="45000">
                      <a:schemeClr val="accent3">
                        <a:lumMod val="60000"/>
                        <a:lumOff val="40000"/>
                      </a:schemeClr>
                    </a:gs>
                  </a:gsLst>
                  <a:lin ang="2700000" scaled="0"/>
                </a:gradFill>
                <a:ln>
                  <a:noFill/>
                </a:ln>
                <a:effectLst>
                  <a:outerShdw blurRad="381000" dist="444500" dir="8100000" sx="90000" sy="90000" algn="tr" rotWithShape="0">
                    <a:prstClr val="black">
                      <a:alpha val="1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D"/>
                </a:p>
              </p:txBody>
            </p:sp>
          </p:grpSp>
          <p:sp>
            <p:nvSpPr>
              <p:cNvPr id="144" name="Freeform: Shape 59">
                <a:extLst>
                  <a:ext uri="{FF2B5EF4-FFF2-40B4-BE49-F238E27FC236}">
                    <a16:creationId xmlns:a16="http://schemas.microsoft.com/office/drawing/2014/main" id="{4D988F29-617B-4168-920D-50ADEDEA1F3E}"/>
                  </a:ext>
                </a:extLst>
              </p:cNvPr>
              <p:cNvSpPr/>
              <p:nvPr/>
            </p:nvSpPr>
            <p:spPr>
              <a:xfrm>
                <a:off x="4276142" y="1565535"/>
                <a:ext cx="440681" cy="1015315"/>
              </a:xfrm>
              <a:custGeom>
                <a:avLst/>
                <a:gdLst>
                  <a:gd name="connsiteX0" fmla="*/ 241126 w 440681"/>
                  <a:gd name="connsiteY0" fmla="*/ 0 h 1015315"/>
                  <a:gd name="connsiteX1" fmla="*/ 0 w 440681"/>
                  <a:gd name="connsiteY1" fmla="*/ 0 h 1015315"/>
                  <a:gd name="connsiteX2" fmla="*/ 0 w 440681"/>
                  <a:gd name="connsiteY2" fmla="*/ 1015315 h 1015315"/>
                  <a:gd name="connsiteX3" fmla="*/ 113552 w 440681"/>
                  <a:gd name="connsiteY3" fmla="*/ 881307 h 1015315"/>
                  <a:gd name="connsiteX4" fmla="*/ 241181 w 440681"/>
                  <a:gd name="connsiteY4" fmla="*/ 881307 h 1015315"/>
                  <a:gd name="connsiteX5" fmla="*/ 440681 w 440681"/>
                  <a:gd name="connsiteY5" fmla="*/ 681808 h 1015315"/>
                  <a:gd name="connsiteX6" fmla="*/ 440681 w 440681"/>
                  <a:gd name="connsiteY6" fmla="*/ 199500 h 1015315"/>
                  <a:gd name="connsiteX7" fmla="*/ 241126 w 440681"/>
                  <a:gd name="connsiteY7" fmla="*/ 0 h 10153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40681" h="1015315">
                    <a:moveTo>
                      <a:pt x="241126" y="0"/>
                    </a:moveTo>
                    <a:lnTo>
                      <a:pt x="0" y="0"/>
                    </a:lnTo>
                    <a:lnTo>
                      <a:pt x="0" y="1015315"/>
                    </a:lnTo>
                    <a:lnTo>
                      <a:pt x="113552" y="881307"/>
                    </a:lnTo>
                    <a:lnTo>
                      <a:pt x="241181" y="881307"/>
                    </a:lnTo>
                    <a:cubicBezTo>
                      <a:pt x="350884" y="881307"/>
                      <a:pt x="440681" y="791511"/>
                      <a:pt x="440681" y="681808"/>
                    </a:cubicBezTo>
                    <a:lnTo>
                      <a:pt x="440681" y="199500"/>
                    </a:lnTo>
                    <a:cubicBezTo>
                      <a:pt x="440626" y="89742"/>
                      <a:pt x="350829" y="0"/>
                      <a:pt x="241126" y="0"/>
                    </a:cubicBez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  <a:alpha val="20000"/>
                </a:schemeClr>
              </a:solidFill>
              <a:ln w="549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145" name="Freeform: Shape 60">
                <a:extLst>
                  <a:ext uri="{FF2B5EF4-FFF2-40B4-BE49-F238E27FC236}">
                    <a16:creationId xmlns:a16="http://schemas.microsoft.com/office/drawing/2014/main" id="{D8778823-EEB9-4111-8F79-E42F479432D5}"/>
                  </a:ext>
                </a:extLst>
              </p:cNvPr>
              <p:cNvSpPr/>
              <p:nvPr/>
            </p:nvSpPr>
            <p:spPr>
              <a:xfrm>
                <a:off x="3935211" y="1665285"/>
                <a:ext cx="681807" cy="681807"/>
              </a:xfrm>
              <a:custGeom>
                <a:avLst/>
                <a:gdLst>
                  <a:gd name="connsiteX0" fmla="*/ 99750 w 681807"/>
                  <a:gd name="connsiteY0" fmla="*/ 681753 h 681807"/>
                  <a:gd name="connsiteX1" fmla="*/ 0 w 681807"/>
                  <a:gd name="connsiteY1" fmla="*/ 582003 h 681807"/>
                  <a:gd name="connsiteX2" fmla="*/ 0 w 681807"/>
                  <a:gd name="connsiteY2" fmla="*/ 99750 h 681807"/>
                  <a:gd name="connsiteX3" fmla="*/ 99750 w 681807"/>
                  <a:gd name="connsiteY3" fmla="*/ 0 h 681807"/>
                  <a:gd name="connsiteX4" fmla="*/ 582058 w 681807"/>
                  <a:gd name="connsiteY4" fmla="*/ 0 h 681807"/>
                  <a:gd name="connsiteX5" fmla="*/ 681808 w 681807"/>
                  <a:gd name="connsiteY5" fmla="*/ 99750 h 681807"/>
                  <a:gd name="connsiteX6" fmla="*/ 681808 w 681807"/>
                  <a:gd name="connsiteY6" fmla="*/ 582058 h 681807"/>
                  <a:gd name="connsiteX7" fmla="*/ 582058 w 681807"/>
                  <a:gd name="connsiteY7" fmla="*/ 681808 h 681807"/>
                  <a:gd name="connsiteX8" fmla="*/ 99750 w 681807"/>
                  <a:gd name="connsiteY8" fmla="*/ 681808 h 6818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81807" h="681807">
                    <a:moveTo>
                      <a:pt x="99750" y="681753"/>
                    </a:moveTo>
                    <a:cubicBezTo>
                      <a:pt x="44761" y="681753"/>
                      <a:pt x="0" y="636992"/>
                      <a:pt x="0" y="582003"/>
                    </a:cubicBezTo>
                    <a:lnTo>
                      <a:pt x="0" y="99750"/>
                    </a:lnTo>
                    <a:cubicBezTo>
                      <a:pt x="0" y="44761"/>
                      <a:pt x="44761" y="0"/>
                      <a:pt x="99750" y="0"/>
                    </a:cubicBezTo>
                    <a:lnTo>
                      <a:pt x="582058" y="0"/>
                    </a:lnTo>
                    <a:cubicBezTo>
                      <a:pt x="637047" y="0"/>
                      <a:pt x="681808" y="44761"/>
                      <a:pt x="681808" y="99750"/>
                    </a:cubicBezTo>
                    <a:lnTo>
                      <a:pt x="681808" y="582058"/>
                    </a:lnTo>
                    <a:cubicBezTo>
                      <a:pt x="681808" y="637047"/>
                      <a:pt x="637047" y="681808"/>
                      <a:pt x="582058" y="681808"/>
                    </a:cubicBezTo>
                    <a:lnTo>
                      <a:pt x="99750" y="681808"/>
                    </a:lnTo>
                    <a:close/>
                  </a:path>
                </a:pathLst>
              </a:custGeom>
              <a:solidFill>
                <a:srgbClr val="DBDBDB"/>
              </a:solidFill>
              <a:ln w="549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146" name="Freeform: Shape 61">
                <a:extLst>
                  <a:ext uri="{FF2B5EF4-FFF2-40B4-BE49-F238E27FC236}">
                    <a16:creationId xmlns:a16="http://schemas.microsoft.com/office/drawing/2014/main" id="{7B5892E3-6DE4-40FA-B2B8-B6549CA4AC9C}"/>
                  </a:ext>
                </a:extLst>
              </p:cNvPr>
              <p:cNvSpPr/>
              <p:nvPr/>
            </p:nvSpPr>
            <p:spPr>
              <a:xfrm>
                <a:off x="3935211" y="1665285"/>
                <a:ext cx="681807" cy="681807"/>
              </a:xfrm>
              <a:custGeom>
                <a:avLst/>
                <a:gdLst>
                  <a:gd name="connsiteX0" fmla="*/ 99750 w 681807"/>
                  <a:gd name="connsiteY0" fmla="*/ 681753 h 681807"/>
                  <a:gd name="connsiteX1" fmla="*/ 0 w 681807"/>
                  <a:gd name="connsiteY1" fmla="*/ 582003 h 681807"/>
                  <a:gd name="connsiteX2" fmla="*/ 0 w 681807"/>
                  <a:gd name="connsiteY2" fmla="*/ 99750 h 681807"/>
                  <a:gd name="connsiteX3" fmla="*/ 99750 w 681807"/>
                  <a:gd name="connsiteY3" fmla="*/ 0 h 681807"/>
                  <a:gd name="connsiteX4" fmla="*/ 582058 w 681807"/>
                  <a:gd name="connsiteY4" fmla="*/ 0 h 681807"/>
                  <a:gd name="connsiteX5" fmla="*/ 681808 w 681807"/>
                  <a:gd name="connsiteY5" fmla="*/ 99750 h 681807"/>
                  <a:gd name="connsiteX6" fmla="*/ 681808 w 681807"/>
                  <a:gd name="connsiteY6" fmla="*/ 582058 h 681807"/>
                  <a:gd name="connsiteX7" fmla="*/ 582058 w 681807"/>
                  <a:gd name="connsiteY7" fmla="*/ 681808 h 681807"/>
                  <a:gd name="connsiteX8" fmla="*/ 99750 w 681807"/>
                  <a:gd name="connsiteY8" fmla="*/ 681808 h 6818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81807" h="681807">
                    <a:moveTo>
                      <a:pt x="99750" y="681753"/>
                    </a:moveTo>
                    <a:cubicBezTo>
                      <a:pt x="44761" y="681753"/>
                      <a:pt x="0" y="636992"/>
                      <a:pt x="0" y="582003"/>
                    </a:cubicBezTo>
                    <a:lnTo>
                      <a:pt x="0" y="99750"/>
                    </a:lnTo>
                    <a:cubicBezTo>
                      <a:pt x="0" y="44761"/>
                      <a:pt x="44761" y="0"/>
                      <a:pt x="99750" y="0"/>
                    </a:cubicBezTo>
                    <a:lnTo>
                      <a:pt x="582058" y="0"/>
                    </a:lnTo>
                    <a:cubicBezTo>
                      <a:pt x="637047" y="0"/>
                      <a:pt x="681808" y="44761"/>
                      <a:pt x="681808" y="99750"/>
                    </a:cubicBezTo>
                    <a:lnTo>
                      <a:pt x="681808" y="582058"/>
                    </a:lnTo>
                    <a:cubicBezTo>
                      <a:pt x="681808" y="637047"/>
                      <a:pt x="637047" y="681808"/>
                      <a:pt x="582058" y="681808"/>
                    </a:cubicBezTo>
                    <a:lnTo>
                      <a:pt x="99750" y="681808"/>
                    </a:lnTo>
                    <a:close/>
                  </a:path>
                </a:pathLst>
              </a:custGeom>
              <a:gradFill>
                <a:gsLst>
                  <a:gs pos="100000">
                    <a:schemeClr val="bg1"/>
                  </a:gs>
                  <a:gs pos="0">
                    <a:schemeClr val="bg1">
                      <a:lumMod val="65000"/>
                    </a:schemeClr>
                  </a:gs>
                </a:gsLst>
                <a:lin ang="2700000" scaled="0"/>
              </a:gradFill>
              <a:ln>
                <a:noFill/>
              </a:ln>
              <a:effectLst>
                <a:outerShdw blurRad="635000" dist="444500" dir="8100000" sx="90000" sy="90000" algn="tr" rotWithShape="0">
                  <a:prstClr val="black">
                    <a:alpha val="10000"/>
                  </a:prstClr>
                </a:outerShdw>
                <a:softEdge rad="508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D" sz="2000" b="1">
                  <a:solidFill>
                    <a:schemeClr val="accent1"/>
                  </a:solidFill>
                  <a:latin typeface="+mj-lt"/>
                </a:endParaRPr>
              </a:p>
            </p:txBody>
          </p:sp>
        </p:grpSp>
        <p:sp>
          <p:nvSpPr>
            <p:cNvPr id="142" name="Rectangle 25">
              <a:extLst>
                <a:ext uri="{FF2B5EF4-FFF2-40B4-BE49-F238E27FC236}">
                  <a16:creationId xmlns:a16="http://schemas.microsoft.com/office/drawing/2014/main" id="{316A20FA-FAF1-4806-AFCE-90C97964E183}"/>
                </a:ext>
              </a:extLst>
            </p:cNvPr>
            <p:cNvSpPr>
              <a:spLocks/>
            </p:cNvSpPr>
            <p:nvPr/>
          </p:nvSpPr>
          <p:spPr>
            <a:xfrm>
              <a:off x="5581900" y="3253328"/>
              <a:ext cx="401216" cy="401216"/>
            </a:xfrm>
            <a:prstGeom prst="rect">
              <a:avLst/>
            </a:prstGeom>
            <a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</p:grpSp>
      <p:grpSp>
        <p:nvGrpSpPr>
          <p:cNvPr id="149" name="ICO - Protection">
            <a:extLst>
              <a:ext uri="{FF2B5EF4-FFF2-40B4-BE49-F238E27FC236}">
                <a16:creationId xmlns:a16="http://schemas.microsoft.com/office/drawing/2014/main" id="{DCE04B4E-28BA-4152-B87E-A817F332BF0D}"/>
              </a:ext>
            </a:extLst>
          </p:cNvPr>
          <p:cNvGrpSpPr/>
          <p:nvPr/>
        </p:nvGrpSpPr>
        <p:grpSpPr>
          <a:xfrm>
            <a:off x="6751390" y="1935778"/>
            <a:ext cx="622765" cy="759217"/>
            <a:chOff x="5341827" y="3013283"/>
            <a:chExt cx="881362" cy="1126111"/>
          </a:xfrm>
        </p:grpSpPr>
        <p:sp>
          <p:nvSpPr>
            <p:cNvPr id="150" name="Oval 40">
              <a:extLst>
                <a:ext uri="{FF2B5EF4-FFF2-40B4-BE49-F238E27FC236}">
                  <a16:creationId xmlns:a16="http://schemas.microsoft.com/office/drawing/2014/main" id="{CEC2E9D8-36E1-4CBF-91BD-BAA7824B525B}"/>
                </a:ext>
              </a:extLst>
            </p:cNvPr>
            <p:cNvSpPr/>
            <p:nvPr/>
          </p:nvSpPr>
          <p:spPr>
            <a:xfrm>
              <a:off x="5465544" y="3917802"/>
              <a:ext cx="633928" cy="221592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65000"/>
                    <a:alpha val="72000"/>
                  </a:schemeClr>
                </a:gs>
                <a:gs pos="100000">
                  <a:schemeClr val="bg1">
                    <a:lumMod val="65000"/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 sz="2000"/>
            </a:p>
          </p:txBody>
        </p:sp>
        <p:grpSp>
          <p:nvGrpSpPr>
            <p:cNvPr id="151" name="Graphic 1">
              <a:extLst>
                <a:ext uri="{FF2B5EF4-FFF2-40B4-BE49-F238E27FC236}">
                  <a16:creationId xmlns:a16="http://schemas.microsoft.com/office/drawing/2014/main" id="{ED0BBC81-CD82-4381-A8A6-F08A6041007B}"/>
                </a:ext>
              </a:extLst>
            </p:cNvPr>
            <p:cNvGrpSpPr/>
            <p:nvPr/>
          </p:nvGrpSpPr>
          <p:grpSpPr>
            <a:xfrm>
              <a:off x="5341827" y="3013283"/>
              <a:ext cx="881362" cy="1015315"/>
              <a:chOff x="3835461" y="1565535"/>
              <a:chExt cx="881362" cy="1015315"/>
            </a:xfrm>
          </p:grpSpPr>
          <p:grpSp>
            <p:nvGrpSpPr>
              <p:cNvPr id="153" name="Graphic 1">
                <a:extLst>
                  <a:ext uri="{FF2B5EF4-FFF2-40B4-BE49-F238E27FC236}">
                    <a16:creationId xmlns:a16="http://schemas.microsoft.com/office/drawing/2014/main" id="{F336AA67-F8A9-44EB-9971-BABA986EA302}"/>
                  </a:ext>
                </a:extLst>
              </p:cNvPr>
              <p:cNvGrpSpPr/>
              <p:nvPr/>
            </p:nvGrpSpPr>
            <p:grpSpPr>
              <a:xfrm>
                <a:off x="3835461" y="1565535"/>
                <a:ext cx="881362" cy="1015315"/>
                <a:chOff x="3835461" y="1565535"/>
                <a:chExt cx="881362" cy="1015315"/>
              </a:xfrm>
            </p:grpSpPr>
            <p:sp>
              <p:nvSpPr>
                <p:cNvPr id="157" name="Freeform: Shape 62">
                  <a:extLst>
                    <a:ext uri="{FF2B5EF4-FFF2-40B4-BE49-F238E27FC236}">
                      <a16:creationId xmlns:a16="http://schemas.microsoft.com/office/drawing/2014/main" id="{B5856CCB-E455-4D96-8A42-ECEF15CAD929}"/>
                    </a:ext>
                  </a:extLst>
                </p:cNvPr>
                <p:cNvSpPr/>
                <p:nvPr/>
              </p:nvSpPr>
              <p:spPr>
                <a:xfrm>
                  <a:off x="3835461" y="1565535"/>
                  <a:ext cx="881362" cy="1015315"/>
                </a:xfrm>
                <a:custGeom>
                  <a:avLst/>
                  <a:gdLst>
                    <a:gd name="connsiteX0" fmla="*/ 681808 w 881362"/>
                    <a:gd name="connsiteY0" fmla="*/ 0 h 1015315"/>
                    <a:gd name="connsiteX1" fmla="*/ 199500 w 881362"/>
                    <a:gd name="connsiteY1" fmla="*/ 0 h 1015315"/>
                    <a:gd name="connsiteX2" fmla="*/ 0 w 881362"/>
                    <a:gd name="connsiteY2" fmla="*/ 199500 h 1015315"/>
                    <a:gd name="connsiteX3" fmla="*/ 0 w 881362"/>
                    <a:gd name="connsiteY3" fmla="*/ 681808 h 1015315"/>
                    <a:gd name="connsiteX4" fmla="*/ 199500 w 881362"/>
                    <a:gd name="connsiteY4" fmla="*/ 881307 h 1015315"/>
                    <a:gd name="connsiteX5" fmla="*/ 327129 w 881362"/>
                    <a:gd name="connsiteY5" fmla="*/ 881307 h 1015315"/>
                    <a:gd name="connsiteX6" fmla="*/ 440681 w 881362"/>
                    <a:gd name="connsiteY6" fmla="*/ 1015315 h 1015315"/>
                    <a:gd name="connsiteX7" fmla="*/ 554233 w 881362"/>
                    <a:gd name="connsiteY7" fmla="*/ 881307 h 1015315"/>
                    <a:gd name="connsiteX8" fmla="*/ 681863 w 881362"/>
                    <a:gd name="connsiteY8" fmla="*/ 881307 h 1015315"/>
                    <a:gd name="connsiteX9" fmla="*/ 881362 w 881362"/>
                    <a:gd name="connsiteY9" fmla="*/ 681808 h 1015315"/>
                    <a:gd name="connsiteX10" fmla="*/ 881362 w 881362"/>
                    <a:gd name="connsiteY10" fmla="*/ 199500 h 1015315"/>
                    <a:gd name="connsiteX11" fmla="*/ 681808 w 881362"/>
                    <a:gd name="connsiteY11" fmla="*/ 0 h 10153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881362" h="1015315">
                      <a:moveTo>
                        <a:pt x="681808" y="0"/>
                      </a:moveTo>
                      <a:lnTo>
                        <a:pt x="199500" y="0"/>
                      </a:lnTo>
                      <a:cubicBezTo>
                        <a:pt x="89797" y="0"/>
                        <a:pt x="0" y="89797"/>
                        <a:pt x="0" y="199500"/>
                      </a:cubicBezTo>
                      <a:lnTo>
                        <a:pt x="0" y="681808"/>
                      </a:lnTo>
                      <a:cubicBezTo>
                        <a:pt x="0" y="791511"/>
                        <a:pt x="89797" y="881307"/>
                        <a:pt x="199500" y="881307"/>
                      </a:cubicBezTo>
                      <a:lnTo>
                        <a:pt x="327129" y="881307"/>
                      </a:lnTo>
                      <a:lnTo>
                        <a:pt x="440681" y="1015315"/>
                      </a:lnTo>
                      <a:lnTo>
                        <a:pt x="554233" y="881307"/>
                      </a:lnTo>
                      <a:lnTo>
                        <a:pt x="681863" y="881307"/>
                      </a:lnTo>
                      <a:cubicBezTo>
                        <a:pt x="791565" y="881307"/>
                        <a:pt x="881362" y="791511"/>
                        <a:pt x="881362" y="681808"/>
                      </a:cubicBezTo>
                      <a:lnTo>
                        <a:pt x="881362" y="199500"/>
                      </a:lnTo>
                      <a:cubicBezTo>
                        <a:pt x="881307" y="89742"/>
                        <a:pt x="791510" y="0"/>
                        <a:pt x="681808" y="0"/>
                      </a:cubicBezTo>
                      <a:close/>
                    </a:path>
                  </a:pathLst>
                </a:custGeom>
                <a:solidFill>
                  <a:srgbClr val="488DE0"/>
                </a:solidFill>
                <a:ln w="549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D"/>
                </a:p>
              </p:txBody>
            </p:sp>
            <p:sp>
              <p:nvSpPr>
                <p:cNvPr id="158" name="Freeform: Shape 63">
                  <a:extLst>
                    <a:ext uri="{FF2B5EF4-FFF2-40B4-BE49-F238E27FC236}">
                      <a16:creationId xmlns:a16="http://schemas.microsoft.com/office/drawing/2014/main" id="{AD97135A-CFEA-4AFF-9CEC-C40D79D313A1}"/>
                    </a:ext>
                  </a:extLst>
                </p:cNvPr>
                <p:cNvSpPr/>
                <p:nvPr/>
              </p:nvSpPr>
              <p:spPr>
                <a:xfrm>
                  <a:off x="3835461" y="1565535"/>
                  <a:ext cx="881362" cy="1015315"/>
                </a:xfrm>
                <a:custGeom>
                  <a:avLst/>
                  <a:gdLst>
                    <a:gd name="connsiteX0" fmla="*/ 681808 w 881362"/>
                    <a:gd name="connsiteY0" fmla="*/ 0 h 1015315"/>
                    <a:gd name="connsiteX1" fmla="*/ 199500 w 881362"/>
                    <a:gd name="connsiteY1" fmla="*/ 0 h 1015315"/>
                    <a:gd name="connsiteX2" fmla="*/ 0 w 881362"/>
                    <a:gd name="connsiteY2" fmla="*/ 199500 h 1015315"/>
                    <a:gd name="connsiteX3" fmla="*/ 0 w 881362"/>
                    <a:gd name="connsiteY3" fmla="*/ 681808 h 1015315"/>
                    <a:gd name="connsiteX4" fmla="*/ 199500 w 881362"/>
                    <a:gd name="connsiteY4" fmla="*/ 881307 h 1015315"/>
                    <a:gd name="connsiteX5" fmla="*/ 327129 w 881362"/>
                    <a:gd name="connsiteY5" fmla="*/ 881307 h 1015315"/>
                    <a:gd name="connsiteX6" fmla="*/ 440681 w 881362"/>
                    <a:gd name="connsiteY6" fmla="*/ 1015315 h 1015315"/>
                    <a:gd name="connsiteX7" fmla="*/ 554233 w 881362"/>
                    <a:gd name="connsiteY7" fmla="*/ 881307 h 1015315"/>
                    <a:gd name="connsiteX8" fmla="*/ 681863 w 881362"/>
                    <a:gd name="connsiteY8" fmla="*/ 881307 h 1015315"/>
                    <a:gd name="connsiteX9" fmla="*/ 881362 w 881362"/>
                    <a:gd name="connsiteY9" fmla="*/ 681808 h 1015315"/>
                    <a:gd name="connsiteX10" fmla="*/ 881362 w 881362"/>
                    <a:gd name="connsiteY10" fmla="*/ 199500 h 1015315"/>
                    <a:gd name="connsiteX11" fmla="*/ 681808 w 881362"/>
                    <a:gd name="connsiteY11" fmla="*/ 0 h 10153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881362" h="1015315">
                      <a:moveTo>
                        <a:pt x="681808" y="0"/>
                      </a:moveTo>
                      <a:lnTo>
                        <a:pt x="199500" y="0"/>
                      </a:lnTo>
                      <a:cubicBezTo>
                        <a:pt x="89797" y="0"/>
                        <a:pt x="0" y="89797"/>
                        <a:pt x="0" y="199500"/>
                      </a:cubicBezTo>
                      <a:lnTo>
                        <a:pt x="0" y="681808"/>
                      </a:lnTo>
                      <a:cubicBezTo>
                        <a:pt x="0" y="791511"/>
                        <a:pt x="89797" y="881307"/>
                        <a:pt x="199500" y="881307"/>
                      </a:cubicBezTo>
                      <a:lnTo>
                        <a:pt x="327129" y="881307"/>
                      </a:lnTo>
                      <a:lnTo>
                        <a:pt x="440681" y="1015315"/>
                      </a:lnTo>
                      <a:lnTo>
                        <a:pt x="554233" y="881307"/>
                      </a:lnTo>
                      <a:lnTo>
                        <a:pt x="681863" y="881307"/>
                      </a:lnTo>
                      <a:cubicBezTo>
                        <a:pt x="791565" y="881307"/>
                        <a:pt x="881362" y="791511"/>
                        <a:pt x="881362" y="681808"/>
                      </a:cubicBezTo>
                      <a:lnTo>
                        <a:pt x="881362" y="199500"/>
                      </a:lnTo>
                      <a:cubicBezTo>
                        <a:pt x="881307" y="89742"/>
                        <a:pt x="791510" y="0"/>
                        <a:pt x="681808" y="0"/>
                      </a:cubicBezTo>
                      <a:close/>
                    </a:path>
                  </a:pathLst>
                </a:custGeom>
                <a:gradFill>
                  <a:gsLst>
                    <a:gs pos="80000">
                      <a:schemeClr val="accent3"/>
                    </a:gs>
                    <a:gs pos="100000">
                      <a:schemeClr val="accent3"/>
                    </a:gs>
                    <a:gs pos="15000">
                      <a:schemeClr val="accent3">
                        <a:lumMod val="40000"/>
                        <a:lumOff val="60000"/>
                      </a:schemeClr>
                    </a:gs>
                    <a:gs pos="45000">
                      <a:schemeClr val="accent3">
                        <a:lumMod val="60000"/>
                        <a:lumOff val="40000"/>
                      </a:schemeClr>
                    </a:gs>
                  </a:gsLst>
                  <a:lin ang="2700000" scaled="0"/>
                </a:gradFill>
                <a:ln>
                  <a:noFill/>
                </a:ln>
                <a:effectLst>
                  <a:outerShdw blurRad="381000" dist="444500" dir="8100000" sx="90000" sy="90000" algn="tr" rotWithShape="0">
                    <a:prstClr val="black">
                      <a:alpha val="1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D"/>
                </a:p>
              </p:txBody>
            </p:sp>
          </p:grpSp>
          <p:sp>
            <p:nvSpPr>
              <p:cNvPr id="154" name="Freeform: Shape 59">
                <a:extLst>
                  <a:ext uri="{FF2B5EF4-FFF2-40B4-BE49-F238E27FC236}">
                    <a16:creationId xmlns:a16="http://schemas.microsoft.com/office/drawing/2014/main" id="{2C5D1C9A-2840-4073-B85A-6F5C9F78E37D}"/>
                  </a:ext>
                </a:extLst>
              </p:cNvPr>
              <p:cNvSpPr/>
              <p:nvPr/>
            </p:nvSpPr>
            <p:spPr>
              <a:xfrm>
                <a:off x="4276142" y="1565535"/>
                <a:ext cx="440681" cy="1015315"/>
              </a:xfrm>
              <a:custGeom>
                <a:avLst/>
                <a:gdLst>
                  <a:gd name="connsiteX0" fmla="*/ 241126 w 440681"/>
                  <a:gd name="connsiteY0" fmla="*/ 0 h 1015315"/>
                  <a:gd name="connsiteX1" fmla="*/ 0 w 440681"/>
                  <a:gd name="connsiteY1" fmla="*/ 0 h 1015315"/>
                  <a:gd name="connsiteX2" fmla="*/ 0 w 440681"/>
                  <a:gd name="connsiteY2" fmla="*/ 1015315 h 1015315"/>
                  <a:gd name="connsiteX3" fmla="*/ 113552 w 440681"/>
                  <a:gd name="connsiteY3" fmla="*/ 881307 h 1015315"/>
                  <a:gd name="connsiteX4" fmla="*/ 241181 w 440681"/>
                  <a:gd name="connsiteY4" fmla="*/ 881307 h 1015315"/>
                  <a:gd name="connsiteX5" fmla="*/ 440681 w 440681"/>
                  <a:gd name="connsiteY5" fmla="*/ 681808 h 1015315"/>
                  <a:gd name="connsiteX6" fmla="*/ 440681 w 440681"/>
                  <a:gd name="connsiteY6" fmla="*/ 199500 h 1015315"/>
                  <a:gd name="connsiteX7" fmla="*/ 241126 w 440681"/>
                  <a:gd name="connsiteY7" fmla="*/ 0 h 10153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40681" h="1015315">
                    <a:moveTo>
                      <a:pt x="241126" y="0"/>
                    </a:moveTo>
                    <a:lnTo>
                      <a:pt x="0" y="0"/>
                    </a:lnTo>
                    <a:lnTo>
                      <a:pt x="0" y="1015315"/>
                    </a:lnTo>
                    <a:lnTo>
                      <a:pt x="113552" y="881307"/>
                    </a:lnTo>
                    <a:lnTo>
                      <a:pt x="241181" y="881307"/>
                    </a:lnTo>
                    <a:cubicBezTo>
                      <a:pt x="350884" y="881307"/>
                      <a:pt x="440681" y="791511"/>
                      <a:pt x="440681" y="681808"/>
                    </a:cubicBezTo>
                    <a:lnTo>
                      <a:pt x="440681" y="199500"/>
                    </a:lnTo>
                    <a:cubicBezTo>
                      <a:pt x="440626" y="89742"/>
                      <a:pt x="350829" y="0"/>
                      <a:pt x="241126" y="0"/>
                    </a:cubicBez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  <a:alpha val="20000"/>
                </a:schemeClr>
              </a:solidFill>
              <a:ln w="549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155" name="Freeform: Shape 60">
                <a:extLst>
                  <a:ext uri="{FF2B5EF4-FFF2-40B4-BE49-F238E27FC236}">
                    <a16:creationId xmlns:a16="http://schemas.microsoft.com/office/drawing/2014/main" id="{88E97579-0B1C-403B-B47A-5A517A8F7EE7}"/>
                  </a:ext>
                </a:extLst>
              </p:cNvPr>
              <p:cNvSpPr/>
              <p:nvPr/>
            </p:nvSpPr>
            <p:spPr>
              <a:xfrm>
                <a:off x="3935211" y="1665285"/>
                <a:ext cx="681807" cy="681807"/>
              </a:xfrm>
              <a:custGeom>
                <a:avLst/>
                <a:gdLst>
                  <a:gd name="connsiteX0" fmla="*/ 99750 w 681807"/>
                  <a:gd name="connsiteY0" fmla="*/ 681753 h 681807"/>
                  <a:gd name="connsiteX1" fmla="*/ 0 w 681807"/>
                  <a:gd name="connsiteY1" fmla="*/ 582003 h 681807"/>
                  <a:gd name="connsiteX2" fmla="*/ 0 w 681807"/>
                  <a:gd name="connsiteY2" fmla="*/ 99750 h 681807"/>
                  <a:gd name="connsiteX3" fmla="*/ 99750 w 681807"/>
                  <a:gd name="connsiteY3" fmla="*/ 0 h 681807"/>
                  <a:gd name="connsiteX4" fmla="*/ 582058 w 681807"/>
                  <a:gd name="connsiteY4" fmla="*/ 0 h 681807"/>
                  <a:gd name="connsiteX5" fmla="*/ 681808 w 681807"/>
                  <a:gd name="connsiteY5" fmla="*/ 99750 h 681807"/>
                  <a:gd name="connsiteX6" fmla="*/ 681808 w 681807"/>
                  <a:gd name="connsiteY6" fmla="*/ 582058 h 681807"/>
                  <a:gd name="connsiteX7" fmla="*/ 582058 w 681807"/>
                  <a:gd name="connsiteY7" fmla="*/ 681808 h 681807"/>
                  <a:gd name="connsiteX8" fmla="*/ 99750 w 681807"/>
                  <a:gd name="connsiteY8" fmla="*/ 681808 h 6818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81807" h="681807">
                    <a:moveTo>
                      <a:pt x="99750" y="681753"/>
                    </a:moveTo>
                    <a:cubicBezTo>
                      <a:pt x="44761" y="681753"/>
                      <a:pt x="0" y="636992"/>
                      <a:pt x="0" y="582003"/>
                    </a:cubicBezTo>
                    <a:lnTo>
                      <a:pt x="0" y="99750"/>
                    </a:lnTo>
                    <a:cubicBezTo>
                      <a:pt x="0" y="44761"/>
                      <a:pt x="44761" y="0"/>
                      <a:pt x="99750" y="0"/>
                    </a:cubicBezTo>
                    <a:lnTo>
                      <a:pt x="582058" y="0"/>
                    </a:lnTo>
                    <a:cubicBezTo>
                      <a:pt x="637047" y="0"/>
                      <a:pt x="681808" y="44761"/>
                      <a:pt x="681808" y="99750"/>
                    </a:cubicBezTo>
                    <a:lnTo>
                      <a:pt x="681808" y="582058"/>
                    </a:lnTo>
                    <a:cubicBezTo>
                      <a:pt x="681808" y="637047"/>
                      <a:pt x="637047" y="681808"/>
                      <a:pt x="582058" y="681808"/>
                    </a:cubicBezTo>
                    <a:lnTo>
                      <a:pt x="99750" y="681808"/>
                    </a:lnTo>
                    <a:close/>
                  </a:path>
                </a:pathLst>
              </a:custGeom>
              <a:solidFill>
                <a:srgbClr val="DBDBDB"/>
              </a:solidFill>
              <a:ln w="549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156" name="Freeform: Shape 61">
                <a:extLst>
                  <a:ext uri="{FF2B5EF4-FFF2-40B4-BE49-F238E27FC236}">
                    <a16:creationId xmlns:a16="http://schemas.microsoft.com/office/drawing/2014/main" id="{61D27AAA-A31E-4836-BD1C-C00F7DBA5BA3}"/>
                  </a:ext>
                </a:extLst>
              </p:cNvPr>
              <p:cNvSpPr/>
              <p:nvPr/>
            </p:nvSpPr>
            <p:spPr>
              <a:xfrm>
                <a:off x="3935211" y="1665285"/>
                <a:ext cx="681807" cy="681807"/>
              </a:xfrm>
              <a:custGeom>
                <a:avLst/>
                <a:gdLst>
                  <a:gd name="connsiteX0" fmla="*/ 99750 w 681807"/>
                  <a:gd name="connsiteY0" fmla="*/ 681753 h 681807"/>
                  <a:gd name="connsiteX1" fmla="*/ 0 w 681807"/>
                  <a:gd name="connsiteY1" fmla="*/ 582003 h 681807"/>
                  <a:gd name="connsiteX2" fmla="*/ 0 w 681807"/>
                  <a:gd name="connsiteY2" fmla="*/ 99750 h 681807"/>
                  <a:gd name="connsiteX3" fmla="*/ 99750 w 681807"/>
                  <a:gd name="connsiteY3" fmla="*/ 0 h 681807"/>
                  <a:gd name="connsiteX4" fmla="*/ 582058 w 681807"/>
                  <a:gd name="connsiteY4" fmla="*/ 0 h 681807"/>
                  <a:gd name="connsiteX5" fmla="*/ 681808 w 681807"/>
                  <a:gd name="connsiteY5" fmla="*/ 99750 h 681807"/>
                  <a:gd name="connsiteX6" fmla="*/ 681808 w 681807"/>
                  <a:gd name="connsiteY6" fmla="*/ 582058 h 681807"/>
                  <a:gd name="connsiteX7" fmla="*/ 582058 w 681807"/>
                  <a:gd name="connsiteY7" fmla="*/ 681808 h 681807"/>
                  <a:gd name="connsiteX8" fmla="*/ 99750 w 681807"/>
                  <a:gd name="connsiteY8" fmla="*/ 681808 h 6818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81807" h="681807">
                    <a:moveTo>
                      <a:pt x="99750" y="681753"/>
                    </a:moveTo>
                    <a:cubicBezTo>
                      <a:pt x="44761" y="681753"/>
                      <a:pt x="0" y="636992"/>
                      <a:pt x="0" y="582003"/>
                    </a:cubicBezTo>
                    <a:lnTo>
                      <a:pt x="0" y="99750"/>
                    </a:lnTo>
                    <a:cubicBezTo>
                      <a:pt x="0" y="44761"/>
                      <a:pt x="44761" y="0"/>
                      <a:pt x="99750" y="0"/>
                    </a:cubicBezTo>
                    <a:lnTo>
                      <a:pt x="582058" y="0"/>
                    </a:lnTo>
                    <a:cubicBezTo>
                      <a:pt x="637047" y="0"/>
                      <a:pt x="681808" y="44761"/>
                      <a:pt x="681808" y="99750"/>
                    </a:cubicBezTo>
                    <a:lnTo>
                      <a:pt x="681808" y="582058"/>
                    </a:lnTo>
                    <a:cubicBezTo>
                      <a:pt x="681808" y="637047"/>
                      <a:pt x="637047" y="681808"/>
                      <a:pt x="582058" y="681808"/>
                    </a:cubicBezTo>
                    <a:lnTo>
                      <a:pt x="99750" y="681808"/>
                    </a:lnTo>
                    <a:close/>
                  </a:path>
                </a:pathLst>
              </a:custGeom>
              <a:gradFill>
                <a:gsLst>
                  <a:gs pos="100000">
                    <a:schemeClr val="bg1"/>
                  </a:gs>
                  <a:gs pos="0">
                    <a:schemeClr val="bg1">
                      <a:lumMod val="65000"/>
                    </a:schemeClr>
                  </a:gs>
                </a:gsLst>
                <a:lin ang="2700000" scaled="0"/>
              </a:gradFill>
              <a:ln>
                <a:noFill/>
              </a:ln>
              <a:effectLst>
                <a:outerShdw blurRad="635000" dist="444500" dir="8100000" sx="90000" sy="90000" algn="tr" rotWithShape="0">
                  <a:prstClr val="black">
                    <a:alpha val="10000"/>
                  </a:prstClr>
                </a:outerShdw>
                <a:softEdge rad="508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D" sz="2000" b="1">
                  <a:solidFill>
                    <a:schemeClr val="accent1"/>
                  </a:solidFill>
                  <a:latin typeface="+mj-lt"/>
                </a:endParaRPr>
              </a:p>
            </p:txBody>
          </p:sp>
        </p:grpSp>
        <p:sp>
          <p:nvSpPr>
            <p:cNvPr id="152" name="Rectangle 44">
              <a:extLst>
                <a:ext uri="{FF2B5EF4-FFF2-40B4-BE49-F238E27FC236}">
                  <a16:creationId xmlns:a16="http://schemas.microsoft.com/office/drawing/2014/main" id="{F3871CC5-6B14-4974-B73A-9728A2B41477}"/>
                </a:ext>
              </a:extLst>
            </p:cNvPr>
            <p:cNvSpPr>
              <a:spLocks/>
            </p:cNvSpPr>
            <p:nvPr/>
          </p:nvSpPr>
          <p:spPr>
            <a:xfrm>
              <a:off x="5581900" y="3253328"/>
              <a:ext cx="401216" cy="401216"/>
            </a:xfrm>
            <a:prstGeom prst="rect">
              <a:avLst/>
            </a:prstGeom>
            <a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</p:grpSp>
      <p:grpSp>
        <p:nvGrpSpPr>
          <p:cNvPr id="159" name="ICO - NFI">
            <a:extLst>
              <a:ext uri="{FF2B5EF4-FFF2-40B4-BE49-F238E27FC236}">
                <a16:creationId xmlns:a16="http://schemas.microsoft.com/office/drawing/2014/main" id="{B7BD435A-3A24-47E9-98B3-315DA2A2CEBD}"/>
              </a:ext>
            </a:extLst>
          </p:cNvPr>
          <p:cNvGrpSpPr/>
          <p:nvPr/>
        </p:nvGrpSpPr>
        <p:grpSpPr>
          <a:xfrm>
            <a:off x="7364831" y="2873453"/>
            <a:ext cx="622765" cy="759217"/>
            <a:chOff x="4015431" y="1544148"/>
            <a:chExt cx="881362" cy="1126111"/>
          </a:xfrm>
        </p:grpSpPr>
        <p:sp>
          <p:nvSpPr>
            <p:cNvPr id="160" name="Oval 52">
              <a:extLst>
                <a:ext uri="{FF2B5EF4-FFF2-40B4-BE49-F238E27FC236}">
                  <a16:creationId xmlns:a16="http://schemas.microsoft.com/office/drawing/2014/main" id="{19AFA35F-FDDE-407D-89C7-845839E9A3E4}"/>
                </a:ext>
              </a:extLst>
            </p:cNvPr>
            <p:cNvSpPr/>
            <p:nvPr/>
          </p:nvSpPr>
          <p:spPr>
            <a:xfrm>
              <a:off x="4139148" y="2448667"/>
              <a:ext cx="633928" cy="221592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65000"/>
                    <a:alpha val="72000"/>
                  </a:schemeClr>
                </a:gs>
                <a:gs pos="100000">
                  <a:schemeClr val="bg1">
                    <a:lumMod val="65000"/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 sz="2000"/>
            </a:p>
          </p:txBody>
        </p:sp>
        <p:grpSp>
          <p:nvGrpSpPr>
            <p:cNvPr id="161" name="Group 53">
              <a:extLst>
                <a:ext uri="{FF2B5EF4-FFF2-40B4-BE49-F238E27FC236}">
                  <a16:creationId xmlns:a16="http://schemas.microsoft.com/office/drawing/2014/main" id="{1E6C82C5-F1EC-47CC-9707-5E1D2C11072A}"/>
                </a:ext>
              </a:extLst>
            </p:cNvPr>
            <p:cNvGrpSpPr/>
            <p:nvPr/>
          </p:nvGrpSpPr>
          <p:grpSpPr>
            <a:xfrm>
              <a:off x="4015431" y="1544148"/>
              <a:ext cx="881362" cy="1015315"/>
              <a:chOff x="3835461" y="1565535"/>
              <a:chExt cx="881362" cy="1015315"/>
            </a:xfrm>
          </p:grpSpPr>
          <p:grpSp>
            <p:nvGrpSpPr>
              <p:cNvPr id="162" name="Graphic 1">
                <a:extLst>
                  <a:ext uri="{FF2B5EF4-FFF2-40B4-BE49-F238E27FC236}">
                    <a16:creationId xmlns:a16="http://schemas.microsoft.com/office/drawing/2014/main" id="{CDDEEA19-6FD5-4E93-B991-A25E4150F727}"/>
                  </a:ext>
                </a:extLst>
              </p:cNvPr>
              <p:cNvGrpSpPr/>
              <p:nvPr/>
            </p:nvGrpSpPr>
            <p:grpSpPr>
              <a:xfrm>
                <a:off x="3835461" y="1565535"/>
                <a:ext cx="881362" cy="1015315"/>
                <a:chOff x="3835461" y="1565535"/>
                <a:chExt cx="881362" cy="1015315"/>
              </a:xfrm>
            </p:grpSpPr>
            <p:grpSp>
              <p:nvGrpSpPr>
                <p:cNvPr id="164" name="Graphic 1">
                  <a:extLst>
                    <a:ext uri="{FF2B5EF4-FFF2-40B4-BE49-F238E27FC236}">
                      <a16:creationId xmlns:a16="http://schemas.microsoft.com/office/drawing/2014/main" id="{85050A31-221C-47F1-ABA5-4F7C2FF9115C}"/>
                    </a:ext>
                  </a:extLst>
                </p:cNvPr>
                <p:cNvGrpSpPr/>
                <p:nvPr/>
              </p:nvGrpSpPr>
              <p:grpSpPr>
                <a:xfrm>
                  <a:off x="3835461" y="1565535"/>
                  <a:ext cx="881362" cy="1015315"/>
                  <a:chOff x="3835461" y="1565535"/>
                  <a:chExt cx="881362" cy="1015315"/>
                </a:xfrm>
              </p:grpSpPr>
              <p:sp>
                <p:nvSpPr>
                  <p:cNvPr id="168" name="Freeform: Shape 30">
                    <a:extLst>
                      <a:ext uri="{FF2B5EF4-FFF2-40B4-BE49-F238E27FC236}">
                        <a16:creationId xmlns:a16="http://schemas.microsoft.com/office/drawing/2014/main" id="{81E942D3-DA7E-4406-BA96-6824C35B271D}"/>
                      </a:ext>
                    </a:extLst>
                  </p:cNvPr>
                  <p:cNvSpPr/>
                  <p:nvPr/>
                </p:nvSpPr>
                <p:spPr>
                  <a:xfrm>
                    <a:off x="3835461" y="1565535"/>
                    <a:ext cx="881362" cy="1015315"/>
                  </a:xfrm>
                  <a:custGeom>
                    <a:avLst/>
                    <a:gdLst>
                      <a:gd name="connsiteX0" fmla="*/ 681808 w 881362"/>
                      <a:gd name="connsiteY0" fmla="*/ 0 h 1015315"/>
                      <a:gd name="connsiteX1" fmla="*/ 199500 w 881362"/>
                      <a:gd name="connsiteY1" fmla="*/ 0 h 1015315"/>
                      <a:gd name="connsiteX2" fmla="*/ 0 w 881362"/>
                      <a:gd name="connsiteY2" fmla="*/ 199500 h 1015315"/>
                      <a:gd name="connsiteX3" fmla="*/ 0 w 881362"/>
                      <a:gd name="connsiteY3" fmla="*/ 681808 h 1015315"/>
                      <a:gd name="connsiteX4" fmla="*/ 199500 w 881362"/>
                      <a:gd name="connsiteY4" fmla="*/ 881307 h 1015315"/>
                      <a:gd name="connsiteX5" fmla="*/ 327129 w 881362"/>
                      <a:gd name="connsiteY5" fmla="*/ 881307 h 1015315"/>
                      <a:gd name="connsiteX6" fmla="*/ 440681 w 881362"/>
                      <a:gd name="connsiteY6" fmla="*/ 1015315 h 1015315"/>
                      <a:gd name="connsiteX7" fmla="*/ 554233 w 881362"/>
                      <a:gd name="connsiteY7" fmla="*/ 881307 h 1015315"/>
                      <a:gd name="connsiteX8" fmla="*/ 681863 w 881362"/>
                      <a:gd name="connsiteY8" fmla="*/ 881307 h 1015315"/>
                      <a:gd name="connsiteX9" fmla="*/ 881362 w 881362"/>
                      <a:gd name="connsiteY9" fmla="*/ 681808 h 1015315"/>
                      <a:gd name="connsiteX10" fmla="*/ 881362 w 881362"/>
                      <a:gd name="connsiteY10" fmla="*/ 199500 h 1015315"/>
                      <a:gd name="connsiteX11" fmla="*/ 681808 w 881362"/>
                      <a:gd name="connsiteY11" fmla="*/ 0 h 101531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881362" h="1015315">
                        <a:moveTo>
                          <a:pt x="681808" y="0"/>
                        </a:moveTo>
                        <a:lnTo>
                          <a:pt x="199500" y="0"/>
                        </a:lnTo>
                        <a:cubicBezTo>
                          <a:pt x="89797" y="0"/>
                          <a:pt x="0" y="89797"/>
                          <a:pt x="0" y="199500"/>
                        </a:cubicBezTo>
                        <a:lnTo>
                          <a:pt x="0" y="681808"/>
                        </a:lnTo>
                        <a:cubicBezTo>
                          <a:pt x="0" y="791511"/>
                          <a:pt x="89797" y="881307"/>
                          <a:pt x="199500" y="881307"/>
                        </a:cubicBezTo>
                        <a:lnTo>
                          <a:pt x="327129" y="881307"/>
                        </a:lnTo>
                        <a:lnTo>
                          <a:pt x="440681" y="1015315"/>
                        </a:lnTo>
                        <a:lnTo>
                          <a:pt x="554233" y="881307"/>
                        </a:lnTo>
                        <a:lnTo>
                          <a:pt x="681863" y="881307"/>
                        </a:lnTo>
                        <a:cubicBezTo>
                          <a:pt x="791565" y="881307"/>
                          <a:pt x="881362" y="791511"/>
                          <a:pt x="881362" y="681808"/>
                        </a:cubicBezTo>
                        <a:lnTo>
                          <a:pt x="881362" y="199500"/>
                        </a:lnTo>
                        <a:cubicBezTo>
                          <a:pt x="881307" y="89742"/>
                          <a:pt x="791510" y="0"/>
                          <a:pt x="681808" y="0"/>
                        </a:cubicBezTo>
                        <a:close/>
                      </a:path>
                    </a:pathLst>
                  </a:custGeom>
                  <a:solidFill>
                    <a:srgbClr val="488DE0"/>
                  </a:solidFill>
                  <a:ln w="549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ID" sz="2000"/>
                  </a:p>
                </p:txBody>
              </p:sp>
              <p:sp>
                <p:nvSpPr>
                  <p:cNvPr id="169" name="Freeform: Shape 31">
                    <a:extLst>
                      <a:ext uri="{FF2B5EF4-FFF2-40B4-BE49-F238E27FC236}">
                        <a16:creationId xmlns:a16="http://schemas.microsoft.com/office/drawing/2014/main" id="{980DF470-E964-4010-B87A-BF2E4C33B729}"/>
                      </a:ext>
                    </a:extLst>
                  </p:cNvPr>
                  <p:cNvSpPr/>
                  <p:nvPr/>
                </p:nvSpPr>
                <p:spPr>
                  <a:xfrm>
                    <a:off x="3835461" y="1565535"/>
                    <a:ext cx="881362" cy="1015315"/>
                  </a:xfrm>
                  <a:custGeom>
                    <a:avLst/>
                    <a:gdLst>
                      <a:gd name="connsiteX0" fmla="*/ 681808 w 881362"/>
                      <a:gd name="connsiteY0" fmla="*/ 0 h 1015315"/>
                      <a:gd name="connsiteX1" fmla="*/ 199500 w 881362"/>
                      <a:gd name="connsiteY1" fmla="*/ 0 h 1015315"/>
                      <a:gd name="connsiteX2" fmla="*/ 0 w 881362"/>
                      <a:gd name="connsiteY2" fmla="*/ 199500 h 1015315"/>
                      <a:gd name="connsiteX3" fmla="*/ 0 w 881362"/>
                      <a:gd name="connsiteY3" fmla="*/ 681808 h 1015315"/>
                      <a:gd name="connsiteX4" fmla="*/ 199500 w 881362"/>
                      <a:gd name="connsiteY4" fmla="*/ 881307 h 1015315"/>
                      <a:gd name="connsiteX5" fmla="*/ 327129 w 881362"/>
                      <a:gd name="connsiteY5" fmla="*/ 881307 h 1015315"/>
                      <a:gd name="connsiteX6" fmla="*/ 440681 w 881362"/>
                      <a:gd name="connsiteY6" fmla="*/ 1015315 h 1015315"/>
                      <a:gd name="connsiteX7" fmla="*/ 554233 w 881362"/>
                      <a:gd name="connsiteY7" fmla="*/ 881307 h 1015315"/>
                      <a:gd name="connsiteX8" fmla="*/ 681863 w 881362"/>
                      <a:gd name="connsiteY8" fmla="*/ 881307 h 1015315"/>
                      <a:gd name="connsiteX9" fmla="*/ 881362 w 881362"/>
                      <a:gd name="connsiteY9" fmla="*/ 681808 h 1015315"/>
                      <a:gd name="connsiteX10" fmla="*/ 881362 w 881362"/>
                      <a:gd name="connsiteY10" fmla="*/ 199500 h 1015315"/>
                      <a:gd name="connsiteX11" fmla="*/ 681808 w 881362"/>
                      <a:gd name="connsiteY11" fmla="*/ 0 h 101531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881362" h="1015315">
                        <a:moveTo>
                          <a:pt x="681808" y="0"/>
                        </a:moveTo>
                        <a:lnTo>
                          <a:pt x="199500" y="0"/>
                        </a:lnTo>
                        <a:cubicBezTo>
                          <a:pt x="89797" y="0"/>
                          <a:pt x="0" y="89797"/>
                          <a:pt x="0" y="199500"/>
                        </a:cubicBezTo>
                        <a:lnTo>
                          <a:pt x="0" y="681808"/>
                        </a:lnTo>
                        <a:cubicBezTo>
                          <a:pt x="0" y="791511"/>
                          <a:pt x="89797" y="881307"/>
                          <a:pt x="199500" y="881307"/>
                        </a:cubicBezTo>
                        <a:lnTo>
                          <a:pt x="327129" y="881307"/>
                        </a:lnTo>
                        <a:lnTo>
                          <a:pt x="440681" y="1015315"/>
                        </a:lnTo>
                        <a:lnTo>
                          <a:pt x="554233" y="881307"/>
                        </a:lnTo>
                        <a:lnTo>
                          <a:pt x="681863" y="881307"/>
                        </a:lnTo>
                        <a:cubicBezTo>
                          <a:pt x="791565" y="881307"/>
                          <a:pt x="881362" y="791511"/>
                          <a:pt x="881362" y="681808"/>
                        </a:cubicBezTo>
                        <a:lnTo>
                          <a:pt x="881362" y="199500"/>
                        </a:lnTo>
                        <a:cubicBezTo>
                          <a:pt x="881307" y="89742"/>
                          <a:pt x="791510" y="0"/>
                          <a:pt x="681808" y="0"/>
                        </a:cubicBezTo>
                        <a:close/>
                      </a:path>
                    </a:pathLst>
                  </a:custGeom>
                  <a:gradFill>
                    <a:gsLst>
                      <a:gs pos="80000">
                        <a:schemeClr val="accent1"/>
                      </a:gs>
                      <a:gs pos="100000">
                        <a:schemeClr val="accent1"/>
                      </a:gs>
                      <a:gs pos="15000">
                        <a:schemeClr val="accent1">
                          <a:lumMod val="40000"/>
                          <a:lumOff val="60000"/>
                        </a:schemeClr>
                      </a:gs>
                      <a:gs pos="45000">
                        <a:schemeClr val="accent1">
                          <a:lumMod val="60000"/>
                          <a:lumOff val="40000"/>
                        </a:schemeClr>
                      </a:gs>
                    </a:gsLst>
                    <a:lin ang="2700000" scaled="0"/>
                  </a:gradFill>
                  <a:ln>
                    <a:noFill/>
                  </a:ln>
                  <a:effectLst>
                    <a:outerShdw blurRad="381000" dist="444500" dir="8100000" sx="90000" sy="90000" algn="tr" rotWithShape="0">
                      <a:prstClr val="black">
                        <a:alpha val="1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D" sz="2000">
                      <a:solidFill>
                        <a:schemeClr val="lt1"/>
                      </a:solidFill>
                    </a:endParaRPr>
                  </a:p>
                </p:txBody>
              </p:sp>
            </p:grpSp>
            <p:sp>
              <p:nvSpPr>
                <p:cNvPr id="165" name="Freeform: Shape 32">
                  <a:extLst>
                    <a:ext uri="{FF2B5EF4-FFF2-40B4-BE49-F238E27FC236}">
                      <a16:creationId xmlns:a16="http://schemas.microsoft.com/office/drawing/2014/main" id="{AC02FC37-CC14-47FB-82FD-3FD547131365}"/>
                    </a:ext>
                  </a:extLst>
                </p:cNvPr>
                <p:cNvSpPr/>
                <p:nvPr/>
              </p:nvSpPr>
              <p:spPr>
                <a:xfrm>
                  <a:off x="4276142" y="1565535"/>
                  <a:ext cx="440681" cy="1015315"/>
                </a:xfrm>
                <a:custGeom>
                  <a:avLst/>
                  <a:gdLst>
                    <a:gd name="connsiteX0" fmla="*/ 241126 w 440681"/>
                    <a:gd name="connsiteY0" fmla="*/ 0 h 1015315"/>
                    <a:gd name="connsiteX1" fmla="*/ 0 w 440681"/>
                    <a:gd name="connsiteY1" fmla="*/ 0 h 1015315"/>
                    <a:gd name="connsiteX2" fmla="*/ 0 w 440681"/>
                    <a:gd name="connsiteY2" fmla="*/ 1015315 h 1015315"/>
                    <a:gd name="connsiteX3" fmla="*/ 113552 w 440681"/>
                    <a:gd name="connsiteY3" fmla="*/ 881307 h 1015315"/>
                    <a:gd name="connsiteX4" fmla="*/ 241181 w 440681"/>
                    <a:gd name="connsiteY4" fmla="*/ 881307 h 1015315"/>
                    <a:gd name="connsiteX5" fmla="*/ 440681 w 440681"/>
                    <a:gd name="connsiteY5" fmla="*/ 681808 h 1015315"/>
                    <a:gd name="connsiteX6" fmla="*/ 440681 w 440681"/>
                    <a:gd name="connsiteY6" fmla="*/ 199500 h 1015315"/>
                    <a:gd name="connsiteX7" fmla="*/ 241126 w 440681"/>
                    <a:gd name="connsiteY7" fmla="*/ 0 h 10153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440681" h="1015315">
                      <a:moveTo>
                        <a:pt x="241126" y="0"/>
                      </a:moveTo>
                      <a:lnTo>
                        <a:pt x="0" y="0"/>
                      </a:lnTo>
                      <a:lnTo>
                        <a:pt x="0" y="1015315"/>
                      </a:lnTo>
                      <a:lnTo>
                        <a:pt x="113552" y="881307"/>
                      </a:lnTo>
                      <a:lnTo>
                        <a:pt x="241181" y="881307"/>
                      </a:lnTo>
                      <a:cubicBezTo>
                        <a:pt x="350884" y="881307"/>
                        <a:pt x="440681" y="791511"/>
                        <a:pt x="440681" y="681808"/>
                      </a:cubicBezTo>
                      <a:lnTo>
                        <a:pt x="440681" y="199500"/>
                      </a:lnTo>
                      <a:cubicBezTo>
                        <a:pt x="440626" y="89742"/>
                        <a:pt x="350829" y="0"/>
                        <a:pt x="241126" y="0"/>
                      </a:cubicBezTo>
                      <a:close/>
                    </a:path>
                  </a:pathLst>
                </a:custGeom>
                <a:solidFill>
                  <a:schemeClr val="tx1">
                    <a:lumMod val="85000"/>
                    <a:lumOff val="15000"/>
                    <a:alpha val="20000"/>
                  </a:schemeClr>
                </a:solidFill>
                <a:ln w="549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D" sz="2000"/>
                </a:p>
              </p:txBody>
            </p:sp>
            <p:sp>
              <p:nvSpPr>
                <p:cNvPr id="166" name="Freeform: Shape 33">
                  <a:extLst>
                    <a:ext uri="{FF2B5EF4-FFF2-40B4-BE49-F238E27FC236}">
                      <a16:creationId xmlns:a16="http://schemas.microsoft.com/office/drawing/2014/main" id="{402CFFD7-0921-4C31-B788-68109FE584FC}"/>
                    </a:ext>
                  </a:extLst>
                </p:cNvPr>
                <p:cNvSpPr/>
                <p:nvPr/>
              </p:nvSpPr>
              <p:spPr>
                <a:xfrm>
                  <a:off x="3935211" y="1665285"/>
                  <a:ext cx="681807" cy="681807"/>
                </a:xfrm>
                <a:custGeom>
                  <a:avLst/>
                  <a:gdLst>
                    <a:gd name="connsiteX0" fmla="*/ 99750 w 681807"/>
                    <a:gd name="connsiteY0" fmla="*/ 681753 h 681807"/>
                    <a:gd name="connsiteX1" fmla="*/ 0 w 681807"/>
                    <a:gd name="connsiteY1" fmla="*/ 582003 h 681807"/>
                    <a:gd name="connsiteX2" fmla="*/ 0 w 681807"/>
                    <a:gd name="connsiteY2" fmla="*/ 99750 h 681807"/>
                    <a:gd name="connsiteX3" fmla="*/ 99750 w 681807"/>
                    <a:gd name="connsiteY3" fmla="*/ 0 h 681807"/>
                    <a:gd name="connsiteX4" fmla="*/ 582058 w 681807"/>
                    <a:gd name="connsiteY4" fmla="*/ 0 h 681807"/>
                    <a:gd name="connsiteX5" fmla="*/ 681808 w 681807"/>
                    <a:gd name="connsiteY5" fmla="*/ 99750 h 681807"/>
                    <a:gd name="connsiteX6" fmla="*/ 681808 w 681807"/>
                    <a:gd name="connsiteY6" fmla="*/ 582058 h 681807"/>
                    <a:gd name="connsiteX7" fmla="*/ 582058 w 681807"/>
                    <a:gd name="connsiteY7" fmla="*/ 681808 h 681807"/>
                    <a:gd name="connsiteX8" fmla="*/ 99750 w 681807"/>
                    <a:gd name="connsiteY8" fmla="*/ 681808 h 6818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681807" h="681807">
                      <a:moveTo>
                        <a:pt x="99750" y="681753"/>
                      </a:moveTo>
                      <a:cubicBezTo>
                        <a:pt x="44761" y="681753"/>
                        <a:pt x="0" y="636992"/>
                        <a:pt x="0" y="582003"/>
                      </a:cubicBezTo>
                      <a:lnTo>
                        <a:pt x="0" y="99750"/>
                      </a:lnTo>
                      <a:cubicBezTo>
                        <a:pt x="0" y="44761"/>
                        <a:pt x="44761" y="0"/>
                        <a:pt x="99750" y="0"/>
                      </a:cubicBezTo>
                      <a:lnTo>
                        <a:pt x="582058" y="0"/>
                      </a:lnTo>
                      <a:cubicBezTo>
                        <a:pt x="637047" y="0"/>
                        <a:pt x="681808" y="44761"/>
                        <a:pt x="681808" y="99750"/>
                      </a:cubicBezTo>
                      <a:lnTo>
                        <a:pt x="681808" y="582058"/>
                      </a:lnTo>
                      <a:cubicBezTo>
                        <a:pt x="681808" y="637047"/>
                        <a:pt x="637047" y="681808"/>
                        <a:pt x="582058" y="681808"/>
                      </a:cubicBezTo>
                      <a:lnTo>
                        <a:pt x="99750" y="681808"/>
                      </a:lnTo>
                      <a:close/>
                    </a:path>
                  </a:pathLst>
                </a:custGeom>
                <a:solidFill>
                  <a:srgbClr val="DBDBDB"/>
                </a:solidFill>
                <a:ln w="549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ID" sz="2000"/>
                </a:p>
              </p:txBody>
            </p:sp>
            <p:sp>
              <p:nvSpPr>
                <p:cNvPr id="167" name="Freeform: Shape 35">
                  <a:extLst>
                    <a:ext uri="{FF2B5EF4-FFF2-40B4-BE49-F238E27FC236}">
                      <a16:creationId xmlns:a16="http://schemas.microsoft.com/office/drawing/2014/main" id="{EA7B9224-B904-4243-8857-33C883BE9D14}"/>
                    </a:ext>
                  </a:extLst>
                </p:cNvPr>
                <p:cNvSpPr/>
                <p:nvPr/>
              </p:nvSpPr>
              <p:spPr>
                <a:xfrm>
                  <a:off x="3935211" y="1665285"/>
                  <a:ext cx="681807" cy="681807"/>
                </a:xfrm>
                <a:custGeom>
                  <a:avLst/>
                  <a:gdLst>
                    <a:gd name="connsiteX0" fmla="*/ 99750 w 681807"/>
                    <a:gd name="connsiteY0" fmla="*/ 681753 h 681807"/>
                    <a:gd name="connsiteX1" fmla="*/ 0 w 681807"/>
                    <a:gd name="connsiteY1" fmla="*/ 582003 h 681807"/>
                    <a:gd name="connsiteX2" fmla="*/ 0 w 681807"/>
                    <a:gd name="connsiteY2" fmla="*/ 99750 h 681807"/>
                    <a:gd name="connsiteX3" fmla="*/ 99750 w 681807"/>
                    <a:gd name="connsiteY3" fmla="*/ 0 h 681807"/>
                    <a:gd name="connsiteX4" fmla="*/ 582058 w 681807"/>
                    <a:gd name="connsiteY4" fmla="*/ 0 h 681807"/>
                    <a:gd name="connsiteX5" fmla="*/ 681808 w 681807"/>
                    <a:gd name="connsiteY5" fmla="*/ 99750 h 681807"/>
                    <a:gd name="connsiteX6" fmla="*/ 681808 w 681807"/>
                    <a:gd name="connsiteY6" fmla="*/ 582058 h 681807"/>
                    <a:gd name="connsiteX7" fmla="*/ 582058 w 681807"/>
                    <a:gd name="connsiteY7" fmla="*/ 681808 h 681807"/>
                    <a:gd name="connsiteX8" fmla="*/ 99750 w 681807"/>
                    <a:gd name="connsiteY8" fmla="*/ 681808 h 6818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681807" h="681807">
                      <a:moveTo>
                        <a:pt x="99750" y="681753"/>
                      </a:moveTo>
                      <a:cubicBezTo>
                        <a:pt x="44761" y="681753"/>
                        <a:pt x="0" y="636992"/>
                        <a:pt x="0" y="582003"/>
                      </a:cubicBezTo>
                      <a:lnTo>
                        <a:pt x="0" y="99750"/>
                      </a:lnTo>
                      <a:cubicBezTo>
                        <a:pt x="0" y="44761"/>
                        <a:pt x="44761" y="0"/>
                        <a:pt x="99750" y="0"/>
                      </a:cubicBezTo>
                      <a:lnTo>
                        <a:pt x="582058" y="0"/>
                      </a:lnTo>
                      <a:cubicBezTo>
                        <a:pt x="637047" y="0"/>
                        <a:pt x="681808" y="44761"/>
                        <a:pt x="681808" y="99750"/>
                      </a:cubicBezTo>
                      <a:lnTo>
                        <a:pt x="681808" y="582058"/>
                      </a:lnTo>
                      <a:cubicBezTo>
                        <a:pt x="681808" y="637047"/>
                        <a:pt x="637047" y="681808"/>
                        <a:pt x="582058" y="681808"/>
                      </a:cubicBezTo>
                      <a:lnTo>
                        <a:pt x="99750" y="681808"/>
                      </a:lnTo>
                      <a:close/>
                    </a:path>
                  </a:pathLst>
                </a:custGeom>
                <a:gradFill>
                  <a:gsLst>
                    <a:gs pos="100000">
                      <a:schemeClr val="bg1"/>
                    </a:gs>
                    <a:gs pos="0">
                      <a:schemeClr val="bg1">
                        <a:lumMod val="65000"/>
                      </a:schemeClr>
                    </a:gs>
                  </a:gsLst>
                  <a:lin ang="2700000" scaled="0"/>
                </a:gradFill>
                <a:ln>
                  <a:noFill/>
                </a:ln>
                <a:effectLst>
                  <a:outerShdw blurRad="635000" dist="444500" dir="8100000" sx="90000" sy="90000" algn="tr" rotWithShape="0">
                    <a:prstClr val="black">
                      <a:alpha val="10000"/>
                    </a:prstClr>
                  </a:outerShdw>
                  <a:softEdge rad="508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D" sz="2400" b="1">
                    <a:solidFill>
                      <a:schemeClr val="accent1"/>
                    </a:solidFill>
                    <a:latin typeface="+mj-lt"/>
                  </a:endParaRPr>
                </a:p>
              </p:txBody>
            </p:sp>
          </p:grpSp>
          <p:sp>
            <p:nvSpPr>
              <p:cNvPr id="163" name="Rectangle 56">
                <a:extLst>
                  <a:ext uri="{FF2B5EF4-FFF2-40B4-BE49-F238E27FC236}">
                    <a16:creationId xmlns:a16="http://schemas.microsoft.com/office/drawing/2014/main" id="{985D975B-588F-49C0-AA21-292A5DDCB514}"/>
                  </a:ext>
                </a:extLst>
              </p:cNvPr>
              <p:cNvSpPr/>
              <p:nvPr/>
            </p:nvSpPr>
            <p:spPr>
              <a:xfrm>
                <a:off x="4075534" y="1805580"/>
                <a:ext cx="401216" cy="401216"/>
              </a:xfrm>
              <a:prstGeom prst="rect">
                <a:avLst/>
              </a:prstGeom>
              <a:blipFill>
                <a:blip r:embed="rId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D" sz="2000"/>
              </a:p>
            </p:txBody>
          </p:sp>
        </p:grpSp>
      </p:grpSp>
      <p:graphicFrame>
        <p:nvGraphicFramePr>
          <p:cNvPr id="181" name="Table">
            <a:extLst>
              <a:ext uri="{FF2B5EF4-FFF2-40B4-BE49-F238E27FC236}">
                <a16:creationId xmlns:a16="http://schemas.microsoft.com/office/drawing/2014/main" id="{CC48B3B4-6476-424E-8B00-97015DC48B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0982106"/>
              </p:ext>
            </p:extLst>
          </p:nvPr>
        </p:nvGraphicFramePr>
        <p:xfrm>
          <a:off x="798121" y="1387424"/>
          <a:ext cx="5009154" cy="4524104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616883">
                  <a:extLst>
                    <a:ext uri="{9D8B030D-6E8A-4147-A177-3AD203B41FA5}">
                      <a16:colId xmlns:a16="http://schemas.microsoft.com/office/drawing/2014/main" val="2065594514"/>
                    </a:ext>
                  </a:extLst>
                </a:gridCol>
                <a:gridCol w="2392271">
                  <a:extLst>
                    <a:ext uri="{9D8B030D-6E8A-4147-A177-3AD203B41FA5}">
                      <a16:colId xmlns:a16="http://schemas.microsoft.com/office/drawing/2014/main" val="3015816188"/>
                    </a:ext>
                  </a:extLst>
                </a:gridCol>
              </a:tblGrid>
              <a:tr h="565513"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Target</a:t>
                      </a:r>
                      <a:endParaRPr lang="en-CA" sz="1600" b="1" dirty="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78919" marR="78919" marT="39460" marB="39460" anchor="ctr">
                    <a:solidFill>
                      <a:srgbClr val="007B5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Beneficiaries</a:t>
                      </a:r>
                      <a:endParaRPr lang="ru-RU" sz="1600" b="1" dirty="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78919" marR="78919" marT="39460" marB="39460" anchor="ctr">
                    <a:solidFill>
                      <a:srgbClr val="007B5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2640684"/>
                  </a:ext>
                </a:extLst>
              </a:tr>
              <a:tr h="565513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Food Security</a:t>
                      </a:r>
                      <a:endParaRPr lang="ru-RU" sz="1600" b="0" dirty="0">
                        <a:solidFill>
                          <a:srgbClr val="007B5F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78919" marR="78919" marT="39460" marB="394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b="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2 161 036</a:t>
                      </a:r>
                      <a:endParaRPr lang="ru-UA" sz="1600" b="0" dirty="0">
                        <a:solidFill>
                          <a:srgbClr val="007B5F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78919" marR="78919" marT="39460" marB="39460" anchor="ctr"/>
                </a:tc>
                <a:extLst>
                  <a:ext uri="{0D108BD9-81ED-4DB2-BD59-A6C34878D82A}">
                    <a16:rowId xmlns:a16="http://schemas.microsoft.com/office/drawing/2014/main" val="1478087949"/>
                  </a:ext>
                </a:extLst>
              </a:tr>
              <a:tr h="565513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Protection</a:t>
                      </a:r>
                      <a:endParaRPr lang="en-CA" sz="1600" b="0" dirty="0">
                        <a:solidFill>
                          <a:srgbClr val="007B5F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78919" marR="78919" marT="39460" marB="394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b="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195 116</a:t>
                      </a:r>
                      <a:endParaRPr lang="en-CA" sz="1600" b="0" dirty="0">
                        <a:solidFill>
                          <a:srgbClr val="007B5F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78919" marR="78919" marT="39460" marB="39460" anchor="ctr"/>
                </a:tc>
                <a:extLst>
                  <a:ext uri="{0D108BD9-81ED-4DB2-BD59-A6C34878D82A}">
                    <a16:rowId xmlns:a16="http://schemas.microsoft.com/office/drawing/2014/main" val="1024783309"/>
                  </a:ext>
                </a:extLst>
              </a:tr>
              <a:tr h="565513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Cash</a:t>
                      </a:r>
                      <a:endParaRPr lang="en-CA" sz="1600" b="0" dirty="0">
                        <a:solidFill>
                          <a:srgbClr val="007B5F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78919" marR="78919" marT="39460" marB="39460" anchor="ctr"/>
                </a:tc>
                <a:tc>
                  <a:txBody>
                    <a:bodyPr/>
                    <a:lstStyle/>
                    <a:p>
                      <a:pPr marL="0" marR="0" lvl="0" indent="0" algn="ctr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uk-UA" sz="1600" b="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161 124</a:t>
                      </a:r>
                    </a:p>
                  </a:txBody>
                  <a:tcPr marL="78919" marR="78919" marT="39460" marB="39460" anchor="ctr"/>
                </a:tc>
                <a:extLst>
                  <a:ext uri="{0D108BD9-81ED-4DB2-BD59-A6C34878D82A}">
                    <a16:rowId xmlns:a16="http://schemas.microsoft.com/office/drawing/2014/main" val="2169842402"/>
                  </a:ext>
                </a:extLst>
              </a:tr>
              <a:tr h="565513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Shelter</a:t>
                      </a:r>
                      <a:endParaRPr lang="en-CA" sz="1200" b="0" dirty="0">
                        <a:solidFill>
                          <a:srgbClr val="007B5F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78919" marR="78919" marT="39460" marB="394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UA" sz="1600" b="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1</a:t>
                      </a:r>
                      <a:r>
                        <a:rPr lang="uk-UA" sz="1600" b="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5 057</a:t>
                      </a:r>
                      <a:endParaRPr lang="en-CA" sz="1600" b="0" dirty="0">
                        <a:solidFill>
                          <a:srgbClr val="007B5F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78919" marR="78919" marT="39460" marB="39460" anchor="ctr"/>
                </a:tc>
                <a:extLst>
                  <a:ext uri="{0D108BD9-81ED-4DB2-BD59-A6C34878D82A}">
                    <a16:rowId xmlns:a16="http://schemas.microsoft.com/office/drawing/2014/main" val="1742356999"/>
                  </a:ext>
                </a:extLst>
              </a:tr>
              <a:tr h="565513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Wash</a:t>
                      </a:r>
                      <a:endParaRPr lang="en-CA" sz="1600" b="0" dirty="0">
                        <a:solidFill>
                          <a:srgbClr val="007B5F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78919" marR="78919" marT="39460" marB="39460" anchor="ctr"/>
                </a:tc>
                <a:tc>
                  <a:txBody>
                    <a:bodyPr/>
                    <a:lstStyle/>
                    <a:p>
                      <a:pPr marL="0" marR="0" lvl="0" indent="0" algn="ctr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uk-UA" sz="1600" b="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76 316</a:t>
                      </a:r>
                    </a:p>
                  </a:txBody>
                  <a:tcPr marL="78919" marR="78919" marT="39460" marB="39460" anchor="ctr"/>
                </a:tc>
                <a:extLst>
                  <a:ext uri="{0D108BD9-81ED-4DB2-BD59-A6C34878D82A}">
                    <a16:rowId xmlns:a16="http://schemas.microsoft.com/office/drawing/2014/main" val="3540940631"/>
                  </a:ext>
                </a:extLst>
              </a:tr>
              <a:tr h="565513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Health</a:t>
                      </a:r>
                      <a:endParaRPr lang="en-CA" sz="1600" b="0" dirty="0">
                        <a:solidFill>
                          <a:srgbClr val="007B5F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78919" marR="78919" marT="39460" marB="39460" anchor="ctr"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UA" sz="1600" b="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50 556</a:t>
                      </a:r>
                      <a:endParaRPr lang="en-CA" sz="1600" b="0" dirty="0">
                        <a:solidFill>
                          <a:srgbClr val="007B5F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78919" marR="78919" marT="39460" marB="39460" anchor="ctr"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67277124"/>
                  </a:ext>
                </a:extLst>
              </a:tr>
              <a:tr h="565513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Total:</a:t>
                      </a:r>
                      <a:endParaRPr lang="en-CA" sz="1600" b="1" dirty="0">
                        <a:solidFill>
                          <a:srgbClr val="007B5F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78919" marR="78919" marT="39460" marB="39460" anchor="ctr"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b="1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2 659 205</a:t>
                      </a:r>
                      <a:endParaRPr lang="uk-UA" b="1" dirty="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78919" marR="78919" marT="39460" marB="39460" anchor="ctr"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528422679"/>
                  </a:ext>
                </a:extLst>
              </a:tr>
            </a:tbl>
          </a:graphicData>
        </a:graphic>
      </p:graphicFrame>
      <p:cxnSp>
        <p:nvCxnSpPr>
          <p:cNvPr id="170" name="Title Line">
            <a:extLst>
              <a:ext uri="{FF2B5EF4-FFF2-40B4-BE49-F238E27FC236}">
                <a16:creationId xmlns:a16="http://schemas.microsoft.com/office/drawing/2014/main" id="{2598BC0A-5050-45C3-84BB-C147AEA73973}"/>
              </a:ext>
            </a:extLst>
          </p:cNvPr>
          <p:cNvCxnSpPr>
            <a:cxnSpLocks/>
          </p:cNvCxnSpPr>
          <p:nvPr/>
        </p:nvCxnSpPr>
        <p:spPr>
          <a:xfrm>
            <a:off x="564356" y="405606"/>
            <a:ext cx="0" cy="511969"/>
          </a:xfrm>
          <a:prstGeom prst="line">
            <a:avLst/>
          </a:prstGeom>
          <a:ln w="28575">
            <a:solidFill>
              <a:srgbClr val="007B5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1" name="Title Text">
            <a:extLst>
              <a:ext uri="{FF2B5EF4-FFF2-40B4-BE49-F238E27FC236}">
                <a16:creationId xmlns:a16="http://schemas.microsoft.com/office/drawing/2014/main" id="{E039E445-9B41-49A8-B886-9FAE94C666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255" y="314353"/>
            <a:ext cx="9526751" cy="726557"/>
          </a:xfrm>
        </p:spPr>
        <p:txBody>
          <a:bodyPr>
            <a:normAutofit fontScale="90000"/>
          </a:bodyPr>
          <a:lstStyle/>
          <a:p>
            <a:r>
              <a:rPr lang="en-CA" sz="2400" b="1" dirty="0">
                <a:solidFill>
                  <a:srgbClr val="007B5F"/>
                </a:solidFill>
                <a:latin typeface="Open Sans" panose="020B0606030504020204" pitchFamily="34" charset="0"/>
              </a:rPr>
              <a:t>People reached with humanitarian assistance</a:t>
            </a:r>
            <a:br>
              <a:rPr lang="en-CA" sz="2400" b="1" dirty="0">
                <a:solidFill>
                  <a:srgbClr val="007B5F"/>
                </a:solidFill>
                <a:latin typeface="Open Sans" panose="020B0606030504020204" pitchFamily="34" charset="0"/>
              </a:rPr>
            </a:br>
            <a:r>
              <a:rPr lang="en-CA" sz="2400" dirty="0">
                <a:solidFill>
                  <a:srgbClr val="D39F0B"/>
                </a:solidFill>
                <a:latin typeface="Open Sans" panose="020B0606030504020204" pitchFamily="34" charset="0"/>
              </a:rPr>
              <a:t>from 02.2022-</a:t>
            </a:r>
            <a:r>
              <a:rPr lang="uk-UA" sz="2400" dirty="0">
                <a:solidFill>
                  <a:srgbClr val="D39F0B"/>
                </a:solidFill>
                <a:latin typeface="Open Sans" panose="020B0606030504020204" pitchFamily="34" charset="0"/>
              </a:rPr>
              <a:t>01</a:t>
            </a:r>
            <a:r>
              <a:rPr lang="en-CA" sz="2400" dirty="0">
                <a:solidFill>
                  <a:srgbClr val="D39F0B"/>
                </a:solidFill>
                <a:latin typeface="Open Sans" panose="020B0606030504020204" pitchFamily="34" charset="0"/>
              </a:rPr>
              <a:t>.202</a:t>
            </a:r>
            <a:r>
              <a:rPr lang="uk-UA" sz="2400" dirty="0">
                <a:solidFill>
                  <a:srgbClr val="D39F0B"/>
                </a:solidFill>
                <a:latin typeface="Open Sans" panose="020B0606030504020204" pitchFamily="34" charset="0"/>
              </a:rPr>
              <a:t>4</a:t>
            </a:r>
            <a:r>
              <a:rPr lang="en-CA" sz="2400" dirty="0">
                <a:solidFill>
                  <a:srgbClr val="D39F0B"/>
                </a:solidFill>
                <a:latin typeface="Open Sans" panose="020B0606030504020204" pitchFamily="34" charset="0"/>
              </a:rPr>
              <a:t> by sector</a:t>
            </a:r>
          </a:p>
        </p:txBody>
      </p:sp>
    </p:spTree>
    <p:extLst>
      <p:ext uri="{BB962C8B-B14F-4D97-AF65-F5344CB8AC3E}">
        <p14:creationId xmlns:p14="http://schemas.microsoft.com/office/powerpoint/2010/main" val="1808500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">
            <a:extLst>
              <a:ext uri="{FF2B5EF4-FFF2-40B4-BE49-F238E27FC236}">
                <a16:creationId xmlns:a16="http://schemas.microsoft.com/office/drawing/2014/main" id="{5332FDEF-A770-4935-AE5B-44846B878939}"/>
              </a:ext>
            </a:extLst>
          </p:cNvPr>
          <p:cNvSpPr txBox="1">
            <a:spLocks/>
          </p:cNvSpPr>
          <p:nvPr/>
        </p:nvSpPr>
        <p:spPr>
          <a:xfrm>
            <a:off x="-1" y="4809994"/>
            <a:ext cx="12191998" cy="7853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CA" sz="2400" b="1" dirty="0">
                <a:solidFill>
                  <a:srgbClr val="D39F0B"/>
                </a:solidFill>
                <a:latin typeface="Open Sans" panose="020B0606030504020204" pitchFamily="34" charset="0"/>
              </a:rPr>
              <a:t>Heating systems </a:t>
            </a:r>
            <a:r>
              <a:rPr lang="en-CA" sz="2400" dirty="0">
                <a:solidFill>
                  <a:srgbClr val="007B5F"/>
                </a:solidFill>
                <a:latin typeface="Open Sans" panose="020B0606030504020204" pitchFamily="34" charset="0"/>
              </a:rPr>
              <a:t>were installed </a:t>
            </a:r>
            <a:r>
              <a:rPr lang="en-CA" sz="2400" b="1" dirty="0">
                <a:solidFill>
                  <a:srgbClr val="D39F0B"/>
                </a:solidFill>
                <a:latin typeface="Open Sans" panose="020B0606030504020204" pitchFamily="34" charset="0"/>
              </a:rPr>
              <a:t>in 28 shelters</a:t>
            </a:r>
            <a:endParaRPr lang="LID4096" sz="2000" b="1" dirty="0">
              <a:solidFill>
                <a:srgbClr val="D39F0B"/>
              </a:solidFill>
              <a:latin typeface="Open Sans" panose="020B0606030504020204" pitchFamily="34" charset="0"/>
            </a:endParaRPr>
          </a:p>
        </p:txBody>
      </p:sp>
      <p:sp>
        <p:nvSpPr>
          <p:cNvPr id="20" name="Text">
            <a:extLst>
              <a:ext uri="{FF2B5EF4-FFF2-40B4-BE49-F238E27FC236}">
                <a16:creationId xmlns:a16="http://schemas.microsoft.com/office/drawing/2014/main" id="{B386CB66-0A82-4AD9-97B0-3768D9D2361D}"/>
              </a:ext>
            </a:extLst>
          </p:cNvPr>
          <p:cNvSpPr txBox="1">
            <a:spLocks/>
          </p:cNvSpPr>
          <p:nvPr/>
        </p:nvSpPr>
        <p:spPr>
          <a:xfrm>
            <a:off x="-1" y="4037681"/>
            <a:ext cx="12191999" cy="6422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CA" sz="2400" b="1" dirty="0">
                <a:solidFill>
                  <a:srgbClr val="D39F0B"/>
                </a:solidFill>
                <a:latin typeface="Open Sans" panose="020B0606030504020204" pitchFamily="34" charset="0"/>
              </a:rPr>
              <a:t>Solid fuel </a:t>
            </a:r>
            <a:r>
              <a:rPr lang="en-CA" sz="2400" dirty="0">
                <a:solidFill>
                  <a:srgbClr val="007B5F"/>
                </a:solidFill>
                <a:latin typeface="Open Sans" panose="020B0606030504020204" pitchFamily="34" charset="0"/>
              </a:rPr>
              <a:t>was distributed </a:t>
            </a:r>
            <a:r>
              <a:rPr lang="en-CA" sz="2400" b="1" dirty="0">
                <a:solidFill>
                  <a:srgbClr val="D39F0B"/>
                </a:solidFill>
                <a:latin typeface="Open Sans" panose="020B0606030504020204" pitchFamily="34" charset="0"/>
              </a:rPr>
              <a:t>to 771 households and </a:t>
            </a:r>
            <a:r>
              <a:rPr lang="uk-UA" sz="2400" b="1" dirty="0">
                <a:solidFill>
                  <a:srgbClr val="D39F0B"/>
                </a:solidFill>
                <a:latin typeface="Open Sans" panose="020B0606030504020204" pitchFamily="34" charset="0"/>
              </a:rPr>
              <a:t>3</a:t>
            </a:r>
            <a:r>
              <a:rPr lang="en-CA" sz="2400" b="1" dirty="0">
                <a:solidFill>
                  <a:srgbClr val="D39F0B"/>
                </a:solidFill>
                <a:latin typeface="Open Sans" panose="020B0606030504020204" pitchFamily="34" charset="0"/>
              </a:rPr>
              <a:t> big shelters</a:t>
            </a:r>
            <a:endParaRPr lang="LID4096" sz="2000" b="1" dirty="0">
              <a:solidFill>
                <a:srgbClr val="D39F0B"/>
              </a:solidFill>
              <a:latin typeface="Open Sans" panose="020B0606030504020204" pitchFamily="34" charset="0"/>
            </a:endParaRPr>
          </a:p>
        </p:txBody>
      </p:sp>
      <p:sp>
        <p:nvSpPr>
          <p:cNvPr id="3" name="Text">
            <a:extLst>
              <a:ext uri="{FF2B5EF4-FFF2-40B4-BE49-F238E27FC236}">
                <a16:creationId xmlns:a16="http://schemas.microsoft.com/office/drawing/2014/main" id="{409E4C6E-FD72-4620-83EF-9DA27F4FFF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3265368"/>
            <a:ext cx="12192001" cy="64226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CA" sz="2400" b="1" dirty="0">
                <a:solidFill>
                  <a:srgbClr val="D39F0B"/>
                </a:solidFill>
                <a:latin typeface="Open Sans" panose="020B0606030504020204" pitchFamily="34" charset="0"/>
              </a:rPr>
              <a:t>629 construction materials vouchers </a:t>
            </a:r>
            <a:r>
              <a:rPr lang="en-CA" sz="2400" dirty="0">
                <a:solidFill>
                  <a:srgbClr val="007B5F"/>
                </a:solidFill>
                <a:latin typeface="Open Sans" panose="020B0606030504020204" pitchFamily="34" charset="0"/>
              </a:rPr>
              <a:t>were distributed </a:t>
            </a:r>
            <a:r>
              <a:rPr lang="en-CA" sz="2400" b="1" dirty="0">
                <a:solidFill>
                  <a:srgbClr val="D39F0B"/>
                </a:solidFill>
                <a:latin typeface="Open Sans" panose="020B0606030504020204" pitchFamily="34" charset="0"/>
              </a:rPr>
              <a:t>in the amount of $674K</a:t>
            </a:r>
            <a:endParaRPr lang="LID4096" sz="2000" b="1" dirty="0">
              <a:solidFill>
                <a:srgbClr val="D39F0B"/>
              </a:solidFill>
              <a:latin typeface="Open Sans" panose="020B0606030504020204" pitchFamily="34" charset="0"/>
            </a:endParaRPr>
          </a:p>
        </p:txBody>
      </p:sp>
      <p:sp>
        <p:nvSpPr>
          <p:cNvPr id="18" name="Text">
            <a:extLst>
              <a:ext uri="{FF2B5EF4-FFF2-40B4-BE49-F238E27FC236}">
                <a16:creationId xmlns:a16="http://schemas.microsoft.com/office/drawing/2014/main" id="{24A5BF95-D05F-4EF9-8E2A-3CF940617968}"/>
              </a:ext>
            </a:extLst>
          </p:cNvPr>
          <p:cNvSpPr txBox="1">
            <a:spLocks/>
          </p:cNvSpPr>
          <p:nvPr/>
        </p:nvSpPr>
        <p:spPr>
          <a:xfrm>
            <a:off x="0" y="2493055"/>
            <a:ext cx="12192001" cy="6422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CA" sz="2400" b="1" dirty="0">
                <a:solidFill>
                  <a:srgbClr val="D39F0B"/>
                </a:solidFill>
                <a:latin typeface="Open Sans" panose="020B0606030504020204" pitchFamily="34" charset="0"/>
              </a:rPr>
              <a:t>1 050 housings restorations </a:t>
            </a:r>
            <a:r>
              <a:rPr lang="en-CA" sz="2400" dirty="0">
                <a:solidFill>
                  <a:srgbClr val="007B5F"/>
                </a:solidFill>
                <a:latin typeface="Open Sans" panose="020B0606030504020204" pitchFamily="34" charset="0"/>
              </a:rPr>
              <a:t>(Light &amp; Medium repairs) </a:t>
            </a:r>
            <a:r>
              <a:rPr lang="en-CA" sz="2400" b="1" dirty="0">
                <a:solidFill>
                  <a:srgbClr val="D39F0B"/>
                </a:solidFill>
                <a:latin typeface="Open Sans" panose="020B0606030504020204" pitchFamily="34" charset="0"/>
              </a:rPr>
              <a:t>for 3 722 beneficiaries</a:t>
            </a:r>
            <a:endParaRPr lang="LID4096" sz="2000" b="1" dirty="0">
              <a:solidFill>
                <a:srgbClr val="D39F0B"/>
              </a:solidFill>
              <a:latin typeface="Open Sans" panose="020B0606030504020204" pitchFamily="34" charset="0"/>
            </a:endParaRPr>
          </a:p>
        </p:txBody>
      </p:sp>
      <p:pic>
        <p:nvPicPr>
          <p:cNvPr id="24" name="Stars" hidden="1">
            <a:extLst>
              <a:ext uri="{FF2B5EF4-FFF2-40B4-BE49-F238E27FC236}">
                <a16:creationId xmlns:a16="http://schemas.microsoft.com/office/drawing/2014/main" id="{9D426C80-B4EB-4F6B-B1C0-B5A7270905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77835" y="1809548"/>
            <a:ext cx="563149" cy="604644"/>
          </a:xfrm>
          <a:prstGeom prst="rect">
            <a:avLst/>
          </a:prstGeom>
        </p:spPr>
      </p:pic>
      <p:pic>
        <p:nvPicPr>
          <p:cNvPr id="25" name="Stars" hidden="1">
            <a:extLst>
              <a:ext uri="{FF2B5EF4-FFF2-40B4-BE49-F238E27FC236}">
                <a16:creationId xmlns:a16="http://schemas.microsoft.com/office/drawing/2014/main" id="{C73C78F7-D192-4277-95B4-3D798F76E3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24051" y="1638694"/>
            <a:ext cx="775041" cy="775041"/>
          </a:xfrm>
          <a:prstGeom prst="rect">
            <a:avLst/>
          </a:prstGeom>
        </p:spPr>
      </p:pic>
      <p:sp>
        <p:nvSpPr>
          <p:cNvPr id="21" name="Title Text">
            <a:extLst>
              <a:ext uri="{FF2B5EF4-FFF2-40B4-BE49-F238E27FC236}">
                <a16:creationId xmlns:a16="http://schemas.microsoft.com/office/drawing/2014/main" id="{F2CDC043-C279-4C2C-977E-797DC84FC0B4}"/>
              </a:ext>
            </a:extLst>
          </p:cNvPr>
          <p:cNvSpPr txBox="1">
            <a:spLocks/>
          </p:cNvSpPr>
          <p:nvPr/>
        </p:nvSpPr>
        <p:spPr>
          <a:xfrm>
            <a:off x="1806298" y="694499"/>
            <a:ext cx="3167483" cy="11363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dirty="0">
                <a:solidFill>
                  <a:srgbClr val="007B5F"/>
                </a:solidFill>
                <a:latin typeface="Open Sans" panose="020B0606030504020204" pitchFamily="34" charset="0"/>
              </a:rPr>
              <a:t>Shelter</a:t>
            </a:r>
            <a:endParaRPr lang="LID4096" sz="6000" dirty="0">
              <a:solidFill>
                <a:srgbClr val="007B5F"/>
              </a:solidFill>
              <a:latin typeface="Open Sans" panose="020B0606030504020204" pitchFamily="34" charset="0"/>
            </a:endParaRPr>
          </a:p>
        </p:txBody>
      </p:sp>
      <p:cxnSp>
        <p:nvCxnSpPr>
          <p:cNvPr id="22" name="Title Line">
            <a:extLst>
              <a:ext uri="{FF2B5EF4-FFF2-40B4-BE49-F238E27FC236}">
                <a16:creationId xmlns:a16="http://schemas.microsoft.com/office/drawing/2014/main" id="{EE29F638-E4E0-4B06-A653-68C8F2DFD565}"/>
              </a:ext>
            </a:extLst>
          </p:cNvPr>
          <p:cNvCxnSpPr>
            <a:cxnSpLocks/>
          </p:cNvCxnSpPr>
          <p:nvPr/>
        </p:nvCxnSpPr>
        <p:spPr>
          <a:xfrm>
            <a:off x="1651231" y="733512"/>
            <a:ext cx="0" cy="808591"/>
          </a:xfrm>
          <a:prstGeom prst="line">
            <a:avLst/>
          </a:prstGeom>
          <a:ln w="28575">
            <a:solidFill>
              <a:srgbClr val="D39F0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Title ICO">
            <a:extLst>
              <a:ext uri="{FF2B5EF4-FFF2-40B4-BE49-F238E27FC236}">
                <a16:creationId xmlns:a16="http://schemas.microsoft.com/office/drawing/2014/main" id="{B840ADED-F176-489F-AB68-09555829506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30678" y="569634"/>
            <a:ext cx="1241566" cy="113634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56239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3" grpId="0" build="p"/>
      <p:bldP spid="1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Table">
            <a:extLst>
              <a:ext uri="{FF2B5EF4-FFF2-40B4-BE49-F238E27FC236}">
                <a16:creationId xmlns:a16="http://schemas.microsoft.com/office/drawing/2014/main" id="{EA31895E-1A2F-456C-BCBA-AC5B3516C9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2897474"/>
              </p:ext>
            </p:extLst>
          </p:nvPr>
        </p:nvGraphicFramePr>
        <p:xfrm>
          <a:off x="983290" y="1716211"/>
          <a:ext cx="9782154" cy="453280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467895">
                  <a:extLst>
                    <a:ext uri="{9D8B030D-6E8A-4147-A177-3AD203B41FA5}">
                      <a16:colId xmlns:a16="http://schemas.microsoft.com/office/drawing/2014/main" val="2065594514"/>
                    </a:ext>
                  </a:extLst>
                </a:gridCol>
                <a:gridCol w="2199459">
                  <a:extLst>
                    <a:ext uri="{9D8B030D-6E8A-4147-A177-3AD203B41FA5}">
                      <a16:colId xmlns:a16="http://schemas.microsoft.com/office/drawing/2014/main" val="3015816188"/>
                    </a:ext>
                  </a:extLst>
                </a:gridCol>
                <a:gridCol w="2088776">
                  <a:extLst>
                    <a:ext uri="{9D8B030D-6E8A-4147-A177-3AD203B41FA5}">
                      <a16:colId xmlns:a16="http://schemas.microsoft.com/office/drawing/2014/main" val="1244021997"/>
                    </a:ext>
                  </a:extLst>
                </a:gridCol>
                <a:gridCol w="2026024">
                  <a:extLst>
                    <a:ext uri="{9D8B030D-6E8A-4147-A177-3AD203B41FA5}">
                      <a16:colId xmlns:a16="http://schemas.microsoft.com/office/drawing/2014/main" val="3416165992"/>
                    </a:ext>
                  </a:extLst>
                </a:gridCol>
              </a:tblGrid>
              <a:tr h="5666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Donor Name</a:t>
                      </a:r>
                      <a:endParaRPr lang="ru-RU" sz="1600" b="1" dirty="0">
                        <a:solidFill>
                          <a:schemeClr val="bg1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78919" marR="78919" marT="39460" marB="39460" anchor="ctr">
                    <a:solidFill>
                      <a:srgbClr val="007B5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Light &amp; Medium repair,</a:t>
                      </a:r>
                    </a:p>
                    <a:p>
                      <a:pPr algn="ctr"/>
                      <a:r>
                        <a:rPr lang="en-US" sz="1600"/>
                        <a:t>beneficiaries</a:t>
                      </a:r>
                      <a:endParaRPr lang="en-CA" sz="1600" b="1" dirty="0">
                        <a:solidFill>
                          <a:schemeClr val="bg1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78919" marR="78919" marT="39460" marB="39460" anchor="ctr">
                    <a:solidFill>
                      <a:srgbClr val="007B5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Solid fuel,</a:t>
                      </a:r>
                    </a:p>
                    <a:p>
                      <a:pPr algn="ctr"/>
                      <a:r>
                        <a:rPr lang="en-US" sz="1600" dirty="0"/>
                        <a:t>beneficiaries</a:t>
                      </a:r>
                      <a:endParaRPr lang="en-CA" sz="1600" b="1" dirty="0">
                        <a:solidFill>
                          <a:schemeClr val="bg1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78919" marR="78919" marT="39460" marB="39460" anchor="ctr">
                    <a:solidFill>
                      <a:srgbClr val="007B5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NFIs,</a:t>
                      </a:r>
                    </a:p>
                    <a:p>
                      <a:pPr algn="ctr"/>
                      <a:r>
                        <a:rPr lang="en-US" sz="1600" dirty="0"/>
                        <a:t>beneficiaries</a:t>
                      </a:r>
                      <a:endParaRPr lang="en-CA" sz="1600" b="1" dirty="0">
                        <a:solidFill>
                          <a:schemeClr val="bg1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78919" marR="78919" marT="39460" marB="39460" anchor="ctr">
                    <a:solidFill>
                      <a:srgbClr val="007B5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2640684"/>
                  </a:ext>
                </a:extLst>
              </a:tr>
              <a:tr h="56660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600" b="0" kern="120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ADRA Network</a:t>
                      </a:r>
                    </a:p>
                    <a:p>
                      <a:pPr marL="0" algn="ctr" defTabSz="914400" rtl="0" eaLnBrk="1" latinLnBrk="0" hangingPunct="1"/>
                      <a:r>
                        <a:rPr lang="en-US" sz="1600" b="0" kern="120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EM22-071</a:t>
                      </a:r>
                      <a:endParaRPr lang="en-CA" sz="1600" b="0" kern="1200" dirty="0">
                        <a:solidFill>
                          <a:srgbClr val="007B5F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78919" marR="78919" marT="39460" marB="3946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600" b="0" kern="120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1 634</a:t>
                      </a:r>
                      <a:endParaRPr lang="en-CA" sz="1600" b="0" kern="1200" dirty="0">
                        <a:solidFill>
                          <a:srgbClr val="007B5F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78919" marR="78919" marT="39460" marB="3946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600" b="0" kern="120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-</a:t>
                      </a:r>
                      <a:endParaRPr lang="en-CA" sz="1600" b="0" kern="1200" dirty="0">
                        <a:solidFill>
                          <a:srgbClr val="007B5F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78919" marR="78919" marT="39460" marB="3946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en-CA" sz="1600" b="0" kern="1200" dirty="0">
                        <a:solidFill>
                          <a:srgbClr val="007B5F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78919" marR="78919" marT="39460" marB="39460" anchor="ctr"/>
                </a:tc>
                <a:extLst>
                  <a:ext uri="{0D108BD9-81ED-4DB2-BD59-A6C34878D82A}">
                    <a16:rowId xmlns:a16="http://schemas.microsoft.com/office/drawing/2014/main" val="1478087949"/>
                  </a:ext>
                </a:extLst>
              </a:tr>
              <a:tr h="56660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600" b="0" kern="120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UHF</a:t>
                      </a:r>
                      <a:endParaRPr lang="en-CA" sz="1600" b="0" kern="1200" dirty="0">
                        <a:solidFill>
                          <a:srgbClr val="007B5F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78919" marR="78919" marT="39460" marB="3946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600" b="0" kern="120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1 904</a:t>
                      </a:r>
                      <a:endParaRPr lang="en-CA" sz="1600" b="0" kern="1200" dirty="0">
                        <a:solidFill>
                          <a:srgbClr val="007B5F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78919" marR="78919" marT="39460" marB="3946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600" b="0" kern="120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822</a:t>
                      </a:r>
                      <a:endParaRPr lang="en-CA" sz="1600" b="0" kern="1200" dirty="0">
                        <a:solidFill>
                          <a:srgbClr val="007B5F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78919" marR="78919" marT="39460" marB="3946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en-CA" sz="1600" b="0" kern="1200" dirty="0">
                        <a:solidFill>
                          <a:srgbClr val="007B5F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78919" marR="78919" marT="39460" marB="39460" anchor="ctr"/>
                </a:tc>
                <a:extLst>
                  <a:ext uri="{0D108BD9-81ED-4DB2-BD59-A6C34878D82A}">
                    <a16:rowId xmlns:a16="http://schemas.microsoft.com/office/drawing/2014/main" val="1024783309"/>
                  </a:ext>
                </a:extLst>
              </a:tr>
              <a:tr h="566600">
                <a:tc>
                  <a:txBody>
                    <a:bodyPr/>
                    <a:lstStyle/>
                    <a:p>
                      <a:pPr marL="0" lvl="0" algn="ctr" defTabSz="914400" rtl="0" eaLnBrk="1" latinLnBrk="0" hangingPunct="1">
                        <a:buNone/>
                      </a:pPr>
                      <a:r>
                        <a:rPr lang="en-US" sz="1600" b="0" kern="120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GFFO</a:t>
                      </a:r>
                    </a:p>
                  </a:txBody>
                  <a:tcPr marL="78918" marR="78918" marT="39460" marB="39460" anchor="ctr"/>
                </a:tc>
                <a:tc>
                  <a:txBody>
                    <a:bodyPr/>
                    <a:lstStyle/>
                    <a:p>
                      <a:pPr marL="0" lvl="0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/>
                      </a:pPr>
                      <a:r>
                        <a:rPr lang="en-US" sz="1600" b="0" kern="120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184</a:t>
                      </a:r>
                    </a:p>
                  </a:txBody>
                  <a:tcPr marL="78918" marR="78918" marT="39460" marB="39460" anchor="ctr"/>
                </a:tc>
                <a:tc>
                  <a:txBody>
                    <a:bodyPr/>
                    <a:lstStyle/>
                    <a:p>
                      <a:pPr marL="0" lvl="0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/>
                      </a:pPr>
                      <a:r>
                        <a:rPr lang="en-US" sz="1600" b="0" kern="120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-</a:t>
                      </a:r>
                    </a:p>
                  </a:txBody>
                  <a:tcPr marL="78918" marR="78918" marT="39460" marB="39460" anchor="ctr"/>
                </a:tc>
                <a:tc>
                  <a:txBody>
                    <a:bodyPr/>
                    <a:lstStyle/>
                    <a:p>
                      <a:pPr marL="0" lvl="0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/>
                      </a:pPr>
                      <a:r>
                        <a:rPr lang="en-US" sz="1600" b="0" kern="120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5 038</a:t>
                      </a:r>
                    </a:p>
                  </a:txBody>
                  <a:tcPr marL="78918" marR="78918" marT="39460" marB="39460" anchor="ctr"/>
                </a:tc>
                <a:extLst>
                  <a:ext uri="{0D108BD9-81ED-4DB2-BD59-A6C34878D82A}">
                    <a16:rowId xmlns:a16="http://schemas.microsoft.com/office/drawing/2014/main" val="2205114038"/>
                  </a:ext>
                </a:extLst>
              </a:tr>
              <a:tr h="566600">
                <a:tc>
                  <a:txBody>
                    <a:bodyPr/>
                    <a:lstStyle/>
                    <a:p>
                      <a:pPr marL="0" lvl="0" algn="ctr" defTabSz="914400" rtl="0" eaLnBrk="1" latinLnBrk="0" hangingPunct="1">
                        <a:buNone/>
                      </a:pPr>
                      <a:r>
                        <a:rPr lang="en-CA" sz="1600" b="0" kern="120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SAMRS II (</a:t>
                      </a:r>
                      <a:r>
                        <a:rPr lang="en-CA" sz="1600" b="0" kern="1200" dirty="0" err="1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SlovakAid</a:t>
                      </a:r>
                      <a:r>
                        <a:rPr lang="en-CA" sz="1600" b="0" kern="120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)</a:t>
                      </a:r>
                    </a:p>
                  </a:txBody>
                  <a:tcPr marL="78917" marR="78917" marT="39460" marB="3946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600" b="0" kern="120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-</a:t>
                      </a:r>
                    </a:p>
                  </a:txBody>
                  <a:tcPr marL="78917" marR="78917" marT="39460" marB="3946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b="0" kern="120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25</a:t>
                      </a:r>
                      <a:endParaRPr lang="en-CA" sz="1600" b="0" kern="1200" dirty="0">
                        <a:solidFill>
                          <a:srgbClr val="007B5F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78917" marR="78917" marT="39460" marB="3946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600" b="0" kern="120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45</a:t>
                      </a:r>
                    </a:p>
                  </a:txBody>
                  <a:tcPr marL="78917" marR="78917" marT="39460" marB="39460" anchor="ctr"/>
                </a:tc>
                <a:extLst>
                  <a:ext uri="{0D108BD9-81ED-4DB2-BD59-A6C34878D82A}">
                    <a16:rowId xmlns:a16="http://schemas.microsoft.com/office/drawing/2014/main" val="202652017"/>
                  </a:ext>
                </a:extLst>
              </a:tr>
              <a:tr h="566600">
                <a:tc>
                  <a:txBody>
                    <a:bodyPr/>
                    <a:lstStyle/>
                    <a:p>
                      <a:pPr marL="0" lvl="0" algn="ctr" defTabSz="914400" rtl="0" eaLnBrk="1" latinLnBrk="0" hangingPunct="1">
                        <a:buNone/>
                      </a:pPr>
                      <a:r>
                        <a:rPr lang="en-CA" sz="1600" b="0" kern="120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EM23-077 Winterization</a:t>
                      </a:r>
                    </a:p>
                  </a:txBody>
                  <a:tcPr marL="78917" marR="78917" marT="39460" marB="3946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b="0" kern="120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-</a:t>
                      </a:r>
                      <a:endParaRPr lang="en-CA" sz="1600" b="0" kern="1200" dirty="0">
                        <a:solidFill>
                          <a:srgbClr val="007B5F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78917" marR="78917" marT="39460" marB="3946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b="0" kern="120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532</a:t>
                      </a:r>
                      <a:endParaRPr lang="en-CA" sz="1600" b="0" kern="1200" dirty="0">
                        <a:solidFill>
                          <a:srgbClr val="007B5F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78917" marR="78917" marT="39460" marB="3946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CA" sz="1600" b="0" kern="1200" dirty="0">
                        <a:solidFill>
                          <a:srgbClr val="007B5F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78917" marR="78917" marT="39460" marB="39460" anchor="ctr"/>
                </a:tc>
                <a:extLst>
                  <a:ext uri="{0D108BD9-81ED-4DB2-BD59-A6C34878D82A}">
                    <a16:rowId xmlns:a16="http://schemas.microsoft.com/office/drawing/2014/main" val="2507221452"/>
                  </a:ext>
                </a:extLst>
              </a:tr>
              <a:tr h="566600">
                <a:tc>
                  <a:txBody>
                    <a:bodyPr/>
                    <a:lstStyle/>
                    <a:p>
                      <a:pPr marL="0" lvl="0" algn="ctr" defTabSz="914400" rtl="0" eaLnBrk="1" latinLnBrk="0" hangingPunct="1">
                        <a:buNone/>
                      </a:pPr>
                      <a:r>
                        <a:rPr lang="en-CA" sz="1600" b="0" kern="120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ADRA Japan</a:t>
                      </a:r>
                    </a:p>
                  </a:txBody>
                  <a:tcPr marL="78917" marR="78917" marT="39460" marB="3946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CA" sz="1600" b="0" kern="1200" dirty="0">
                        <a:solidFill>
                          <a:srgbClr val="007B5F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78917" marR="78917" marT="39460" marB="3946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CA" sz="1600" b="0" kern="1200" dirty="0">
                        <a:solidFill>
                          <a:srgbClr val="007B5F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78917" marR="78917" marT="39460" marB="3946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600" b="0" kern="120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4 873</a:t>
                      </a:r>
                    </a:p>
                  </a:txBody>
                  <a:tcPr marL="78917" marR="78917" marT="39460" marB="3946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49108894"/>
                  </a:ext>
                </a:extLst>
              </a:tr>
              <a:tr h="566600">
                <a:tc>
                  <a:txBody>
                    <a:bodyPr/>
                    <a:lstStyle/>
                    <a:p>
                      <a:pPr marL="0" lvl="0" algn="ctr" defTabSz="914400" rtl="0" eaLnBrk="1" latinLnBrk="0" hangingPunct="1">
                        <a:buNone/>
                      </a:pPr>
                      <a:r>
                        <a:rPr lang="en-US" sz="1600" b="1" kern="120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Total:</a:t>
                      </a:r>
                      <a:endParaRPr lang="en-CA" sz="1600" b="1" kern="1200" dirty="0">
                        <a:solidFill>
                          <a:srgbClr val="007B5F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78917" marR="78917" marT="39460" marB="3946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kern="120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3 722</a:t>
                      </a:r>
                      <a:endParaRPr lang="en-CA" sz="1600" b="1" kern="1200" dirty="0">
                        <a:solidFill>
                          <a:srgbClr val="007B5F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78917" marR="78917" marT="39460" marB="3946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b="1" kern="120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1</a:t>
                      </a:r>
                      <a:r>
                        <a:rPr lang="en-US" sz="1600" b="1" kern="120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 </a:t>
                      </a:r>
                      <a:r>
                        <a:rPr lang="uk-UA" sz="1600" b="1" kern="120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379</a:t>
                      </a:r>
                      <a:endParaRPr lang="en-CA" sz="1600" b="1" kern="1200" dirty="0">
                        <a:solidFill>
                          <a:srgbClr val="007B5F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78917" marR="78917" marT="39460" marB="3946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600" b="1" kern="120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9 956</a:t>
                      </a:r>
                    </a:p>
                  </a:txBody>
                  <a:tcPr marL="78917" marR="78917" marT="39460" marB="3946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88480472"/>
                  </a:ext>
                </a:extLst>
              </a:tr>
            </a:tbl>
          </a:graphicData>
        </a:graphic>
      </p:graphicFrame>
      <p:pic>
        <p:nvPicPr>
          <p:cNvPr id="18" name="Title ICO">
            <a:extLst>
              <a:ext uri="{FF2B5EF4-FFF2-40B4-BE49-F238E27FC236}">
                <a16:creationId xmlns:a16="http://schemas.microsoft.com/office/drawing/2014/main" id="{D56F9BFA-BD27-4F72-9186-365C1BECB00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18256" y="415123"/>
            <a:ext cx="530068" cy="485146"/>
          </a:xfrm>
          <a:prstGeom prst="rect">
            <a:avLst/>
          </a:prstGeom>
          <a:noFill/>
        </p:spPr>
      </p:pic>
      <p:sp>
        <p:nvSpPr>
          <p:cNvPr id="20" name="Title Text">
            <a:extLst>
              <a:ext uri="{FF2B5EF4-FFF2-40B4-BE49-F238E27FC236}">
                <a16:creationId xmlns:a16="http://schemas.microsoft.com/office/drawing/2014/main" id="{54B3663B-59FF-4C32-AEE5-5B7A5FEB7A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9820" y="298311"/>
            <a:ext cx="4846180" cy="726557"/>
          </a:xfrm>
        </p:spPr>
        <p:txBody>
          <a:bodyPr>
            <a:normAutofit/>
          </a:bodyPr>
          <a:lstStyle/>
          <a:p>
            <a:r>
              <a:rPr lang="en-US" sz="2400">
                <a:solidFill>
                  <a:srgbClr val="007B5F"/>
                </a:solidFill>
                <a:latin typeface="Open Sans" panose="020B0606030504020204" pitchFamily="34" charset="0"/>
              </a:rPr>
              <a:t>Shelter</a:t>
            </a:r>
            <a:endParaRPr lang="LID4096" sz="2400" dirty="0">
              <a:solidFill>
                <a:srgbClr val="007B5F"/>
              </a:solidFill>
              <a:latin typeface="Open Sans" panose="020B0606030504020204" pitchFamily="34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74C6394-9443-4596-97BC-946A343DA118}"/>
              </a:ext>
            </a:extLst>
          </p:cNvPr>
          <p:cNvSpPr/>
          <p:nvPr/>
        </p:nvSpPr>
        <p:spPr>
          <a:xfrm>
            <a:off x="3219163" y="1109238"/>
            <a:ext cx="53547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en-US" b="1" dirty="0">
                <a:solidFill>
                  <a:srgbClr val="007B5F"/>
                </a:solidFill>
                <a:latin typeface="Open Sans" panose="020B0606030504020204" pitchFamily="34" charset="0"/>
              </a:rPr>
              <a:t>The total number of beneficiaries by projects</a:t>
            </a:r>
          </a:p>
        </p:txBody>
      </p:sp>
    </p:spTree>
    <p:extLst>
      <p:ext uri="{BB962C8B-B14F-4D97-AF65-F5344CB8AC3E}">
        <p14:creationId xmlns:p14="http://schemas.microsoft.com/office/powerpoint/2010/main" val="18675185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Chart">
            <a:extLst>
              <a:ext uri="{FF2B5EF4-FFF2-40B4-BE49-F238E27FC236}">
                <a16:creationId xmlns:a16="http://schemas.microsoft.com/office/drawing/2014/main" id="{50684762-A61D-4B2F-91C3-2C3533C533B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95360357"/>
              </p:ext>
            </p:extLst>
          </p:nvPr>
        </p:nvGraphicFramePr>
        <p:xfrm>
          <a:off x="2666426" y="1024868"/>
          <a:ext cx="6859147" cy="53434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8" name="Title ICO">
            <a:extLst>
              <a:ext uri="{FF2B5EF4-FFF2-40B4-BE49-F238E27FC236}">
                <a16:creationId xmlns:a16="http://schemas.microsoft.com/office/drawing/2014/main" id="{D527B324-A099-48EB-BF78-99C14043276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18256" y="415123"/>
            <a:ext cx="530068" cy="485146"/>
          </a:xfrm>
          <a:prstGeom prst="rect">
            <a:avLst/>
          </a:prstGeom>
          <a:noFill/>
        </p:spPr>
      </p:pic>
      <p:sp>
        <p:nvSpPr>
          <p:cNvPr id="13" name="Title Text">
            <a:extLst>
              <a:ext uri="{FF2B5EF4-FFF2-40B4-BE49-F238E27FC236}">
                <a16:creationId xmlns:a16="http://schemas.microsoft.com/office/drawing/2014/main" id="{D9D26E09-1D17-4E21-92CF-1E285DB6BE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9820" y="298311"/>
            <a:ext cx="4846180" cy="726557"/>
          </a:xfrm>
        </p:spPr>
        <p:txBody>
          <a:bodyPr>
            <a:normAutofit/>
          </a:bodyPr>
          <a:lstStyle/>
          <a:p>
            <a:r>
              <a:rPr lang="en-US" sz="2400">
                <a:solidFill>
                  <a:srgbClr val="007B5F"/>
                </a:solidFill>
                <a:latin typeface="Open Sans" panose="020B0606030504020204" pitchFamily="34" charset="0"/>
              </a:rPr>
              <a:t>Shelter</a:t>
            </a:r>
            <a:endParaRPr lang="LID4096" sz="2400" dirty="0">
              <a:solidFill>
                <a:srgbClr val="007B5F"/>
              </a:solidFill>
              <a:latin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0030964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96E1176-0C71-4ABB-B4BE-2FF843A6BC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sp>
        <p:nvSpPr>
          <p:cNvPr id="8" name="Title Plank">
            <a:extLst>
              <a:ext uri="{FF2B5EF4-FFF2-40B4-BE49-F238E27FC236}">
                <a16:creationId xmlns:a16="http://schemas.microsoft.com/office/drawing/2014/main" id="{16571CAA-BA36-41D6-9262-FBB531BE2138}"/>
              </a:ext>
            </a:extLst>
          </p:cNvPr>
          <p:cNvSpPr/>
          <p:nvPr/>
        </p:nvSpPr>
        <p:spPr>
          <a:xfrm>
            <a:off x="564355" y="393289"/>
            <a:ext cx="5377730" cy="595172"/>
          </a:xfrm>
          <a:prstGeom prst="rect">
            <a:avLst/>
          </a:prstGeom>
          <a:gradFill>
            <a:gsLst>
              <a:gs pos="55000">
                <a:schemeClr val="tx1">
                  <a:alpha val="55000"/>
                </a:schemeClr>
              </a:gs>
              <a:gs pos="100000">
                <a:schemeClr val="tx1">
                  <a:alpha val="0"/>
                </a:schemeClr>
              </a:gs>
            </a:gsLst>
            <a:lin ang="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cxnSp>
        <p:nvCxnSpPr>
          <p:cNvPr id="10" name="Title Line">
            <a:extLst>
              <a:ext uri="{FF2B5EF4-FFF2-40B4-BE49-F238E27FC236}">
                <a16:creationId xmlns:a16="http://schemas.microsoft.com/office/drawing/2014/main" id="{29A637B8-70A1-4331-A462-EE841EAD2CF3}"/>
              </a:ext>
            </a:extLst>
          </p:cNvPr>
          <p:cNvCxnSpPr>
            <a:cxnSpLocks/>
          </p:cNvCxnSpPr>
          <p:nvPr/>
        </p:nvCxnSpPr>
        <p:spPr>
          <a:xfrm>
            <a:off x="564356" y="393289"/>
            <a:ext cx="0" cy="595172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ubTitle Text">
            <a:extLst>
              <a:ext uri="{FF2B5EF4-FFF2-40B4-BE49-F238E27FC236}">
                <a16:creationId xmlns:a16="http://schemas.microsoft.com/office/drawing/2014/main" id="{4CF3B38D-D883-455B-BC04-C2BABC5A78A6}"/>
              </a:ext>
            </a:extLst>
          </p:cNvPr>
          <p:cNvSpPr txBox="1">
            <a:spLocks/>
          </p:cNvSpPr>
          <p:nvPr/>
        </p:nvSpPr>
        <p:spPr>
          <a:xfrm>
            <a:off x="718256" y="652716"/>
            <a:ext cx="5377730" cy="3747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CA" sz="1400" dirty="0">
                <a:solidFill>
                  <a:schemeClr val="bg1"/>
                </a:solidFill>
                <a:latin typeface="Open Sans" panose="020B0606030504020204" pitchFamily="34" charset="0"/>
              </a:rPr>
              <a:t>Distribution of vouchers for house repairing</a:t>
            </a:r>
            <a:endParaRPr lang="LID4096" sz="1400" dirty="0">
              <a:solidFill>
                <a:schemeClr val="bg1"/>
              </a:solidFill>
              <a:latin typeface="Open Sans" panose="020B0606030504020204" pitchFamily="34" charset="0"/>
            </a:endParaRPr>
          </a:p>
        </p:txBody>
      </p:sp>
      <p:sp>
        <p:nvSpPr>
          <p:cNvPr id="7" name="Title Text">
            <a:extLst>
              <a:ext uri="{FF2B5EF4-FFF2-40B4-BE49-F238E27FC236}">
                <a16:creationId xmlns:a16="http://schemas.microsoft.com/office/drawing/2014/main" id="{95E06BB4-3304-40D9-A98F-4DFD72BA8507}"/>
              </a:ext>
            </a:extLst>
          </p:cNvPr>
          <p:cNvSpPr txBox="1">
            <a:spLocks/>
          </p:cNvSpPr>
          <p:nvPr/>
        </p:nvSpPr>
        <p:spPr>
          <a:xfrm>
            <a:off x="718256" y="394224"/>
            <a:ext cx="5377738" cy="3747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>
                <a:solidFill>
                  <a:schemeClr val="bg1"/>
                </a:solidFill>
                <a:latin typeface="Open Sans" panose="020B0606030504020204" pitchFamily="34" charset="0"/>
              </a:rPr>
              <a:t>Shelter</a:t>
            </a:r>
            <a:endParaRPr lang="LID4096" sz="2000" dirty="0">
              <a:solidFill>
                <a:schemeClr val="bg1"/>
              </a:solidFill>
              <a:latin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8833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6" grpId="0"/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group of people standing next to a car&#10;&#10;Description automatically generated">
            <a:extLst>
              <a:ext uri="{FF2B5EF4-FFF2-40B4-BE49-F238E27FC236}">
                <a16:creationId xmlns:a16="http://schemas.microsoft.com/office/drawing/2014/main" id="{F16D3B52-AAB1-0DF0-1898-F6C1F7D4D0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635" y="0"/>
            <a:ext cx="10287000" cy="6858000"/>
          </a:xfrm>
          <a:prstGeom prst="rect">
            <a:avLst/>
          </a:prstGeom>
        </p:spPr>
      </p:pic>
      <p:sp>
        <p:nvSpPr>
          <p:cNvPr id="8" name="Title Plank">
            <a:extLst>
              <a:ext uri="{FF2B5EF4-FFF2-40B4-BE49-F238E27FC236}">
                <a16:creationId xmlns:a16="http://schemas.microsoft.com/office/drawing/2014/main" id="{7759737B-A258-4D5D-B11B-C5C0FDB7DAD5}"/>
              </a:ext>
            </a:extLst>
          </p:cNvPr>
          <p:cNvSpPr/>
          <p:nvPr/>
        </p:nvSpPr>
        <p:spPr>
          <a:xfrm>
            <a:off x="620694" y="435594"/>
            <a:ext cx="4791416" cy="595172"/>
          </a:xfrm>
          <a:prstGeom prst="rect">
            <a:avLst/>
          </a:prstGeom>
          <a:gradFill>
            <a:gsLst>
              <a:gs pos="55000">
                <a:schemeClr val="tx1">
                  <a:alpha val="55000"/>
                </a:schemeClr>
              </a:gs>
              <a:gs pos="100000">
                <a:schemeClr val="tx1">
                  <a:alpha val="0"/>
                </a:schemeClr>
              </a:gs>
            </a:gsLst>
            <a:lin ang="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6" name="SubTitle Text">
            <a:extLst>
              <a:ext uri="{FF2B5EF4-FFF2-40B4-BE49-F238E27FC236}">
                <a16:creationId xmlns:a16="http://schemas.microsoft.com/office/drawing/2014/main" id="{4CF3B38D-D883-455B-BC04-C2BABC5A78A6}"/>
              </a:ext>
            </a:extLst>
          </p:cNvPr>
          <p:cNvSpPr txBox="1">
            <a:spLocks/>
          </p:cNvSpPr>
          <p:nvPr/>
        </p:nvSpPr>
        <p:spPr>
          <a:xfrm>
            <a:off x="718256" y="652716"/>
            <a:ext cx="5377730" cy="3747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CA" sz="1400" dirty="0">
                <a:solidFill>
                  <a:schemeClr val="bg1"/>
                </a:solidFill>
                <a:latin typeface="Open Sans" panose="020B0606030504020204" pitchFamily="34" charset="0"/>
              </a:rPr>
              <a:t>Distribution of solid fuel</a:t>
            </a:r>
            <a:endParaRPr lang="LID4096" sz="1400" dirty="0">
              <a:solidFill>
                <a:schemeClr val="bg1"/>
              </a:solidFill>
              <a:latin typeface="Open Sans" panose="020B0606030504020204" pitchFamily="34" charset="0"/>
            </a:endParaRPr>
          </a:p>
        </p:txBody>
      </p:sp>
      <p:sp>
        <p:nvSpPr>
          <p:cNvPr id="7" name="Title Text">
            <a:extLst>
              <a:ext uri="{FF2B5EF4-FFF2-40B4-BE49-F238E27FC236}">
                <a16:creationId xmlns:a16="http://schemas.microsoft.com/office/drawing/2014/main" id="{95E06BB4-3304-40D9-A98F-4DFD72BA8507}"/>
              </a:ext>
            </a:extLst>
          </p:cNvPr>
          <p:cNvSpPr txBox="1">
            <a:spLocks/>
          </p:cNvSpPr>
          <p:nvPr/>
        </p:nvSpPr>
        <p:spPr>
          <a:xfrm>
            <a:off x="718256" y="394224"/>
            <a:ext cx="5377738" cy="3747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dirty="0">
                <a:solidFill>
                  <a:schemeClr val="bg1"/>
                </a:solidFill>
                <a:latin typeface="Open Sans" panose="020B0606030504020204" pitchFamily="34" charset="0"/>
              </a:rPr>
              <a:t>Shelter</a:t>
            </a:r>
            <a:endParaRPr lang="LID4096" sz="2000" dirty="0">
              <a:solidFill>
                <a:schemeClr val="bg1"/>
              </a:solidFill>
              <a:latin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5349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6" grpId="0"/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28FA8AB-443F-42A9-9B12-8B0874B5EA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sp>
        <p:nvSpPr>
          <p:cNvPr id="8" name="Title Plank">
            <a:extLst>
              <a:ext uri="{FF2B5EF4-FFF2-40B4-BE49-F238E27FC236}">
                <a16:creationId xmlns:a16="http://schemas.microsoft.com/office/drawing/2014/main" id="{E51FB860-2DB7-49EC-8948-20E18199166E}"/>
              </a:ext>
            </a:extLst>
          </p:cNvPr>
          <p:cNvSpPr/>
          <p:nvPr/>
        </p:nvSpPr>
        <p:spPr>
          <a:xfrm>
            <a:off x="564356" y="393289"/>
            <a:ext cx="5270388" cy="595172"/>
          </a:xfrm>
          <a:prstGeom prst="rect">
            <a:avLst/>
          </a:prstGeom>
          <a:gradFill>
            <a:gsLst>
              <a:gs pos="55000">
                <a:schemeClr val="tx1">
                  <a:alpha val="55000"/>
                </a:schemeClr>
              </a:gs>
              <a:gs pos="100000">
                <a:schemeClr val="tx1">
                  <a:alpha val="0"/>
                </a:schemeClr>
              </a:gs>
            </a:gsLst>
            <a:lin ang="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cxnSp>
        <p:nvCxnSpPr>
          <p:cNvPr id="10" name="Title Line">
            <a:extLst>
              <a:ext uri="{FF2B5EF4-FFF2-40B4-BE49-F238E27FC236}">
                <a16:creationId xmlns:a16="http://schemas.microsoft.com/office/drawing/2014/main" id="{30882F73-63A8-463B-B01B-771CA908CD42}"/>
              </a:ext>
            </a:extLst>
          </p:cNvPr>
          <p:cNvCxnSpPr>
            <a:cxnSpLocks/>
          </p:cNvCxnSpPr>
          <p:nvPr/>
        </p:nvCxnSpPr>
        <p:spPr>
          <a:xfrm>
            <a:off x="564356" y="393289"/>
            <a:ext cx="0" cy="595172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ubTitle Text">
            <a:extLst>
              <a:ext uri="{FF2B5EF4-FFF2-40B4-BE49-F238E27FC236}">
                <a16:creationId xmlns:a16="http://schemas.microsoft.com/office/drawing/2014/main" id="{4CF3B38D-D883-455B-BC04-C2BABC5A78A6}"/>
              </a:ext>
            </a:extLst>
          </p:cNvPr>
          <p:cNvSpPr txBox="1">
            <a:spLocks/>
          </p:cNvSpPr>
          <p:nvPr/>
        </p:nvSpPr>
        <p:spPr>
          <a:xfrm>
            <a:off x="718256" y="652716"/>
            <a:ext cx="5377730" cy="3747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CA" sz="1400">
                <a:solidFill>
                  <a:schemeClr val="bg1"/>
                </a:solidFill>
                <a:latin typeface="Open Sans" panose="020B0606030504020204" pitchFamily="34" charset="0"/>
              </a:rPr>
              <a:t>Distribution of building materials</a:t>
            </a:r>
            <a:endParaRPr lang="LID4096" sz="1400" dirty="0">
              <a:solidFill>
                <a:schemeClr val="bg1"/>
              </a:solidFill>
              <a:latin typeface="Open Sans" panose="020B0606030504020204" pitchFamily="34" charset="0"/>
            </a:endParaRPr>
          </a:p>
        </p:txBody>
      </p:sp>
      <p:sp>
        <p:nvSpPr>
          <p:cNvPr id="7" name="Title Text">
            <a:extLst>
              <a:ext uri="{FF2B5EF4-FFF2-40B4-BE49-F238E27FC236}">
                <a16:creationId xmlns:a16="http://schemas.microsoft.com/office/drawing/2014/main" id="{95E06BB4-3304-40D9-A98F-4DFD72BA8507}"/>
              </a:ext>
            </a:extLst>
          </p:cNvPr>
          <p:cNvSpPr txBox="1">
            <a:spLocks/>
          </p:cNvSpPr>
          <p:nvPr/>
        </p:nvSpPr>
        <p:spPr>
          <a:xfrm>
            <a:off x="718256" y="394224"/>
            <a:ext cx="5377738" cy="3747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>
                <a:solidFill>
                  <a:schemeClr val="bg1"/>
                </a:solidFill>
                <a:latin typeface="Open Sans" panose="020B0606030504020204" pitchFamily="34" charset="0"/>
              </a:rPr>
              <a:t>Shelter</a:t>
            </a:r>
            <a:endParaRPr lang="LID4096" sz="2000" dirty="0">
              <a:solidFill>
                <a:schemeClr val="bg1"/>
              </a:solidFill>
              <a:latin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0578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6" grpId="0"/>
      <p:bldP spid="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">
            <a:extLst>
              <a:ext uri="{FF2B5EF4-FFF2-40B4-BE49-F238E27FC236}">
                <a16:creationId xmlns:a16="http://schemas.microsoft.com/office/drawing/2014/main" id="{1E630CD8-A8E5-4808-914D-BD8A9F4E09C9}"/>
              </a:ext>
            </a:extLst>
          </p:cNvPr>
          <p:cNvSpPr txBox="1">
            <a:spLocks/>
          </p:cNvSpPr>
          <p:nvPr/>
        </p:nvSpPr>
        <p:spPr>
          <a:xfrm>
            <a:off x="0" y="4446093"/>
            <a:ext cx="12192000" cy="57848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CA" sz="2400" b="1" dirty="0">
                <a:solidFill>
                  <a:srgbClr val="D39F0B"/>
                </a:solidFill>
                <a:latin typeface="Open Sans" panose="020B0606030504020204" pitchFamily="34" charset="0"/>
              </a:rPr>
              <a:t>Generators</a:t>
            </a:r>
            <a:r>
              <a:rPr lang="en-CA" b="1" dirty="0">
                <a:solidFill>
                  <a:srgbClr val="D39F0B"/>
                </a:solidFill>
                <a:latin typeface="Open Sans" panose="020B0606030504020204" pitchFamily="34" charset="0"/>
              </a:rPr>
              <a:t> </a:t>
            </a:r>
            <a:r>
              <a:rPr lang="en-CA" b="1" dirty="0">
                <a:solidFill>
                  <a:srgbClr val="007B5F"/>
                </a:solidFill>
                <a:latin typeface="Open Sans" panose="020B0606030504020204" pitchFamily="34" charset="0"/>
              </a:rPr>
              <a:t>in total amount of 170 pcs.</a:t>
            </a:r>
            <a:endParaRPr lang="LID4096" sz="2000" b="1" dirty="0">
              <a:solidFill>
                <a:srgbClr val="F2B60E"/>
              </a:solidFill>
              <a:latin typeface="Open Sans" panose="020B0606030504020204" pitchFamily="34" charset="0"/>
            </a:endParaRPr>
          </a:p>
        </p:txBody>
      </p:sp>
      <p:sp>
        <p:nvSpPr>
          <p:cNvPr id="15" name="Text">
            <a:extLst>
              <a:ext uri="{FF2B5EF4-FFF2-40B4-BE49-F238E27FC236}">
                <a16:creationId xmlns:a16="http://schemas.microsoft.com/office/drawing/2014/main" id="{4D3C1A9C-B762-4310-BEFF-F4B9B5D593A3}"/>
              </a:ext>
            </a:extLst>
          </p:cNvPr>
          <p:cNvSpPr txBox="1">
            <a:spLocks/>
          </p:cNvSpPr>
          <p:nvPr/>
        </p:nvSpPr>
        <p:spPr>
          <a:xfrm>
            <a:off x="0" y="3776354"/>
            <a:ext cx="12192000" cy="5784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CA" sz="2400" b="1">
                <a:solidFill>
                  <a:srgbClr val="D39F0B"/>
                </a:solidFill>
                <a:latin typeface="Open Sans" panose="020B0606030504020204" pitchFamily="34" charset="0"/>
              </a:rPr>
              <a:t>Shoes </a:t>
            </a:r>
            <a:r>
              <a:rPr lang="en-CA" sz="2400" b="1" dirty="0">
                <a:solidFill>
                  <a:srgbClr val="D39F0B"/>
                </a:solidFill>
                <a:latin typeface="Open Sans" panose="020B0606030504020204" pitchFamily="34" charset="0"/>
              </a:rPr>
              <a:t>&amp; clothing </a:t>
            </a:r>
            <a:r>
              <a:rPr lang="en-CA" b="1" dirty="0">
                <a:solidFill>
                  <a:srgbClr val="007B5F"/>
                </a:solidFill>
                <a:latin typeface="Open Sans" panose="020B0606030504020204" pitchFamily="34" charset="0"/>
              </a:rPr>
              <a:t>for 4 </a:t>
            </a:r>
            <a:r>
              <a:rPr lang="en-CA" b="1">
                <a:solidFill>
                  <a:srgbClr val="007B5F"/>
                </a:solidFill>
                <a:latin typeface="Open Sans" panose="020B0606030504020204" pitchFamily="34" charset="0"/>
              </a:rPr>
              <a:t>770 beneficiaries</a:t>
            </a:r>
            <a:endParaRPr lang="LID4096" sz="2000" b="1" dirty="0">
              <a:solidFill>
                <a:srgbClr val="F2B60E"/>
              </a:solidFill>
              <a:latin typeface="Open Sans" panose="020B0606030504020204" pitchFamily="34" charset="0"/>
            </a:endParaRPr>
          </a:p>
        </p:txBody>
      </p:sp>
      <p:sp>
        <p:nvSpPr>
          <p:cNvPr id="16" name="Text">
            <a:extLst>
              <a:ext uri="{FF2B5EF4-FFF2-40B4-BE49-F238E27FC236}">
                <a16:creationId xmlns:a16="http://schemas.microsoft.com/office/drawing/2014/main" id="{4606ECA5-E4FE-4C11-BD21-CB30B8EF3C76}"/>
              </a:ext>
            </a:extLst>
          </p:cNvPr>
          <p:cNvSpPr txBox="1">
            <a:spLocks/>
          </p:cNvSpPr>
          <p:nvPr/>
        </p:nvSpPr>
        <p:spPr>
          <a:xfrm>
            <a:off x="0" y="3106616"/>
            <a:ext cx="12192000" cy="57848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CA" sz="2400" b="1" dirty="0">
                <a:solidFill>
                  <a:srgbClr val="D39F0B"/>
                </a:solidFill>
                <a:latin typeface="Open Sans" panose="020B0606030504020204" pitchFamily="34" charset="0"/>
              </a:rPr>
              <a:t>Winterization kits </a:t>
            </a:r>
            <a:r>
              <a:rPr lang="en-CA" b="1" dirty="0">
                <a:solidFill>
                  <a:srgbClr val="007B5F"/>
                </a:solidFill>
                <a:latin typeface="Open Sans" panose="020B0606030504020204" pitchFamily="34" charset="0"/>
              </a:rPr>
              <a:t>for </a:t>
            </a:r>
            <a:r>
              <a:rPr lang="uk-UA" b="1" dirty="0">
                <a:solidFill>
                  <a:srgbClr val="007B5F"/>
                </a:solidFill>
                <a:latin typeface="Open Sans" panose="020B0606030504020204" pitchFamily="34" charset="0"/>
              </a:rPr>
              <a:t>5 186 </a:t>
            </a:r>
            <a:r>
              <a:rPr lang="en-CA" b="1" dirty="0">
                <a:solidFill>
                  <a:srgbClr val="007B5F"/>
                </a:solidFill>
                <a:latin typeface="Open Sans" panose="020B0606030504020204" pitchFamily="34" charset="0"/>
              </a:rPr>
              <a:t>beneficiaries</a:t>
            </a:r>
            <a:endParaRPr lang="LID4096" sz="2000" b="1" dirty="0">
              <a:solidFill>
                <a:srgbClr val="F2B60E"/>
              </a:solidFill>
              <a:latin typeface="Open Sans" panose="020B0606030504020204" pitchFamily="34" charset="0"/>
            </a:endParaRPr>
          </a:p>
        </p:txBody>
      </p:sp>
      <p:sp>
        <p:nvSpPr>
          <p:cNvPr id="12" name="Text">
            <a:extLst>
              <a:ext uri="{FF2B5EF4-FFF2-40B4-BE49-F238E27FC236}">
                <a16:creationId xmlns:a16="http://schemas.microsoft.com/office/drawing/2014/main" id="{B558C903-9CA3-490A-998D-F0C6258CE4AD}"/>
              </a:ext>
            </a:extLst>
          </p:cNvPr>
          <p:cNvSpPr txBox="1">
            <a:spLocks/>
          </p:cNvSpPr>
          <p:nvPr/>
        </p:nvSpPr>
        <p:spPr>
          <a:xfrm>
            <a:off x="1" y="2208385"/>
            <a:ext cx="12191998" cy="61034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CA" b="1">
                <a:solidFill>
                  <a:srgbClr val="007B5F"/>
                </a:solidFill>
                <a:latin typeface="Open Sans" panose="020B0606030504020204" pitchFamily="34" charset="0"/>
              </a:rPr>
              <a:t>We are successfully distributed:</a:t>
            </a:r>
            <a:endParaRPr lang="LID4096" sz="2000" b="1" dirty="0">
              <a:solidFill>
                <a:srgbClr val="F2B60E"/>
              </a:solidFill>
              <a:latin typeface="Open Sans" panose="020B0606030504020204" pitchFamily="34" charset="0"/>
            </a:endParaRPr>
          </a:p>
        </p:txBody>
      </p:sp>
      <p:pic>
        <p:nvPicPr>
          <p:cNvPr id="18" name="Stars" hidden="1">
            <a:extLst>
              <a:ext uri="{FF2B5EF4-FFF2-40B4-BE49-F238E27FC236}">
                <a16:creationId xmlns:a16="http://schemas.microsoft.com/office/drawing/2014/main" id="{A7D1D7B6-A32E-4F4A-A22B-B37AE22FF0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7393" y="2113731"/>
            <a:ext cx="563149" cy="604644"/>
          </a:xfrm>
          <a:prstGeom prst="rect">
            <a:avLst/>
          </a:prstGeom>
        </p:spPr>
      </p:pic>
      <p:pic>
        <p:nvPicPr>
          <p:cNvPr id="19" name="Stars" hidden="1">
            <a:extLst>
              <a:ext uri="{FF2B5EF4-FFF2-40B4-BE49-F238E27FC236}">
                <a16:creationId xmlns:a16="http://schemas.microsoft.com/office/drawing/2014/main" id="{A1810D98-E66F-40BD-B572-763B9D08EF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25959" y="2044669"/>
            <a:ext cx="775041" cy="775041"/>
          </a:xfrm>
          <a:prstGeom prst="rect">
            <a:avLst/>
          </a:prstGeom>
        </p:spPr>
      </p:pic>
      <p:pic>
        <p:nvPicPr>
          <p:cNvPr id="22" name="Title ICO">
            <a:extLst>
              <a:ext uri="{FF2B5EF4-FFF2-40B4-BE49-F238E27FC236}">
                <a16:creationId xmlns:a16="http://schemas.microsoft.com/office/drawing/2014/main" id="{6930D9D1-2D11-4D14-B76D-869AC63BC8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6457" y="700779"/>
            <a:ext cx="841324" cy="841324"/>
          </a:xfrm>
          <a:prstGeom prst="rect">
            <a:avLst/>
          </a:prstGeom>
        </p:spPr>
      </p:pic>
      <p:sp>
        <p:nvSpPr>
          <p:cNvPr id="10" name="Title Text">
            <a:extLst>
              <a:ext uri="{FF2B5EF4-FFF2-40B4-BE49-F238E27FC236}">
                <a16:creationId xmlns:a16="http://schemas.microsoft.com/office/drawing/2014/main" id="{A6A3BABE-7A34-411B-8E39-E5295B36681A}"/>
              </a:ext>
            </a:extLst>
          </p:cNvPr>
          <p:cNvSpPr txBox="1">
            <a:spLocks/>
          </p:cNvSpPr>
          <p:nvPr/>
        </p:nvSpPr>
        <p:spPr>
          <a:xfrm>
            <a:off x="1704699" y="681739"/>
            <a:ext cx="8660578" cy="101313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dirty="0">
                <a:solidFill>
                  <a:srgbClr val="007B5F"/>
                </a:solidFill>
                <a:latin typeface="Open Sans" panose="020B0606030504020204" pitchFamily="34" charset="0"/>
              </a:rPr>
              <a:t>NFIs</a:t>
            </a:r>
            <a:r>
              <a:rPr lang="en-US" sz="5400" dirty="0">
                <a:solidFill>
                  <a:srgbClr val="007B5F"/>
                </a:solidFill>
                <a:latin typeface="Open Sans" panose="020B0606030504020204" pitchFamily="34" charset="0"/>
              </a:rPr>
              <a:t> (non food assistance)</a:t>
            </a:r>
            <a:endParaRPr lang="LID4096" sz="5400" dirty="0">
              <a:solidFill>
                <a:srgbClr val="007B5F"/>
              </a:solidFill>
              <a:latin typeface="Open Sans" panose="020B0606030504020204" pitchFamily="34" charset="0"/>
            </a:endParaRPr>
          </a:p>
        </p:txBody>
      </p:sp>
      <p:cxnSp>
        <p:nvCxnSpPr>
          <p:cNvPr id="11" name="Title Line">
            <a:extLst>
              <a:ext uri="{FF2B5EF4-FFF2-40B4-BE49-F238E27FC236}">
                <a16:creationId xmlns:a16="http://schemas.microsoft.com/office/drawing/2014/main" id="{6A2BA521-B956-491B-96D1-B2D5936DF017}"/>
              </a:ext>
            </a:extLst>
          </p:cNvPr>
          <p:cNvCxnSpPr>
            <a:cxnSpLocks/>
          </p:cNvCxnSpPr>
          <p:nvPr/>
        </p:nvCxnSpPr>
        <p:spPr>
          <a:xfrm>
            <a:off x="1651231" y="733512"/>
            <a:ext cx="0" cy="808591"/>
          </a:xfrm>
          <a:prstGeom prst="line">
            <a:avLst/>
          </a:prstGeom>
          <a:ln w="28575">
            <a:solidFill>
              <a:srgbClr val="D39F0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932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9">
            <a:extLst>
              <a:ext uri="{FF2B5EF4-FFF2-40B4-BE49-F238E27FC236}">
                <a16:creationId xmlns:a16="http://schemas.microsoft.com/office/drawing/2014/main" id="{801D1DF7-1C9F-4154-9769-EEE7189B9C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4617" y="421403"/>
            <a:ext cx="457345" cy="457345"/>
          </a:xfrm>
          <a:prstGeom prst="rect">
            <a:avLst/>
          </a:prstGeom>
        </p:spPr>
      </p:pic>
      <p:pic>
        <p:nvPicPr>
          <p:cNvPr id="8" name="Imagen 6" hidden="1">
            <a:extLst>
              <a:ext uri="{FF2B5EF4-FFF2-40B4-BE49-F238E27FC236}">
                <a16:creationId xmlns:a16="http://schemas.microsoft.com/office/drawing/2014/main" id="{E256FA44-7774-4E04-AF65-68781190226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18256" y="415123"/>
            <a:ext cx="530068" cy="485146"/>
          </a:xfrm>
          <a:prstGeom prst="rect">
            <a:avLst/>
          </a:prstGeom>
          <a:noFill/>
        </p:spPr>
      </p:pic>
      <p:sp>
        <p:nvSpPr>
          <p:cNvPr id="13" name="Title Text">
            <a:extLst>
              <a:ext uri="{FF2B5EF4-FFF2-40B4-BE49-F238E27FC236}">
                <a16:creationId xmlns:a16="http://schemas.microsoft.com/office/drawing/2014/main" id="{C239D9B5-63BC-4EAB-8FB8-ECE8956F5B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9819" y="298311"/>
            <a:ext cx="8155437" cy="726557"/>
          </a:xfrm>
        </p:spPr>
        <p:txBody>
          <a:bodyPr>
            <a:normAutofit/>
          </a:bodyPr>
          <a:lstStyle/>
          <a:p>
            <a:r>
              <a:rPr lang="en-US" sz="2400">
                <a:solidFill>
                  <a:srgbClr val="007B5F"/>
                </a:solidFill>
                <a:latin typeface="Open Sans" panose="020B0606030504020204" pitchFamily="34" charset="0"/>
              </a:rPr>
              <a:t>NFIs</a:t>
            </a:r>
            <a:endParaRPr lang="LID4096" sz="2400" dirty="0">
              <a:solidFill>
                <a:srgbClr val="007B5F"/>
              </a:solidFill>
              <a:latin typeface="Open Sans" panose="020B0606030504020204" pitchFamily="34" charset="0"/>
            </a:endParaRPr>
          </a:p>
        </p:txBody>
      </p:sp>
      <p:graphicFrame>
        <p:nvGraphicFramePr>
          <p:cNvPr id="14" name="Table">
            <a:extLst>
              <a:ext uri="{FF2B5EF4-FFF2-40B4-BE49-F238E27FC236}">
                <a16:creationId xmlns:a16="http://schemas.microsoft.com/office/drawing/2014/main" id="{CB036880-D07A-4958-84DE-CA58A9EE03A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8530302"/>
              </p:ext>
            </p:extLst>
          </p:nvPr>
        </p:nvGraphicFramePr>
        <p:xfrm>
          <a:off x="1876264" y="1677437"/>
          <a:ext cx="8439470" cy="4562554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219735">
                  <a:extLst>
                    <a:ext uri="{9D8B030D-6E8A-4147-A177-3AD203B41FA5}">
                      <a16:colId xmlns:a16="http://schemas.microsoft.com/office/drawing/2014/main" val="2065594514"/>
                    </a:ext>
                  </a:extLst>
                </a:gridCol>
                <a:gridCol w="4219735">
                  <a:extLst>
                    <a:ext uri="{9D8B030D-6E8A-4147-A177-3AD203B41FA5}">
                      <a16:colId xmlns:a16="http://schemas.microsoft.com/office/drawing/2014/main" val="3015816188"/>
                    </a:ext>
                  </a:extLst>
                </a:gridCol>
              </a:tblGrid>
              <a:tr h="663975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Donor Name</a:t>
                      </a:r>
                      <a:endParaRPr lang="ru-RU" sz="1600" b="1" dirty="0">
                        <a:solidFill>
                          <a:schemeClr val="bg1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49920" marR="49920" marT="24961" marB="24961" anchor="ctr">
                    <a:solidFill>
                      <a:srgbClr val="007B5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>
                          <a:solidFill>
                            <a:schemeClr val="bg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Amount of generators,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>
                          <a:solidFill>
                            <a:schemeClr val="bg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pcs</a:t>
                      </a:r>
                      <a:endParaRPr lang="ru-RU" sz="1600" b="1" dirty="0">
                        <a:solidFill>
                          <a:schemeClr val="bg1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49920" marR="49920" marT="24961" marB="24961" anchor="ctr">
                    <a:solidFill>
                      <a:srgbClr val="007B5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2640684"/>
                  </a:ext>
                </a:extLst>
              </a:tr>
              <a:tr h="390532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Atlas Copco</a:t>
                      </a:r>
                      <a:endParaRPr lang="en-CA" sz="1600" b="0" dirty="0">
                        <a:solidFill>
                          <a:srgbClr val="007B5F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49920" marR="49920" marT="24961" marB="2496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1</a:t>
                      </a:r>
                      <a:endParaRPr lang="en-CA" sz="1600" b="0" dirty="0">
                        <a:solidFill>
                          <a:srgbClr val="007B5F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49920" marR="49920" marT="24961" marB="24961" anchor="ctr"/>
                </a:tc>
                <a:extLst>
                  <a:ext uri="{0D108BD9-81ED-4DB2-BD59-A6C34878D82A}">
                    <a16:rowId xmlns:a16="http://schemas.microsoft.com/office/drawing/2014/main" val="1478087949"/>
                  </a:ext>
                </a:extLst>
              </a:tr>
              <a:tr h="389783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ADRA Japan</a:t>
                      </a:r>
                      <a:endParaRPr lang="en-CA" sz="1600" b="0" dirty="0">
                        <a:solidFill>
                          <a:srgbClr val="007B5F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49920" marR="49920" marT="24961" marB="2496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4</a:t>
                      </a:r>
                      <a:endParaRPr lang="en-CA" sz="1600" b="0" dirty="0">
                        <a:solidFill>
                          <a:srgbClr val="007B5F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49920" marR="49920" marT="24961" marB="24961" anchor="ctr"/>
                </a:tc>
                <a:extLst>
                  <a:ext uri="{0D108BD9-81ED-4DB2-BD59-A6C34878D82A}">
                    <a16:rowId xmlns:a16="http://schemas.microsoft.com/office/drawing/2014/main" val="1024783309"/>
                  </a:ext>
                </a:extLst>
              </a:tr>
              <a:tr h="38978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ADRA Korea</a:t>
                      </a:r>
                      <a:endParaRPr lang="en-CA" sz="1600" dirty="0">
                        <a:solidFill>
                          <a:srgbClr val="007B5F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49920" marR="49920" marT="24961" marB="24961" anchor="ctr"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10</a:t>
                      </a:r>
                      <a:endParaRPr lang="en-CA" sz="1600" b="0" dirty="0">
                        <a:solidFill>
                          <a:srgbClr val="007B5F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49920" marR="49920" marT="24961" marB="24961" anchor="ctr">
                    <a:solidFill>
                      <a:srgbClr val="D5E3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9842402"/>
                  </a:ext>
                </a:extLst>
              </a:tr>
              <a:tr h="38978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MoFa</a:t>
                      </a:r>
                      <a:r>
                        <a:rPr lang="en-US" sz="160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 (JP)</a:t>
                      </a:r>
                      <a:endParaRPr lang="en-CA" sz="1600" dirty="0">
                        <a:solidFill>
                          <a:srgbClr val="007B5F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49920" marR="49920" marT="24961" marB="24961" anchor="ctr"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16</a:t>
                      </a:r>
                      <a:endParaRPr lang="en-CA" sz="1600" b="0" dirty="0">
                        <a:solidFill>
                          <a:srgbClr val="007B5F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49920" marR="49920" marT="24961" marB="24961" anchor="ctr">
                    <a:solidFill>
                      <a:srgbClr val="EBF1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6877006"/>
                  </a:ext>
                </a:extLst>
              </a:tr>
              <a:tr h="38978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ADRA Poland</a:t>
                      </a:r>
                      <a:endParaRPr lang="en-CA" sz="1600" dirty="0">
                        <a:solidFill>
                          <a:srgbClr val="007B5F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49920" marR="49920" marT="24961" marB="24961" anchor="ctr"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19</a:t>
                      </a:r>
                      <a:endParaRPr lang="en-CA" sz="1600" b="0" dirty="0">
                        <a:solidFill>
                          <a:srgbClr val="007B5F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49920" marR="49920" marT="24961" marB="24961" anchor="ctr">
                    <a:solidFill>
                      <a:srgbClr val="D5E3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9314591"/>
                  </a:ext>
                </a:extLst>
              </a:tr>
              <a:tr h="38978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ADRA </a:t>
                      </a:r>
                      <a:r>
                        <a:rPr lang="en-US" sz="1600" dirty="0" err="1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Chezh</a:t>
                      </a:r>
                      <a:endParaRPr lang="en-CA" sz="1600" dirty="0" err="1">
                        <a:solidFill>
                          <a:srgbClr val="007B5F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49920" marR="49920" marT="24961" marB="24961" anchor="ctr"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22</a:t>
                      </a:r>
                      <a:endParaRPr lang="en-CA" sz="1600" b="0" dirty="0">
                        <a:solidFill>
                          <a:srgbClr val="007B5F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49920" marR="49920" marT="24961" marB="24961" anchor="ctr">
                    <a:solidFill>
                      <a:srgbClr val="EBF1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5801045"/>
                  </a:ext>
                </a:extLst>
              </a:tr>
              <a:tr h="38978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SlovakAid</a:t>
                      </a:r>
                      <a:endParaRPr lang="en-CA" sz="1600" dirty="0" err="1">
                        <a:solidFill>
                          <a:srgbClr val="007B5F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49920" marR="49920" marT="24961" marB="24961" anchor="ctr"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18</a:t>
                      </a:r>
                      <a:endParaRPr lang="en-CA" sz="1600" b="0" dirty="0">
                        <a:solidFill>
                          <a:srgbClr val="007B5F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49920" marR="49920" marT="24961" marB="24961" anchor="ctr">
                    <a:solidFill>
                      <a:srgbClr val="D5E3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5546497"/>
                  </a:ext>
                </a:extLst>
              </a:tr>
              <a:tr h="38978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UHF</a:t>
                      </a:r>
                      <a:endParaRPr lang="en-CA" sz="1600" dirty="0">
                        <a:solidFill>
                          <a:srgbClr val="007B5F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49920" marR="49920" marT="24961" marB="24961" anchor="ctr"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19</a:t>
                      </a:r>
                      <a:endParaRPr lang="en-CA" sz="1600" b="0" dirty="0">
                        <a:solidFill>
                          <a:srgbClr val="007B5F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49920" marR="49920" marT="24961" marB="24961" anchor="ctr">
                    <a:solidFill>
                      <a:srgbClr val="EBF1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9318884"/>
                  </a:ext>
                </a:extLst>
              </a:tr>
              <a:tr h="38978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ADRA Germany</a:t>
                      </a:r>
                      <a:endParaRPr lang="en-CA" sz="1600" dirty="0">
                        <a:solidFill>
                          <a:srgbClr val="007B5F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49920" marR="49920" marT="24961" marB="24961" anchor="ctr"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61</a:t>
                      </a:r>
                      <a:endParaRPr lang="en-CA" sz="1600" b="0" dirty="0">
                        <a:solidFill>
                          <a:srgbClr val="007B5F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49920" marR="49920" marT="24961" marB="24961" anchor="ctr"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7601209"/>
                  </a:ext>
                </a:extLst>
              </a:tr>
              <a:tr h="389783">
                <a:tc>
                  <a:txBody>
                    <a:bodyPr/>
                    <a:lstStyle/>
                    <a:p>
                      <a:pPr algn="ctr"/>
                      <a:r>
                        <a:rPr lang="en-US" sz="1800" b="1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Total</a:t>
                      </a:r>
                      <a:r>
                        <a:rPr lang="ru-RU" sz="1800" b="1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:</a:t>
                      </a:r>
                      <a:endParaRPr lang="en-CA" sz="1800" b="1" dirty="0">
                        <a:solidFill>
                          <a:srgbClr val="007B5F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49920" marR="49920" marT="24961" marB="24961" anchor="ctr"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170</a:t>
                      </a:r>
                      <a:endParaRPr lang="en-CA" sz="1800" b="1" dirty="0">
                        <a:solidFill>
                          <a:srgbClr val="007B5F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49920" marR="49920" marT="24961" marB="24961" anchor="ctr"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EBF1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5261606"/>
                  </a:ext>
                </a:extLst>
              </a:tr>
            </a:tbl>
          </a:graphicData>
        </a:graphic>
      </p:graphicFrame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489EE24-30BF-4F0B-A7F3-32EE9C3D1640}"/>
              </a:ext>
            </a:extLst>
          </p:cNvPr>
          <p:cNvSpPr/>
          <p:nvPr/>
        </p:nvSpPr>
        <p:spPr>
          <a:xfrm>
            <a:off x="2726238" y="1098294"/>
            <a:ext cx="67395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>
                <a:solidFill>
                  <a:srgbClr val="007B5F"/>
                </a:solidFill>
                <a:latin typeface="Open Sans" panose="020B0606030504020204" pitchFamily="34" charset="0"/>
              </a:rPr>
              <a:t>The total number of total distributed generators amount</a:t>
            </a:r>
            <a:endParaRPr lang="en-CA" b="1" dirty="0">
              <a:solidFill>
                <a:srgbClr val="007B5F"/>
              </a:solidFill>
              <a:latin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792720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0190495-C978-4644-9243-D2CED17D31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sp>
        <p:nvSpPr>
          <p:cNvPr id="8" name="Title Plank">
            <a:extLst>
              <a:ext uri="{FF2B5EF4-FFF2-40B4-BE49-F238E27FC236}">
                <a16:creationId xmlns:a16="http://schemas.microsoft.com/office/drawing/2014/main" id="{66422324-07F8-4A5E-9E9E-85BDCDF870BE}"/>
              </a:ext>
            </a:extLst>
          </p:cNvPr>
          <p:cNvSpPr/>
          <p:nvPr/>
        </p:nvSpPr>
        <p:spPr>
          <a:xfrm>
            <a:off x="564356" y="393289"/>
            <a:ext cx="4689816" cy="595172"/>
          </a:xfrm>
          <a:prstGeom prst="rect">
            <a:avLst/>
          </a:prstGeom>
          <a:gradFill>
            <a:gsLst>
              <a:gs pos="55000">
                <a:schemeClr val="tx1">
                  <a:alpha val="55000"/>
                </a:schemeClr>
              </a:gs>
              <a:gs pos="100000">
                <a:schemeClr val="tx1">
                  <a:alpha val="0"/>
                </a:schemeClr>
              </a:gs>
            </a:gsLst>
            <a:lin ang="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cxnSp>
        <p:nvCxnSpPr>
          <p:cNvPr id="10" name="Title Line">
            <a:extLst>
              <a:ext uri="{FF2B5EF4-FFF2-40B4-BE49-F238E27FC236}">
                <a16:creationId xmlns:a16="http://schemas.microsoft.com/office/drawing/2014/main" id="{03F7D4A6-C62C-4B96-8142-F13386827316}"/>
              </a:ext>
            </a:extLst>
          </p:cNvPr>
          <p:cNvCxnSpPr>
            <a:cxnSpLocks/>
          </p:cNvCxnSpPr>
          <p:nvPr/>
        </p:nvCxnSpPr>
        <p:spPr>
          <a:xfrm>
            <a:off x="564356" y="393289"/>
            <a:ext cx="0" cy="595172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ubTitle Text">
            <a:extLst>
              <a:ext uri="{FF2B5EF4-FFF2-40B4-BE49-F238E27FC236}">
                <a16:creationId xmlns:a16="http://schemas.microsoft.com/office/drawing/2014/main" id="{4CF3B38D-D883-455B-BC04-C2BABC5A78A6}"/>
              </a:ext>
            </a:extLst>
          </p:cNvPr>
          <p:cNvSpPr txBox="1">
            <a:spLocks/>
          </p:cNvSpPr>
          <p:nvPr/>
        </p:nvSpPr>
        <p:spPr>
          <a:xfrm>
            <a:off x="718256" y="652716"/>
            <a:ext cx="5377730" cy="3747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CA" sz="1400" dirty="0">
                <a:solidFill>
                  <a:schemeClr val="bg1"/>
                </a:solidFill>
                <a:latin typeface="Open Sans" panose="020B0606030504020204" pitchFamily="34" charset="0"/>
              </a:rPr>
              <a:t>Distribution of winterization kits</a:t>
            </a:r>
            <a:endParaRPr lang="LID4096" sz="1400" dirty="0">
              <a:solidFill>
                <a:schemeClr val="bg1"/>
              </a:solidFill>
              <a:latin typeface="Open Sans" panose="020B0606030504020204" pitchFamily="34" charset="0"/>
            </a:endParaRPr>
          </a:p>
        </p:txBody>
      </p:sp>
      <p:sp>
        <p:nvSpPr>
          <p:cNvPr id="7" name="Title Text">
            <a:extLst>
              <a:ext uri="{FF2B5EF4-FFF2-40B4-BE49-F238E27FC236}">
                <a16:creationId xmlns:a16="http://schemas.microsoft.com/office/drawing/2014/main" id="{95E06BB4-3304-40D9-A98F-4DFD72BA8507}"/>
              </a:ext>
            </a:extLst>
          </p:cNvPr>
          <p:cNvSpPr txBox="1">
            <a:spLocks/>
          </p:cNvSpPr>
          <p:nvPr/>
        </p:nvSpPr>
        <p:spPr>
          <a:xfrm>
            <a:off x="718256" y="394224"/>
            <a:ext cx="5377738" cy="3747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>
                <a:solidFill>
                  <a:schemeClr val="bg1"/>
                </a:solidFill>
                <a:latin typeface="Open Sans" panose="020B0606030504020204" pitchFamily="34" charset="0"/>
              </a:rPr>
              <a:t>NFIs</a:t>
            </a:r>
            <a:endParaRPr lang="LID4096" sz="2000" dirty="0">
              <a:solidFill>
                <a:schemeClr val="bg1"/>
              </a:solidFill>
              <a:latin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2440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6" grpId="0"/>
      <p:bldP spid="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oup of people standing next to a white truck&#10;&#10;Description automatically generated">
            <a:extLst>
              <a:ext uri="{FF2B5EF4-FFF2-40B4-BE49-F238E27FC236}">
                <a16:creationId xmlns:a16="http://schemas.microsoft.com/office/drawing/2014/main" id="{FB8248FD-70D3-F89D-3CCE-BBF1D4CAC6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063" y="0"/>
            <a:ext cx="10287000" cy="6858000"/>
          </a:xfrm>
          <a:prstGeom prst="rect">
            <a:avLst/>
          </a:prstGeom>
        </p:spPr>
      </p:pic>
      <p:sp>
        <p:nvSpPr>
          <p:cNvPr id="10" name="Title Plank">
            <a:extLst>
              <a:ext uri="{FF2B5EF4-FFF2-40B4-BE49-F238E27FC236}">
                <a16:creationId xmlns:a16="http://schemas.microsoft.com/office/drawing/2014/main" id="{8A41B1AC-C74B-4AFC-A814-C98ED59E5076}"/>
              </a:ext>
            </a:extLst>
          </p:cNvPr>
          <p:cNvSpPr/>
          <p:nvPr/>
        </p:nvSpPr>
        <p:spPr>
          <a:xfrm>
            <a:off x="564356" y="393289"/>
            <a:ext cx="3818958" cy="595172"/>
          </a:xfrm>
          <a:prstGeom prst="rect">
            <a:avLst/>
          </a:prstGeom>
          <a:gradFill>
            <a:gsLst>
              <a:gs pos="55000">
                <a:schemeClr val="tx1">
                  <a:alpha val="55000"/>
                </a:schemeClr>
              </a:gs>
              <a:gs pos="100000">
                <a:schemeClr val="tx1">
                  <a:alpha val="0"/>
                </a:schemeClr>
              </a:gs>
            </a:gsLst>
            <a:lin ang="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cxnSp>
        <p:nvCxnSpPr>
          <p:cNvPr id="11" name="Title Line">
            <a:extLst>
              <a:ext uri="{FF2B5EF4-FFF2-40B4-BE49-F238E27FC236}">
                <a16:creationId xmlns:a16="http://schemas.microsoft.com/office/drawing/2014/main" id="{D6CAC41F-8DFB-4A5B-95B4-1A0B2F6D507A}"/>
              </a:ext>
            </a:extLst>
          </p:cNvPr>
          <p:cNvCxnSpPr>
            <a:cxnSpLocks/>
          </p:cNvCxnSpPr>
          <p:nvPr/>
        </p:nvCxnSpPr>
        <p:spPr>
          <a:xfrm>
            <a:off x="564356" y="393289"/>
            <a:ext cx="0" cy="595172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ubTitle Text">
            <a:extLst>
              <a:ext uri="{FF2B5EF4-FFF2-40B4-BE49-F238E27FC236}">
                <a16:creationId xmlns:a16="http://schemas.microsoft.com/office/drawing/2014/main" id="{4CF3B38D-D883-455B-BC04-C2BABC5A78A6}"/>
              </a:ext>
            </a:extLst>
          </p:cNvPr>
          <p:cNvSpPr txBox="1">
            <a:spLocks/>
          </p:cNvSpPr>
          <p:nvPr/>
        </p:nvSpPr>
        <p:spPr>
          <a:xfrm>
            <a:off x="718256" y="652716"/>
            <a:ext cx="5377730" cy="3747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CA" sz="1400" dirty="0">
                <a:solidFill>
                  <a:schemeClr val="bg1"/>
                </a:solidFill>
                <a:latin typeface="Open Sans" panose="020B0606030504020204" pitchFamily="34" charset="0"/>
              </a:rPr>
              <a:t>Distribution of </a:t>
            </a:r>
            <a:r>
              <a:rPr lang="en-US" sz="1400" dirty="0">
                <a:solidFill>
                  <a:schemeClr val="bg1"/>
                </a:solidFill>
                <a:latin typeface="Open Sans" panose="020B0606030504020204" pitchFamily="34" charset="0"/>
              </a:rPr>
              <a:t>equipment</a:t>
            </a:r>
            <a:endParaRPr lang="LID4096" sz="1400" dirty="0">
              <a:solidFill>
                <a:schemeClr val="bg1"/>
              </a:solidFill>
              <a:latin typeface="Open Sans" panose="020B0606030504020204" pitchFamily="34" charset="0"/>
            </a:endParaRPr>
          </a:p>
        </p:txBody>
      </p:sp>
      <p:sp>
        <p:nvSpPr>
          <p:cNvPr id="7" name="Title Text">
            <a:extLst>
              <a:ext uri="{FF2B5EF4-FFF2-40B4-BE49-F238E27FC236}">
                <a16:creationId xmlns:a16="http://schemas.microsoft.com/office/drawing/2014/main" id="{95E06BB4-3304-40D9-A98F-4DFD72BA8507}"/>
              </a:ext>
            </a:extLst>
          </p:cNvPr>
          <p:cNvSpPr txBox="1">
            <a:spLocks/>
          </p:cNvSpPr>
          <p:nvPr/>
        </p:nvSpPr>
        <p:spPr>
          <a:xfrm>
            <a:off x="718256" y="394224"/>
            <a:ext cx="5377738" cy="3747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>
                <a:solidFill>
                  <a:schemeClr val="bg1"/>
                </a:solidFill>
                <a:latin typeface="Open Sans" panose="020B0606030504020204" pitchFamily="34" charset="0"/>
              </a:rPr>
              <a:t>NFIs</a:t>
            </a:r>
            <a:endParaRPr lang="LID4096" sz="2000" dirty="0">
              <a:solidFill>
                <a:schemeClr val="bg1"/>
              </a:solidFill>
              <a:latin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2148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6" grpId="0"/>
      <p:bldP spid="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7699272-3770-4AF5-8B66-AEEE80A8A6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sp>
        <p:nvSpPr>
          <p:cNvPr id="10" name="Title Plank">
            <a:extLst>
              <a:ext uri="{FF2B5EF4-FFF2-40B4-BE49-F238E27FC236}">
                <a16:creationId xmlns:a16="http://schemas.microsoft.com/office/drawing/2014/main" id="{81646BFA-7D39-49E8-959E-05E2B6E46F49}"/>
              </a:ext>
            </a:extLst>
          </p:cNvPr>
          <p:cNvSpPr/>
          <p:nvPr/>
        </p:nvSpPr>
        <p:spPr>
          <a:xfrm>
            <a:off x="564355" y="393289"/>
            <a:ext cx="7119809" cy="595172"/>
          </a:xfrm>
          <a:prstGeom prst="rect">
            <a:avLst/>
          </a:prstGeom>
          <a:gradFill>
            <a:gsLst>
              <a:gs pos="55000">
                <a:schemeClr val="tx1">
                  <a:alpha val="55000"/>
                </a:schemeClr>
              </a:gs>
              <a:gs pos="100000">
                <a:schemeClr val="tx1">
                  <a:alpha val="0"/>
                </a:schemeClr>
              </a:gs>
            </a:gsLst>
            <a:lin ang="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cxnSp>
        <p:nvCxnSpPr>
          <p:cNvPr id="11" name="Title Line">
            <a:extLst>
              <a:ext uri="{FF2B5EF4-FFF2-40B4-BE49-F238E27FC236}">
                <a16:creationId xmlns:a16="http://schemas.microsoft.com/office/drawing/2014/main" id="{181506D5-2AB6-47F5-99DB-1E089B2A8CCB}"/>
              </a:ext>
            </a:extLst>
          </p:cNvPr>
          <p:cNvCxnSpPr>
            <a:cxnSpLocks/>
          </p:cNvCxnSpPr>
          <p:nvPr/>
        </p:nvCxnSpPr>
        <p:spPr>
          <a:xfrm>
            <a:off x="564356" y="393289"/>
            <a:ext cx="0" cy="595172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ubTitle Text">
            <a:extLst>
              <a:ext uri="{FF2B5EF4-FFF2-40B4-BE49-F238E27FC236}">
                <a16:creationId xmlns:a16="http://schemas.microsoft.com/office/drawing/2014/main" id="{4CF3B38D-D883-455B-BC04-C2BABC5A78A6}"/>
              </a:ext>
            </a:extLst>
          </p:cNvPr>
          <p:cNvSpPr txBox="1">
            <a:spLocks/>
          </p:cNvSpPr>
          <p:nvPr/>
        </p:nvSpPr>
        <p:spPr>
          <a:xfrm>
            <a:off x="718256" y="652716"/>
            <a:ext cx="5377730" cy="3747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CA" sz="1400" dirty="0">
                <a:solidFill>
                  <a:schemeClr val="bg1"/>
                </a:solidFill>
                <a:latin typeface="Open Sans" panose="020B0606030504020204" pitchFamily="34" charset="0"/>
              </a:rPr>
              <a:t>Distribution of generators to medical institution</a:t>
            </a:r>
            <a:endParaRPr lang="LID4096" sz="1400" dirty="0">
              <a:solidFill>
                <a:schemeClr val="bg1"/>
              </a:solidFill>
              <a:latin typeface="Open Sans" panose="020B0606030504020204" pitchFamily="34" charset="0"/>
            </a:endParaRPr>
          </a:p>
        </p:txBody>
      </p:sp>
      <p:sp>
        <p:nvSpPr>
          <p:cNvPr id="7" name="Title Text">
            <a:extLst>
              <a:ext uri="{FF2B5EF4-FFF2-40B4-BE49-F238E27FC236}">
                <a16:creationId xmlns:a16="http://schemas.microsoft.com/office/drawing/2014/main" id="{95E06BB4-3304-40D9-A98F-4DFD72BA8507}"/>
              </a:ext>
            </a:extLst>
          </p:cNvPr>
          <p:cNvSpPr txBox="1">
            <a:spLocks/>
          </p:cNvSpPr>
          <p:nvPr/>
        </p:nvSpPr>
        <p:spPr>
          <a:xfrm>
            <a:off x="718256" y="394224"/>
            <a:ext cx="5377738" cy="3747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>
                <a:solidFill>
                  <a:schemeClr val="bg1"/>
                </a:solidFill>
                <a:latin typeface="Open Sans" panose="020B0606030504020204" pitchFamily="34" charset="0"/>
              </a:rPr>
              <a:t>NFIs</a:t>
            </a:r>
            <a:endParaRPr lang="LID4096" sz="2000" dirty="0">
              <a:solidFill>
                <a:schemeClr val="bg1"/>
              </a:solidFill>
              <a:latin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4368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6" grpId="0"/>
      <p:bldP spid="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">
            <a:extLst>
              <a:ext uri="{FF2B5EF4-FFF2-40B4-BE49-F238E27FC236}">
                <a16:creationId xmlns:a16="http://schemas.microsoft.com/office/drawing/2014/main" id="{84783983-9EC1-4612-A896-4F94C4A9219C}"/>
              </a:ext>
            </a:extLst>
          </p:cNvPr>
          <p:cNvSpPr txBox="1">
            <a:spLocks/>
          </p:cNvSpPr>
          <p:nvPr/>
        </p:nvSpPr>
        <p:spPr>
          <a:xfrm>
            <a:off x="4" y="4187037"/>
            <a:ext cx="12191996" cy="63627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b="1" dirty="0">
                <a:solidFill>
                  <a:srgbClr val="D39F0B"/>
                </a:solidFill>
                <a:latin typeface="Open Sans" panose="020B0606030504020204" pitchFamily="34" charset="0"/>
              </a:rPr>
              <a:t>70 396</a:t>
            </a:r>
            <a:r>
              <a:rPr lang="en-CA" b="1" dirty="0">
                <a:solidFill>
                  <a:srgbClr val="D39F0B"/>
                </a:solidFill>
                <a:latin typeface="Open Sans" panose="020B0606030504020204" pitchFamily="34" charset="0"/>
              </a:rPr>
              <a:t> beneficiaries </a:t>
            </a:r>
            <a:r>
              <a:rPr lang="en-CA" sz="2400" b="1" dirty="0">
                <a:solidFill>
                  <a:srgbClr val="007B5F"/>
                </a:solidFill>
                <a:latin typeface="Open Sans" panose="020B0606030504020204" pitchFamily="34" charset="0"/>
              </a:rPr>
              <a:t>are living in </a:t>
            </a:r>
            <a:r>
              <a:rPr lang="en-US" sz="2400" b="1" dirty="0">
                <a:solidFill>
                  <a:srgbClr val="007B5F"/>
                </a:solidFill>
                <a:latin typeface="Open Sans" panose="020B0606030504020204" pitchFamily="34" charset="0"/>
              </a:rPr>
              <a:t>the </a:t>
            </a:r>
            <a:r>
              <a:rPr lang="en-CA" sz="2400" b="1" dirty="0">
                <a:solidFill>
                  <a:srgbClr val="007B5F"/>
                </a:solidFill>
                <a:latin typeface="Open Sans" panose="020B0606030504020204" pitchFamily="34" charset="0"/>
              </a:rPr>
              <a:t>shelters supported by ADRA</a:t>
            </a:r>
            <a:endParaRPr lang="LID4096" sz="2000" b="1" dirty="0">
              <a:solidFill>
                <a:srgbClr val="F2B60E"/>
              </a:solidFill>
              <a:latin typeface="Open Sans" panose="020B0606030504020204" pitchFamily="34" charset="0"/>
            </a:endParaRPr>
          </a:p>
        </p:txBody>
      </p:sp>
      <p:sp>
        <p:nvSpPr>
          <p:cNvPr id="18" name="Text">
            <a:extLst>
              <a:ext uri="{FF2B5EF4-FFF2-40B4-BE49-F238E27FC236}">
                <a16:creationId xmlns:a16="http://schemas.microsoft.com/office/drawing/2014/main" id="{1683607A-DBDE-4CE2-B3A0-55B108E52EDF}"/>
              </a:ext>
            </a:extLst>
          </p:cNvPr>
          <p:cNvSpPr txBox="1">
            <a:spLocks/>
          </p:cNvSpPr>
          <p:nvPr/>
        </p:nvSpPr>
        <p:spPr>
          <a:xfrm>
            <a:off x="-23669" y="3357330"/>
            <a:ext cx="12191997" cy="63627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CA" b="1" dirty="0">
                <a:solidFill>
                  <a:srgbClr val="D39F0B"/>
                </a:solidFill>
                <a:latin typeface="Open Sans" panose="020B0606030504020204" pitchFamily="34" charset="0"/>
              </a:rPr>
              <a:t>4</a:t>
            </a:r>
            <a:r>
              <a:rPr lang="uk-UA" b="1" dirty="0">
                <a:solidFill>
                  <a:srgbClr val="D39F0B"/>
                </a:solidFill>
                <a:latin typeface="Open Sans" panose="020B0606030504020204" pitchFamily="34" charset="0"/>
              </a:rPr>
              <a:t>1 </a:t>
            </a:r>
            <a:r>
              <a:rPr lang="en-US" b="1" dirty="0">
                <a:solidFill>
                  <a:srgbClr val="D39F0B"/>
                </a:solidFill>
                <a:latin typeface="Open Sans" panose="020B0606030504020204" pitchFamily="34" charset="0"/>
              </a:rPr>
              <a:t>896</a:t>
            </a:r>
            <a:r>
              <a:rPr lang="en-CA" b="1" dirty="0">
                <a:solidFill>
                  <a:srgbClr val="D39F0B"/>
                </a:solidFill>
                <a:latin typeface="Open Sans" panose="020B0606030504020204" pitchFamily="34" charset="0"/>
              </a:rPr>
              <a:t> beneficiaries </a:t>
            </a:r>
            <a:r>
              <a:rPr lang="en-CA" sz="2400" b="1" dirty="0">
                <a:solidFill>
                  <a:srgbClr val="007B5F"/>
                </a:solidFill>
                <a:latin typeface="Open Sans" panose="020B0606030504020204" pitchFamily="34" charset="0"/>
              </a:rPr>
              <a:t>were evacuated from front lines</a:t>
            </a:r>
            <a:endParaRPr lang="LID4096" sz="2400" b="1" dirty="0">
              <a:solidFill>
                <a:srgbClr val="007B5F"/>
              </a:solidFill>
              <a:latin typeface="Open Sans" panose="020B0606030504020204" pitchFamily="34" charset="0"/>
            </a:endParaRPr>
          </a:p>
        </p:txBody>
      </p:sp>
      <p:sp>
        <p:nvSpPr>
          <p:cNvPr id="17" name="Text">
            <a:extLst>
              <a:ext uri="{FF2B5EF4-FFF2-40B4-BE49-F238E27FC236}">
                <a16:creationId xmlns:a16="http://schemas.microsoft.com/office/drawing/2014/main" id="{EA822D9D-D89B-4520-8ABB-75F443054B40}"/>
              </a:ext>
            </a:extLst>
          </p:cNvPr>
          <p:cNvSpPr txBox="1">
            <a:spLocks/>
          </p:cNvSpPr>
          <p:nvPr/>
        </p:nvSpPr>
        <p:spPr>
          <a:xfrm>
            <a:off x="4" y="2527623"/>
            <a:ext cx="12191996" cy="63627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CA" b="1" dirty="0">
                <a:solidFill>
                  <a:srgbClr val="D39F0B"/>
                </a:solidFill>
                <a:latin typeface="Open Sans" panose="020B0606030504020204" pitchFamily="34" charset="0"/>
              </a:rPr>
              <a:t>5</a:t>
            </a:r>
            <a:r>
              <a:rPr lang="uk-UA" b="1" dirty="0">
                <a:solidFill>
                  <a:srgbClr val="D39F0B"/>
                </a:solidFill>
                <a:latin typeface="Open Sans" panose="020B0606030504020204" pitchFamily="34" charset="0"/>
              </a:rPr>
              <a:t>3</a:t>
            </a:r>
            <a:r>
              <a:rPr lang="en-CA" b="1" dirty="0">
                <a:solidFill>
                  <a:srgbClr val="D39F0B"/>
                </a:solidFill>
                <a:latin typeface="Open Sans" panose="020B0606030504020204" pitchFamily="34" charset="0"/>
              </a:rPr>
              <a:t> </a:t>
            </a:r>
            <a:r>
              <a:rPr lang="uk-UA" b="1" dirty="0">
                <a:solidFill>
                  <a:srgbClr val="D39F0B"/>
                </a:solidFill>
                <a:latin typeface="Open Sans" panose="020B0606030504020204" pitchFamily="34" charset="0"/>
              </a:rPr>
              <a:t>883</a:t>
            </a:r>
            <a:r>
              <a:rPr lang="en-CA" b="1" dirty="0">
                <a:solidFill>
                  <a:srgbClr val="D39F0B"/>
                </a:solidFill>
                <a:latin typeface="Open Sans" panose="020B0606030504020204" pitchFamily="34" charset="0"/>
              </a:rPr>
              <a:t> beneficiaries </a:t>
            </a:r>
            <a:r>
              <a:rPr lang="en-CA" sz="2400" b="1" dirty="0">
                <a:solidFill>
                  <a:srgbClr val="007B5F"/>
                </a:solidFill>
                <a:latin typeface="Open Sans" panose="020B0606030504020204" pitchFamily="34" charset="0"/>
              </a:rPr>
              <a:t>used ADRA social transport</a:t>
            </a:r>
            <a:endParaRPr lang="LID4096" sz="2000" b="1" dirty="0">
              <a:solidFill>
                <a:srgbClr val="F2B60E"/>
              </a:solidFill>
              <a:latin typeface="Open Sans" panose="020B0606030504020204" pitchFamily="34" charset="0"/>
            </a:endParaRPr>
          </a:p>
        </p:txBody>
      </p:sp>
      <p:pic>
        <p:nvPicPr>
          <p:cNvPr id="4" name="Stars" hidden="1">
            <a:extLst>
              <a:ext uri="{FF2B5EF4-FFF2-40B4-BE49-F238E27FC236}">
                <a16:creationId xmlns:a16="http://schemas.microsoft.com/office/drawing/2014/main" id="{1B86D006-4A4D-494D-9857-577EB3891C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0959" y="3898598"/>
            <a:ext cx="775041" cy="775041"/>
          </a:xfrm>
          <a:prstGeom prst="rect">
            <a:avLst/>
          </a:prstGeom>
        </p:spPr>
      </p:pic>
      <p:pic>
        <p:nvPicPr>
          <p:cNvPr id="8" name="Stars" hidden="1">
            <a:extLst>
              <a:ext uri="{FF2B5EF4-FFF2-40B4-BE49-F238E27FC236}">
                <a16:creationId xmlns:a16="http://schemas.microsoft.com/office/drawing/2014/main" id="{C2A2C9FC-8059-408B-B9DD-AE7BFA642F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2993" y="1989931"/>
            <a:ext cx="563149" cy="604644"/>
          </a:xfrm>
          <a:prstGeom prst="rect">
            <a:avLst/>
          </a:prstGeom>
        </p:spPr>
      </p:pic>
      <p:pic>
        <p:nvPicPr>
          <p:cNvPr id="24" name="Title ICO 2">
            <a:extLst>
              <a:ext uri="{FF2B5EF4-FFF2-40B4-BE49-F238E27FC236}">
                <a16:creationId xmlns:a16="http://schemas.microsoft.com/office/drawing/2014/main" id="{CF064F41-8DFE-4ABC-A9DF-9D23F86876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1582" y="1130598"/>
            <a:ext cx="636270" cy="636270"/>
          </a:xfrm>
          <a:prstGeom prst="rect">
            <a:avLst/>
          </a:prstGeom>
        </p:spPr>
      </p:pic>
      <p:pic>
        <p:nvPicPr>
          <p:cNvPr id="25" name="Title ICO 1">
            <a:extLst>
              <a:ext uri="{FF2B5EF4-FFF2-40B4-BE49-F238E27FC236}">
                <a16:creationId xmlns:a16="http://schemas.microsoft.com/office/drawing/2014/main" id="{1EE05714-0CA0-4BAD-B79A-665DEAE1D95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50854" y="661383"/>
            <a:ext cx="513882" cy="363999"/>
          </a:xfrm>
          <a:prstGeom prst="rect">
            <a:avLst/>
          </a:prstGeom>
        </p:spPr>
      </p:pic>
      <p:sp>
        <p:nvSpPr>
          <p:cNvPr id="11" name="Title Text">
            <a:extLst>
              <a:ext uri="{FF2B5EF4-FFF2-40B4-BE49-F238E27FC236}">
                <a16:creationId xmlns:a16="http://schemas.microsoft.com/office/drawing/2014/main" id="{EE22FDF5-DD2A-4DE3-B63E-9649851D02FC}"/>
              </a:ext>
            </a:extLst>
          </p:cNvPr>
          <p:cNvSpPr txBox="1">
            <a:spLocks/>
          </p:cNvSpPr>
          <p:nvPr/>
        </p:nvSpPr>
        <p:spPr>
          <a:xfrm>
            <a:off x="1834008" y="661383"/>
            <a:ext cx="5462719" cy="11424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dirty="0">
                <a:solidFill>
                  <a:srgbClr val="007B5F"/>
                </a:solidFill>
                <a:latin typeface="Open Sans" panose="020B0606030504020204" pitchFamily="34" charset="0"/>
              </a:rPr>
              <a:t>Protection</a:t>
            </a:r>
            <a:endParaRPr lang="LID4096" sz="5400" dirty="0">
              <a:solidFill>
                <a:srgbClr val="007B5F"/>
              </a:solidFill>
              <a:latin typeface="Open Sans" panose="020B0606030504020204" pitchFamily="34" charset="0"/>
            </a:endParaRPr>
          </a:p>
        </p:txBody>
      </p:sp>
      <p:cxnSp>
        <p:nvCxnSpPr>
          <p:cNvPr id="12" name="Title Line">
            <a:extLst>
              <a:ext uri="{FF2B5EF4-FFF2-40B4-BE49-F238E27FC236}">
                <a16:creationId xmlns:a16="http://schemas.microsoft.com/office/drawing/2014/main" id="{1C07396E-0BAA-4D51-A8F6-474605C1EB76}"/>
              </a:ext>
            </a:extLst>
          </p:cNvPr>
          <p:cNvCxnSpPr>
            <a:cxnSpLocks/>
          </p:cNvCxnSpPr>
          <p:nvPr/>
        </p:nvCxnSpPr>
        <p:spPr>
          <a:xfrm>
            <a:off x="1651231" y="733512"/>
            <a:ext cx="0" cy="808591"/>
          </a:xfrm>
          <a:prstGeom prst="line">
            <a:avLst/>
          </a:prstGeom>
          <a:ln w="28575">
            <a:solidFill>
              <a:srgbClr val="D39F0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65147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8" grpId="0"/>
      <p:bldP spid="1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Title ICO 2">
            <a:extLst>
              <a:ext uri="{FF2B5EF4-FFF2-40B4-BE49-F238E27FC236}">
                <a16:creationId xmlns:a16="http://schemas.microsoft.com/office/drawing/2014/main" id="{C376E55F-75B4-4448-87E6-47038F8E3E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8624" y="645112"/>
            <a:ext cx="378454" cy="378454"/>
          </a:xfrm>
          <a:prstGeom prst="rect">
            <a:avLst/>
          </a:prstGeom>
        </p:spPr>
      </p:pic>
      <p:pic>
        <p:nvPicPr>
          <p:cNvPr id="10" name="Title ICO 1">
            <a:extLst>
              <a:ext uri="{FF2B5EF4-FFF2-40B4-BE49-F238E27FC236}">
                <a16:creationId xmlns:a16="http://schemas.microsoft.com/office/drawing/2014/main" id="{7F756EF9-329F-4AE8-B8A4-17F01EA979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94528" y="316714"/>
            <a:ext cx="378454" cy="268071"/>
          </a:xfrm>
          <a:prstGeom prst="rect">
            <a:avLst/>
          </a:prstGeom>
        </p:spPr>
      </p:pic>
      <p:sp>
        <p:nvSpPr>
          <p:cNvPr id="15" name="Title Text">
            <a:extLst>
              <a:ext uri="{FF2B5EF4-FFF2-40B4-BE49-F238E27FC236}">
                <a16:creationId xmlns:a16="http://schemas.microsoft.com/office/drawing/2014/main" id="{204BCE34-5CF5-4DF7-9AD8-DAA25982E6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9820" y="298311"/>
            <a:ext cx="4846180" cy="726557"/>
          </a:xfrm>
        </p:spPr>
        <p:txBody>
          <a:bodyPr>
            <a:normAutofit/>
          </a:bodyPr>
          <a:lstStyle/>
          <a:p>
            <a:r>
              <a:rPr lang="en-US" sz="2400">
                <a:solidFill>
                  <a:srgbClr val="007B5F"/>
                </a:solidFill>
                <a:latin typeface="Open Sans" panose="020B0606030504020204" pitchFamily="34" charset="0"/>
              </a:rPr>
              <a:t>Protection</a:t>
            </a:r>
            <a:endParaRPr lang="LID4096" sz="2400" dirty="0">
              <a:solidFill>
                <a:srgbClr val="007B5F"/>
              </a:solidFill>
              <a:latin typeface="Open Sans" panose="020B0606030504020204" pitchFamily="34" charset="0"/>
            </a:endParaRPr>
          </a:p>
        </p:txBody>
      </p:sp>
      <p:graphicFrame>
        <p:nvGraphicFramePr>
          <p:cNvPr id="12" name="Table">
            <a:extLst>
              <a:ext uri="{FF2B5EF4-FFF2-40B4-BE49-F238E27FC236}">
                <a16:creationId xmlns:a16="http://schemas.microsoft.com/office/drawing/2014/main" id="{4CEEC7F8-E48A-4EED-A45E-65DC8448A5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6331002"/>
              </p:ext>
            </p:extLst>
          </p:nvPr>
        </p:nvGraphicFramePr>
        <p:xfrm>
          <a:off x="479122" y="1748821"/>
          <a:ext cx="11233755" cy="427058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189827">
                  <a:extLst>
                    <a:ext uri="{9D8B030D-6E8A-4147-A177-3AD203B41FA5}">
                      <a16:colId xmlns:a16="http://schemas.microsoft.com/office/drawing/2014/main" val="2065594514"/>
                    </a:ext>
                  </a:extLst>
                </a:gridCol>
                <a:gridCol w="1746246">
                  <a:extLst>
                    <a:ext uri="{9D8B030D-6E8A-4147-A177-3AD203B41FA5}">
                      <a16:colId xmlns:a16="http://schemas.microsoft.com/office/drawing/2014/main" val="3015816188"/>
                    </a:ext>
                  </a:extLst>
                </a:gridCol>
                <a:gridCol w="1733329">
                  <a:extLst>
                    <a:ext uri="{9D8B030D-6E8A-4147-A177-3AD203B41FA5}">
                      <a16:colId xmlns:a16="http://schemas.microsoft.com/office/drawing/2014/main" val="1404275869"/>
                    </a:ext>
                  </a:extLst>
                </a:gridCol>
                <a:gridCol w="1890905">
                  <a:extLst>
                    <a:ext uri="{9D8B030D-6E8A-4147-A177-3AD203B41FA5}">
                      <a16:colId xmlns:a16="http://schemas.microsoft.com/office/drawing/2014/main" val="4286360774"/>
                    </a:ext>
                  </a:extLst>
                </a:gridCol>
                <a:gridCol w="1869895">
                  <a:extLst>
                    <a:ext uri="{9D8B030D-6E8A-4147-A177-3AD203B41FA5}">
                      <a16:colId xmlns:a16="http://schemas.microsoft.com/office/drawing/2014/main" val="1658371767"/>
                    </a:ext>
                  </a:extLst>
                </a:gridCol>
                <a:gridCol w="1803553">
                  <a:extLst>
                    <a:ext uri="{9D8B030D-6E8A-4147-A177-3AD203B41FA5}">
                      <a16:colId xmlns:a16="http://schemas.microsoft.com/office/drawing/2014/main" val="740698718"/>
                    </a:ext>
                  </a:extLst>
                </a:gridCol>
              </a:tblGrid>
              <a:tr h="720000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Donor Name</a:t>
                      </a:r>
                    </a:p>
                  </a:txBody>
                  <a:tcPr marL="78939" marR="78939" marT="39470" marB="39470" anchor="ctr">
                    <a:solidFill>
                      <a:srgbClr val="007B5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Evacuation, beneficiaries</a:t>
                      </a:r>
                      <a:endParaRPr lang="uk-UA" sz="1400" b="1" dirty="0">
                        <a:solidFill>
                          <a:schemeClr val="bg1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78939" marR="78939" marT="39470" marB="39470" anchor="ctr">
                    <a:solidFill>
                      <a:srgbClr val="007B5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solidFill>
                            <a:schemeClr val="bg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Transportation, beneficiaries</a:t>
                      </a:r>
                      <a:endParaRPr lang="en-CA" sz="1400" b="1" dirty="0">
                        <a:solidFill>
                          <a:schemeClr val="bg1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78939" marR="78939" marT="39470" marB="39470" anchor="ctr">
                    <a:solidFill>
                      <a:srgbClr val="007B5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Shelter,</a:t>
                      </a:r>
                    </a:p>
                    <a:p>
                      <a:pPr algn="ctr"/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beneficiaries</a:t>
                      </a:r>
                      <a:endParaRPr lang="ru-RU" sz="1400" b="1" dirty="0">
                        <a:solidFill>
                          <a:schemeClr val="bg1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78939" marR="78939" marT="39470" marB="39470" anchor="ctr">
                    <a:solidFill>
                      <a:srgbClr val="007B5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PSS,</a:t>
                      </a:r>
                    </a:p>
                    <a:p>
                      <a:pPr algn="ctr"/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beneficiaries</a:t>
                      </a:r>
                      <a:endParaRPr lang="ru-RU" sz="1400" b="1" dirty="0">
                        <a:solidFill>
                          <a:schemeClr val="bg1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78939" marR="78939" marT="39470" marB="39470" anchor="ctr">
                    <a:solidFill>
                      <a:srgbClr val="007B5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Legal service,</a:t>
                      </a:r>
                    </a:p>
                    <a:p>
                      <a:pPr algn="ctr"/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beneficiaries</a:t>
                      </a:r>
                      <a:endParaRPr lang="ru-RU" sz="1400" b="1" dirty="0">
                        <a:solidFill>
                          <a:schemeClr val="bg1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78939" marR="78939" marT="39470" marB="39470" anchor="ctr">
                    <a:solidFill>
                      <a:srgbClr val="007B5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264068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en-US" sz="160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ADRA Czech</a:t>
                      </a:r>
                      <a:endParaRPr lang="en-CA" sz="1600" dirty="0" err="1">
                        <a:solidFill>
                          <a:srgbClr val="007B5F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78939" marR="78939" marT="39470" marB="394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8 030</a:t>
                      </a:r>
                      <a:endParaRPr lang="en-CA" sz="1600" b="0" dirty="0">
                        <a:solidFill>
                          <a:srgbClr val="007B5F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78939" marR="78939" marT="39470" marB="394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-</a:t>
                      </a:r>
                      <a:endParaRPr lang="en-CA" sz="1600" b="0" dirty="0">
                        <a:solidFill>
                          <a:srgbClr val="007B5F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78939" marR="78939" marT="39470" marB="394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33</a:t>
                      </a:r>
                      <a:endParaRPr lang="en-CA" sz="1600" b="0" dirty="0">
                        <a:solidFill>
                          <a:srgbClr val="007B5F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78939" marR="78939" marT="39470" marB="394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600" b="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-</a:t>
                      </a:r>
                    </a:p>
                  </a:txBody>
                  <a:tcPr marL="78939" marR="78939" marT="39470" marB="394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600" b="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-</a:t>
                      </a:r>
                    </a:p>
                  </a:txBody>
                  <a:tcPr marL="78939" marR="78939" marT="39470" marB="39470" anchor="ctr"/>
                </a:tc>
                <a:extLst>
                  <a:ext uri="{0D108BD9-81ED-4DB2-BD59-A6C34878D82A}">
                    <a16:rowId xmlns:a16="http://schemas.microsoft.com/office/drawing/2014/main" val="147808794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en-US" sz="160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ADRA Korea</a:t>
                      </a:r>
                      <a:endParaRPr lang="en-CA" sz="1600" dirty="0">
                        <a:solidFill>
                          <a:srgbClr val="007B5F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78939" marR="78939" marT="39470" marB="394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679</a:t>
                      </a:r>
                      <a:endParaRPr lang="en-CA" sz="1600" b="0" dirty="0">
                        <a:solidFill>
                          <a:srgbClr val="007B5F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78939" marR="78939" marT="39470" marB="394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-</a:t>
                      </a:r>
                      <a:endParaRPr lang="en-CA" sz="1600" b="0" dirty="0">
                        <a:solidFill>
                          <a:srgbClr val="007B5F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78939" marR="78939" marT="39470" marB="394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-</a:t>
                      </a:r>
                      <a:endParaRPr lang="en-CA" sz="1600" b="0" dirty="0">
                        <a:solidFill>
                          <a:srgbClr val="007B5F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78939" marR="78939" marT="39470" marB="394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600" b="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-</a:t>
                      </a:r>
                    </a:p>
                  </a:txBody>
                  <a:tcPr marL="78939" marR="78939" marT="39470" marB="394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600" b="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-</a:t>
                      </a:r>
                    </a:p>
                  </a:txBody>
                  <a:tcPr marL="78939" marR="78939" marT="39470" marB="39470" anchor="ctr"/>
                </a:tc>
                <a:extLst>
                  <a:ext uri="{0D108BD9-81ED-4DB2-BD59-A6C34878D82A}">
                    <a16:rowId xmlns:a16="http://schemas.microsoft.com/office/drawing/2014/main" val="10247833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en-US" sz="160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LDS &amp; </a:t>
                      </a:r>
                      <a:r>
                        <a:rPr lang="en-CA" sz="160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ADRA Network</a:t>
                      </a:r>
                    </a:p>
                  </a:txBody>
                  <a:tcPr marL="78939" marR="78939" marT="39470" marB="394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600" b="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-</a:t>
                      </a:r>
                    </a:p>
                  </a:txBody>
                  <a:tcPr marL="78939" marR="78939" marT="39470" marB="394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600" b="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-</a:t>
                      </a:r>
                    </a:p>
                  </a:txBody>
                  <a:tcPr marL="78939" marR="78939" marT="39470" marB="394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600" b="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511</a:t>
                      </a:r>
                    </a:p>
                  </a:txBody>
                  <a:tcPr marL="78939" marR="78939" marT="39470" marB="394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600" b="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250</a:t>
                      </a:r>
                    </a:p>
                  </a:txBody>
                  <a:tcPr marL="78939" marR="78939" marT="39470" marB="394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600" b="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-</a:t>
                      </a:r>
                    </a:p>
                  </a:txBody>
                  <a:tcPr marL="78939" marR="78939" marT="39470" marB="39470" anchor="ctr"/>
                </a:tc>
                <a:extLst>
                  <a:ext uri="{0D108BD9-81ED-4DB2-BD59-A6C34878D82A}">
                    <a16:rowId xmlns:a16="http://schemas.microsoft.com/office/drawing/2014/main" val="285735669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en-US" sz="160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Network EM22-015</a:t>
                      </a:r>
                      <a:endParaRPr lang="en-CA" sz="1600" dirty="0">
                        <a:solidFill>
                          <a:srgbClr val="007B5F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78939" marR="78939" marT="39470" marB="3947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2 891</a:t>
                      </a:r>
                      <a:endParaRPr lang="en-CA" sz="1600" b="0" dirty="0">
                        <a:solidFill>
                          <a:srgbClr val="007B5F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78939" marR="78939" marT="39470" marB="3947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-</a:t>
                      </a:r>
                      <a:endParaRPr lang="en-CA" sz="1600" b="0" dirty="0">
                        <a:solidFill>
                          <a:srgbClr val="007B5F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78939" marR="78939" marT="39470" marB="3947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10 456</a:t>
                      </a:r>
                      <a:endParaRPr lang="en-CA" sz="1600" b="0" dirty="0">
                        <a:solidFill>
                          <a:srgbClr val="007B5F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78939" marR="78939" marT="39470" marB="3947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600" b="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-</a:t>
                      </a:r>
                    </a:p>
                  </a:txBody>
                  <a:tcPr marL="78939" marR="78939" marT="39470" marB="3947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600" b="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-</a:t>
                      </a:r>
                    </a:p>
                  </a:txBody>
                  <a:tcPr marL="78939" marR="78939" marT="39470" marB="39470" anchor="ctr"/>
                </a:tc>
                <a:extLst>
                  <a:ext uri="{0D108BD9-81ED-4DB2-BD59-A6C34878D82A}">
                    <a16:rowId xmlns:a16="http://schemas.microsoft.com/office/drawing/2014/main" val="21698424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Network EM22-027</a:t>
                      </a:r>
                      <a:endParaRPr lang="en-CA" sz="1600" dirty="0">
                        <a:solidFill>
                          <a:srgbClr val="007B5F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78939" marR="78939" marT="39470" marB="394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-</a:t>
                      </a:r>
                      <a:endParaRPr lang="en-CA" sz="1600" b="0" dirty="0">
                        <a:solidFill>
                          <a:srgbClr val="007B5F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78939" marR="78939" marT="39470" marB="394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-</a:t>
                      </a:r>
                      <a:endParaRPr lang="en-CA" sz="1600" b="0" dirty="0">
                        <a:solidFill>
                          <a:srgbClr val="007B5F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78939" marR="78939" marT="39470" marB="394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55 121</a:t>
                      </a:r>
                      <a:endParaRPr lang="en-CA" sz="1600" b="0" dirty="0">
                        <a:solidFill>
                          <a:srgbClr val="007B5F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78939" marR="78939" marT="39470" marB="394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600" b="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-</a:t>
                      </a:r>
                    </a:p>
                  </a:txBody>
                  <a:tcPr marL="78939" marR="78939" marT="39470" marB="394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600" b="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-</a:t>
                      </a:r>
                    </a:p>
                  </a:txBody>
                  <a:tcPr marL="78939" marR="78939" marT="39470" marB="39470" anchor="ctr"/>
                </a:tc>
                <a:extLst>
                  <a:ext uri="{0D108BD9-81ED-4DB2-BD59-A6C34878D82A}">
                    <a16:rowId xmlns:a16="http://schemas.microsoft.com/office/drawing/2014/main" val="174235699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en-US" sz="160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GFFO</a:t>
                      </a:r>
                      <a:endParaRPr lang="en-CA" sz="1600" dirty="0">
                        <a:solidFill>
                          <a:srgbClr val="007B5F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78939" marR="78939" marT="39470" marB="39470" anchor="ctr"/>
                </a:tc>
                <a:tc>
                  <a:txBody>
                    <a:bodyPr/>
                    <a:lstStyle/>
                    <a:p>
                      <a:pPr marL="0" marR="0" lvl="0" indent="0" algn="ctr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600" b="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2 4</a:t>
                      </a:r>
                      <a:r>
                        <a:rPr lang="ru-RU" sz="1600" b="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08</a:t>
                      </a:r>
                      <a:r>
                        <a:rPr lang="en-US" sz="1600" b="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 </a:t>
                      </a:r>
                    </a:p>
                  </a:txBody>
                  <a:tcPr marL="78939" marR="78939" marT="39470" marB="39470" anchor="ctr"/>
                </a:tc>
                <a:tc>
                  <a:txBody>
                    <a:bodyPr/>
                    <a:lstStyle/>
                    <a:p>
                      <a:pPr marL="0" marR="0" lvl="0" indent="0" algn="ctr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600" b="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29 421</a:t>
                      </a:r>
                    </a:p>
                  </a:txBody>
                  <a:tcPr marL="78939" marR="78939" marT="39470" marB="3947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1 945</a:t>
                      </a:r>
                    </a:p>
                  </a:txBody>
                  <a:tcPr marL="78939" marR="78939" marT="39470" marB="3947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8 588</a:t>
                      </a:r>
                    </a:p>
                  </a:txBody>
                  <a:tcPr marL="78939" marR="78939" marT="39470" marB="3947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793</a:t>
                      </a:r>
                    </a:p>
                  </a:txBody>
                  <a:tcPr marL="78939" marR="78939" marT="39470" marB="39470" anchor="ctr"/>
                </a:tc>
                <a:extLst>
                  <a:ext uri="{0D108BD9-81ED-4DB2-BD59-A6C34878D82A}">
                    <a16:rowId xmlns:a16="http://schemas.microsoft.com/office/drawing/2014/main" val="354094063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en-US" sz="160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IHA</a:t>
                      </a:r>
                      <a:endParaRPr lang="en-CA" sz="1600" dirty="0">
                        <a:solidFill>
                          <a:srgbClr val="007B5F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78939" marR="78939" marT="39470" marB="39470"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2</a:t>
                      </a:r>
                      <a:r>
                        <a:rPr lang="ru-RU" sz="1600" b="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2 164</a:t>
                      </a:r>
                      <a:endParaRPr lang="en-US" sz="1600" b="0" dirty="0">
                        <a:solidFill>
                          <a:srgbClr val="007B5F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78939" marR="78939" marT="39470" marB="39470"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600" b="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-</a:t>
                      </a:r>
                    </a:p>
                  </a:txBody>
                  <a:tcPr marL="78939" marR="78939" marT="39470" marB="39470"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1 791</a:t>
                      </a:r>
                    </a:p>
                  </a:txBody>
                  <a:tcPr marL="78939" marR="78939" marT="39470" marB="39470"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13 272</a:t>
                      </a:r>
                    </a:p>
                  </a:txBody>
                  <a:tcPr marL="78939" marR="78939" marT="39470" marB="39470"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-</a:t>
                      </a:r>
                    </a:p>
                  </a:txBody>
                  <a:tcPr marL="78939" marR="78939" marT="39470" marB="39470"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6727712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en-US" sz="160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Network EM22-071</a:t>
                      </a:r>
                      <a:endParaRPr lang="en-CA" sz="1600" dirty="0">
                        <a:solidFill>
                          <a:srgbClr val="007B5F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78939" marR="78939" marT="39470" marB="3947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-</a:t>
                      </a:r>
                      <a:endParaRPr lang="en-CA" sz="1600" b="0" dirty="0">
                        <a:solidFill>
                          <a:srgbClr val="007B5F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78939" marR="78939" marT="39470" marB="3947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-</a:t>
                      </a:r>
                      <a:endParaRPr lang="en-CA" sz="1600" b="0" dirty="0">
                        <a:solidFill>
                          <a:srgbClr val="007B5F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78939" marR="78939" marT="39470" marB="3947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487</a:t>
                      </a:r>
                      <a:endParaRPr lang="en-CA" sz="1600" b="0" dirty="0">
                        <a:solidFill>
                          <a:srgbClr val="007B5F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78939" marR="78939" marT="39470" marB="3947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600" b="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-</a:t>
                      </a:r>
                    </a:p>
                  </a:txBody>
                  <a:tcPr marL="78939" marR="78939" marT="39470" marB="3947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600" b="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-</a:t>
                      </a:r>
                    </a:p>
                  </a:txBody>
                  <a:tcPr marL="78939" marR="78939" marT="39470" marB="3947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6355639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en-US" sz="160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UHF</a:t>
                      </a:r>
                      <a:endParaRPr lang="en-CA" sz="1600" dirty="0">
                        <a:solidFill>
                          <a:srgbClr val="007B5F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78939" marR="78939" marT="39470" marB="3947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5 724</a:t>
                      </a:r>
                      <a:endParaRPr lang="en-CA" sz="1600" b="0" dirty="0">
                        <a:solidFill>
                          <a:srgbClr val="007B5F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78939" marR="78939" marT="39470" marB="3947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24 462</a:t>
                      </a:r>
                      <a:endParaRPr lang="en-CA" sz="1600" b="0" dirty="0">
                        <a:solidFill>
                          <a:srgbClr val="007B5F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78939" marR="78939" marT="39470" marB="3947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-</a:t>
                      </a:r>
                      <a:endParaRPr lang="en-CA" sz="1600" b="0" dirty="0">
                        <a:solidFill>
                          <a:srgbClr val="007B5F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78939" marR="78939" marT="39470" marB="3947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600" b="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-</a:t>
                      </a:r>
                    </a:p>
                  </a:txBody>
                  <a:tcPr marL="78939" marR="78939" marT="39470" marB="3947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600" b="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-</a:t>
                      </a:r>
                    </a:p>
                  </a:txBody>
                  <a:tcPr marL="78939" marR="78939" marT="39470" marB="3947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2676328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CA" sz="1600" b="0" kern="120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Danida</a:t>
                      </a:r>
                    </a:p>
                  </a:txBody>
                  <a:tcPr marL="78939" marR="78939" marT="39470" marB="3947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600" b="0" kern="120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-</a:t>
                      </a:r>
                    </a:p>
                  </a:txBody>
                  <a:tcPr marL="78939" marR="78939" marT="39470" marB="3947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600" kern="120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-</a:t>
                      </a:r>
                    </a:p>
                  </a:txBody>
                  <a:tcPr marL="78939" marR="78939" marT="39470" marB="3947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CA" sz="1600" kern="120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52</a:t>
                      </a:r>
                    </a:p>
                  </a:txBody>
                  <a:tcPr marL="78939" marR="78939" marT="39470" marB="3947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kern="120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6 038</a:t>
                      </a:r>
                    </a:p>
                  </a:txBody>
                  <a:tcPr marL="78939" marR="78939" marT="39470" marB="3947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CA" sz="1600" kern="120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-</a:t>
                      </a:r>
                    </a:p>
                  </a:txBody>
                  <a:tcPr marL="78939" marR="78939" marT="39470" marB="3947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2377069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Total</a:t>
                      </a:r>
                      <a:r>
                        <a:rPr lang="ru-RU" sz="1600" b="1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:</a:t>
                      </a:r>
                      <a:endParaRPr lang="en-CA" sz="1600" b="1" dirty="0">
                        <a:solidFill>
                          <a:srgbClr val="007B5F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78939" marR="78939" marT="39470" marB="3947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4</a:t>
                      </a:r>
                      <a:r>
                        <a:rPr lang="ru-RU" sz="1600" b="1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1 </a:t>
                      </a:r>
                      <a:r>
                        <a:rPr lang="en-US" sz="1600" b="1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896</a:t>
                      </a:r>
                    </a:p>
                  </a:txBody>
                  <a:tcPr marL="78939" marR="78939" marT="39470" marB="3947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53 883</a:t>
                      </a:r>
                    </a:p>
                  </a:txBody>
                  <a:tcPr marL="78939" marR="78939" marT="39470" marB="3947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70 396</a:t>
                      </a:r>
                      <a:endParaRPr lang="en-CA" sz="1600" b="1" dirty="0">
                        <a:solidFill>
                          <a:srgbClr val="007B5F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78939" marR="78939" marT="39470" marB="3947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600" b="1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28 148</a:t>
                      </a:r>
                    </a:p>
                  </a:txBody>
                  <a:tcPr marL="78939" marR="78939" marT="39470" marB="3947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600" b="1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793</a:t>
                      </a:r>
                    </a:p>
                  </a:txBody>
                  <a:tcPr marL="78939" marR="78939" marT="39470" marB="3947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704535163"/>
                  </a:ext>
                </a:extLst>
              </a:tr>
            </a:tbl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0BC52AEB-8535-43B2-9956-B8B8DDFC0825}"/>
              </a:ext>
            </a:extLst>
          </p:cNvPr>
          <p:cNvSpPr/>
          <p:nvPr/>
        </p:nvSpPr>
        <p:spPr>
          <a:xfrm>
            <a:off x="3123992" y="1023566"/>
            <a:ext cx="53547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en-US" b="1" dirty="0">
                <a:solidFill>
                  <a:srgbClr val="007B5F"/>
                </a:solidFill>
                <a:latin typeface="Open Sans" panose="020B0606030504020204" pitchFamily="34" charset="0"/>
              </a:rPr>
              <a:t>The total number of beneficiaries by projects</a:t>
            </a:r>
          </a:p>
        </p:txBody>
      </p:sp>
    </p:spTree>
    <p:extLst>
      <p:ext uri="{BB962C8B-B14F-4D97-AF65-F5344CB8AC3E}">
        <p14:creationId xmlns:p14="http://schemas.microsoft.com/office/powerpoint/2010/main" val="264269145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Title ICO 2">
            <a:extLst>
              <a:ext uri="{FF2B5EF4-FFF2-40B4-BE49-F238E27FC236}">
                <a16:creationId xmlns:a16="http://schemas.microsoft.com/office/drawing/2014/main" id="{C376E55F-75B4-4448-87E6-47038F8E3E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8834" y="725322"/>
            <a:ext cx="192253" cy="192253"/>
          </a:xfrm>
          <a:prstGeom prst="rect">
            <a:avLst/>
          </a:prstGeom>
        </p:spPr>
      </p:pic>
      <p:pic>
        <p:nvPicPr>
          <p:cNvPr id="10" name="Title ICO 1">
            <a:extLst>
              <a:ext uri="{FF2B5EF4-FFF2-40B4-BE49-F238E27FC236}">
                <a16:creationId xmlns:a16="http://schemas.microsoft.com/office/drawing/2014/main" id="{7F756EF9-329F-4AE8-B8A4-17F01EA979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94528" y="412966"/>
            <a:ext cx="378454" cy="268071"/>
          </a:xfrm>
          <a:prstGeom prst="rect">
            <a:avLst/>
          </a:prstGeom>
        </p:spPr>
      </p:pic>
      <p:sp>
        <p:nvSpPr>
          <p:cNvPr id="15" name="Title Text">
            <a:extLst>
              <a:ext uri="{FF2B5EF4-FFF2-40B4-BE49-F238E27FC236}">
                <a16:creationId xmlns:a16="http://schemas.microsoft.com/office/drawing/2014/main" id="{204BCE34-5CF5-4DF7-9AD8-DAA25982E6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9820" y="298311"/>
            <a:ext cx="4846180" cy="726557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rgbClr val="007B5F"/>
                </a:solidFill>
                <a:latin typeface="Montserrat Medium" panose="00000600000000000000" pitchFamily="50" charset="-52"/>
              </a:rPr>
              <a:t>Protection</a:t>
            </a:r>
            <a:endParaRPr lang="LID4096" sz="2400" dirty="0">
              <a:solidFill>
                <a:srgbClr val="007B5F"/>
              </a:solidFill>
              <a:latin typeface="Montserrat Medium" panose="00000600000000000000" pitchFamily="50" charset="-52"/>
            </a:endParaRPr>
          </a:p>
        </p:txBody>
      </p:sp>
      <p:graphicFrame>
        <p:nvGraphicFramePr>
          <p:cNvPr id="8" name="Chart">
            <a:extLst>
              <a:ext uri="{FF2B5EF4-FFF2-40B4-BE49-F238E27FC236}">
                <a16:creationId xmlns:a16="http://schemas.microsoft.com/office/drawing/2014/main" id="{D48C93E4-D9A9-4FE4-8259-F380682CC62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14230281"/>
              </p:ext>
            </p:extLst>
          </p:nvPr>
        </p:nvGraphicFramePr>
        <p:xfrm>
          <a:off x="2566833" y="1390628"/>
          <a:ext cx="6749888" cy="66865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72431880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9378331-124A-4667-ACC6-D23E035337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sp>
        <p:nvSpPr>
          <p:cNvPr id="7" name="Title Plank">
            <a:extLst>
              <a:ext uri="{FF2B5EF4-FFF2-40B4-BE49-F238E27FC236}">
                <a16:creationId xmlns:a16="http://schemas.microsoft.com/office/drawing/2014/main" id="{079246DD-661E-4E31-A3E9-2AD2825517EC}"/>
              </a:ext>
            </a:extLst>
          </p:cNvPr>
          <p:cNvSpPr/>
          <p:nvPr/>
        </p:nvSpPr>
        <p:spPr>
          <a:xfrm>
            <a:off x="564356" y="393289"/>
            <a:ext cx="5377730" cy="595172"/>
          </a:xfrm>
          <a:prstGeom prst="rect">
            <a:avLst/>
          </a:prstGeom>
          <a:gradFill>
            <a:gsLst>
              <a:gs pos="55000">
                <a:schemeClr val="tx1">
                  <a:alpha val="55000"/>
                </a:schemeClr>
              </a:gs>
              <a:gs pos="100000">
                <a:schemeClr val="tx1">
                  <a:alpha val="0"/>
                </a:schemeClr>
              </a:gs>
            </a:gsLst>
            <a:lin ang="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cxnSp>
        <p:nvCxnSpPr>
          <p:cNvPr id="8" name="Title Line">
            <a:extLst>
              <a:ext uri="{FF2B5EF4-FFF2-40B4-BE49-F238E27FC236}">
                <a16:creationId xmlns:a16="http://schemas.microsoft.com/office/drawing/2014/main" id="{F009F806-B9E6-475B-9546-42A14D8608FF}"/>
              </a:ext>
            </a:extLst>
          </p:cNvPr>
          <p:cNvCxnSpPr>
            <a:cxnSpLocks/>
          </p:cNvCxnSpPr>
          <p:nvPr/>
        </p:nvCxnSpPr>
        <p:spPr>
          <a:xfrm>
            <a:off x="564356" y="393289"/>
            <a:ext cx="0" cy="595172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SubTitle Text">
            <a:extLst>
              <a:ext uri="{FF2B5EF4-FFF2-40B4-BE49-F238E27FC236}">
                <a16:creationId xmlns:a16="http://schemas.microsoft.com/office/drawing/2014/main" id="{BB2FD222-676C-4F29-9236-4393D3238942}"/>
              </a:ext>
            </a:extLst>
          </p:cNvPr>
          <p:cNvSpPr txBox="1">
            <a:spLocks/>
          </p:cNvSpPr>
          <p:nvPr/>
        </p:nvSpPr>
        <p:spPr>
          <a:xfrm>
            <a:off x="718256" y="652716"/>
            <a:ext cx="5377730" cy="3747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CA" sz="1400" dirty="0">
                <a:solidFill>
                  <a:schemeClr val="bg1"/>
                </a:solidFill>
                <a:latin typeface="Open Sans" panose="020B0606030504020204" pitchFamily="34" charset="0"/>
              </a:rPr>
              <a:t>Children </a:t>
            </a:r>
            <a:r>
              <a:rPr lang="en-US" sz="1400" dirty="0">
                <a:solidFill>
                  <a:schemeClr val="bg1"/>
                </a:solidFill>
                <a:latin typeface="Open Sans" panose="020B0606030504020204" pitchFamily="34" charset="0"/>
              </a:rPr>
              <a:t>having lunch in a </a:t>
            </a:r>
            <a:r>
              <a:rPr lang="en-CA" sz="1400" dirty="0">
                <a:solidFill>
                  <a:schemeClr val="bg1"/>
                </a:solidFill>
                <a:latin typeface="Open Sans" panose="020B0606030504020204" pitchFamily="34" charset="0"/>
              </a:rPr>
              <a:t>protection center</a:t>
            </a:r>
            <a:endParaRPr lang="LID4096" sz="1400" dirty="0">
              <a:solidFill>
                <a:schemeClr val="bg1"/>
              </a:solidFill>
              <a:latin typeface="Open Sans" panose="020B0606030504020204" pitchFamily="34" charset="0"/>
            </a:endParaRPr>
          </a:p>
        </p:txBody>
      </p:sp>
      <p:sp>
        <p:nvSpPr>
          <p:cNvPr id="13" name="Title Text">
            <a:extLst>
              <a:ext uri="{FF2B5EF4-FFF2-40B4-BE49-F238E27FC236}">
                <a16:creationId xmlns:a16="http://schemas.microsoft.com/office/drawing/2014/main" id="{9FE8616F-2746-4E62-BCE9-23F2E5610DF3}"/>
              </a:ext>
            </a:extLst>
          </p:cNvPr>
          <p:cNvSpPr txBox="1">
            <a:spLocks/>
          </p:cNvSpPr>
          <p:nvPr/>
        </p:nvSpPr>
        <p:spPr>
          <a:xfrm>
            <a:off x="718256" y="394224"/>
            <a:ext cx="5377738" cy="3747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>
                <a:solidFill>
                  <a:schemeClr val="bg1"/>
                </a:solidFill>
                <a:latin typeface="Open Sans" panose="020B0606030504020204" pitchFamily="34" charset="0"/>
              </a:rPr>
              <a:t>Protection</a:t>
            </a:r>
            <a:endParaRPr lang="LID4096" sz="2000" dirty="0">
              <a:solidFill>
                <a:schemeClr val="bg1"/>
              </a:solidFill>
              <a:latin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8252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2" grpId="0"/>
      <p:bldP spid="1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erson in a wheelchair being pushed by a ambulance&#10;&#10;Description automatically generated">
            <a:extLst>
              <a:ext uri="{FF2B5EF4-FFF2-40B4-BE49-F238E27FC236}">
                <a16:creationId xmlns:a16="http://schemas.microsoft.com/office/drawing/2014/main" id="{380ED918-9C61-6470-DCCC-0DDEED6BFF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623" y="0"/>
            <a:ext cx="10287000" cy="6858000"/>
          </a:xfrm>
          <a:prstGeom prst="rect">
            <a:avLst/>
          </a:prstGeom>
        </p:spPr>
      </p:pic>
      <p:sp>
        <p:nvSpPr>
          <p:cNvPr id="7" name="Title Plank">
            <a:extLst>
              <a:ext uri="{FF2B5EF4-FFF2-40B4-BE49-F238E27FC236}">
                <a16:creationId xmlns:a16="http://schemas.microsoft.com/office/drawing/2014/main" id="{75D62989-6D68-44D0-BA4B-A20BC7E1DEBA}"/>
              </a:ext>
            </a:extLst>
          </p:cNvPr>
          <p:cNvSpPr/>
          <p:nvPr/>
        </p:nvSpPr>
        <p:spPr>
          <a:xfrm>
            <a:off x="564356" y="393289"/>
            <a:ext cx="4443074" cy="595172"/>
          </a:xfrm>
          <a:prstGeom prst="rect">
            <a:avLst/>
          </a:prstGeom>
          <a:gradFill>
            <a:gsLst>
              <a:gs pos="55000">
                <a:schemeClr val="tx1">
                  <a:alpha val="55000"/>
                </a:schemeClr>
              </a:gs>
              <a:gs pos="100000">
                <a:schemeClr val="tx1">
                  <a:alpha val="0"/>
                </a:schemeClr>
              </a:gs>
            </a:gsLst>
            <a:lin ang="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cxnSp>
        <p:nvCxnSpPr>
          <p:cNvPr id="8" name="Title Line">
            <a:extLst>
              <a:ext uri="{FF2B5EF4-FFF2-40B4-BE49-F238E27FC236}">
                <a16:creationId xmlns:a16="http://schemas.microsoft.com/office/drawing/2014/main" id="{8AB812A6-BB9F-49F6-A354-91EC7384CB45}"/>
              </a:ext>
            </a:extLst>
          </p:cNvPr>
          <p:cNvCxnSpPr>
            <a:cxnSpLocks/>
          </p:cNvCxnSpPr>
          <p:nvPr/>
        </p:nvCxnSpPr>
        <p:spPr>
          <a:xfrm>
            <a:off x="564356" y="393289"/>
            <a:ext cx="0" cy="595172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SubTitle Text">
            <a:extLst>
              <a:ext uri="{FF2B5EF4-FFF2-40B4-BE49-F238E27FC236}">
                <a16:creationId xmlns:a16="http://schemas.microsoft.com/office/drawing/2014/main" id="{BB2FD222-676C-4F29-9236-4393D3238942}"/>
              </a:ext>
            </a:extLst>
          </p:cNvPr>
          <p:cNvSpPr txBox="1">
            <a:spLocks/>
          </p:cNvSpPr>
          <p:nvPr/>
        </p:nvSpPr>
        <p:spPr>
          <a:xfrm>
            <a:off x="718256" y="652716"/>
            <a:ext cx="5377730" cy="3747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CA" sz="1400" dirty="0">
                <a:solidFill>
                  <a:schemeClr val="bg1"/>
                </a:solidFill>
                <a:latin typeface="Open Sans" panose="020B0606030504020204" pitchFamily="34" charset="0"/>
              </a:rPr>
              <a:t>Evacuation of immobile people</a:t>
            </a:r>
            <a:endParaRPr lang="LID4096" sz="1400" dirty="0">
              <a:solidFill>
                <a:schemeClr val="bg1"/>
              </a:solidFill>
              <a:latin typeface="Open Sans" panose="020B0606030504020204" pitchFamily="34" charset="0"/>
            </a:endParaRPr>
          </a:p>
        </p:txBody>
      </p:sp>
      <p:sp>
        <p:nvSpPr>
          <p:cNvPr id="13" name="Title Text">
            <a:extLst>
              <a:ext uri="{FF2B5EF4-FFF2-40B4-BE49-F238E27FC236}">
                <a16:creationId xmlns:a16="http://schemas.microsoft.com/office/drawing/2014/main" id="{9FE8616F-2746-4E62-BCE9-23F2E5610DF3}"/>
              </a:ext>
            </a:extLst>
          </p:cNvPr>
          <p:cNvSpPr txBox="1">
            <a:spLocks/>
          </p:cNvSpPr>
          <p:nvPr/>
        </p:nvSpPr>
        <p:spPr>
          <a:xfrm>
            <a:off x="718256" y="394224"/>
            <a:ext cx="5377738" cy="3747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dirty="0">
                <a:solidFill>
                  <a:schemeClr val="bg1"/>
                </a:solidFill>
                <a:latin typeface="Open Sans" panose="020B0606030504020204" pitchFamily="34" charset="0"/>
              </a:rPr>
              <a:t>Protection</a:t>
            </a:r>
            <a:endParaRPr lang="LID4096" sz="2000" dirty="0">
              <a:solidFill>
                <a:schemeClr val="bg1"/>
              </a:solidFill>
              <a:latin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3306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2" grpId="0"/>
      <p:bldP spid="13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C8283FA-619B-17A5-8AD7-4CC807983F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616" y="0"/>
            <a:ext cx="10287000" cy="6858000"/>
          </a:xfrm>
          <a:prstGeom prst="rect">
            <a:avLst/>
          </a:prstGeom>
        </p:spPr>
      </p:pic>
      <p:sp>
        <p:nvSpPr>
          <p:cNvPr id="7" name="Title Plank">
            <a:extLst>
              <a:ext uri="{FF2B5EF4-FFF2-40B4-BE49-F238E27FC236}">
                <a16:creationId xmlns:a16="http://schemas.microsoft.com/office/drawing/2014/main" id="{6CCDB35F-A9A5-41D7-8759-60AD0009E5BA}"/>
              </a:ext>
            </a:extLst>
          </p:cNvPr>
          <p:cNvSpPr/>
          <p:nvPr/>
        </p:nvSpPr>
        <p:spPr>
          <a:xfrm>
            <a:off x="564355" y="393289"/>
            <a:ext cx="3847985" cy="595172"/>
          </a:xfrm>
          <a:prstGeom prst="rect">
            <a:avLst/>
          </a:prstGeom>
          <a:gradFill>
            <a:gsLst>
              <a:gs pos="55000">
                <a:schemeClr val="tx1">
                  <a:alpha val="55000"/>
                </a:schemeClr>
              </a:gs>
              <a:gs pos="100000">
                <a:schemeClr val="tx1">
                  <a:alpha val="0"/>
                </a:schemeClr>
              </a:gs>
            </a:gsLst>
            <a:lin ang="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cxnSp>
        <p:nvCxnSpPr>
          <p:cNvPr id="8" name="Title Line">
            <a:extLst>
              <a:ext uri="{FF2B5EF4-FFF2-40B4-BE49-F238E27FC236}">
                <a16:creationId xmlns:a16="http://schemas.microsoft.com/office/drawing/2014/main" id="{F60373AE-394D-48BA-91C8-827D2FC3B223}"/>
              </a:ext>
            </a:extLst>
          </p:cNvPr>
          <p:cNvCxnSpPr>
            <a:cxnSpLocks/>
          </p:cNvCxnSpPr>
          <p:nvPr/>
        </p:nvCxnSpPr>
        <p:spPr>
          <a:xfrm>
            <a:off x="149577" y="334281"/>
            <a:ext cx="0" cy="595172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SubTitle Text">
            <a:extLst>
              <a:ext uri="{FF2B5EF4-FFF2-40B4-BE49-F238E27FC236}">
                <a16:creationId xmlns:a16="http://schemas.microsoft.com/office/drawing/2014/main" id="{BB2FD222-676C-4F29-9236-4393D3238942}"/>
              </a:ext>
            </a:extLst>
          </p:cNvPr>
          <p:cNvSpPr txBox="1">
            <a:spLocks/>
          </p:cNvSpPr>
          <p:nvPr/>
        </p:nvSpPr>
        <p:spPr>
          <a:xfrm>
            <a:off x="718256" y="652716"/>
            <a:ext cx="5377730" cy="3747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CA" sz="1400" dirty="0">
                <a:solidFill>
                  <a:schemeClr val="bg1"/>
                </a:solidFill>
                <a:latin typeface="Open Sans" panose="020B0606030504020204" pitchFamily="34" charset="0"/>
              </a:rPr>
              <a:t>Evacuation</a:t>
            </a:r>
            <a:endParaRPr lang="LID4096" sz="1400" dirty="0">
              <a:solidFill>
                <a:schemeClr val="bg1"/>
              </a:solidFill>
              <a:latin typeface="Open Sans" panose="020B0606030504020204" pitchFamily="34" charset="0"/>
            </a:endParaRPr>
          </a:p>
        </p:txBody>
      </p:sp>
      <p:sp>
        <p:nvSpPr>
          <p:cNvPr id="13" name="Title Text">
            <a:extLst>
              <a:ext uri="{FF2B5EF4-FFF2-40B4-BE49-F238E27FC236}">
                <a16:creationId xmlns:a16="http://schemas.microsoft.com/office/drawing/2014/main" id="{9FE8616F-2746-4E62-BCE9-23F2E5610DF3}"/>
              </a:ext>
            </a:extLst>
          </p:cNvPr>
          <p:cNvSpPr txBox="1">
            <a:spLocks/>
          </p:cNvSpPr>
          <p:nvPr/>
        </p:nvSpPr>
        <p:spPr>
          <a:xfrm>
            <a:off x="718256" y="394224"/>
            <a:ext cx="5377738" cy="3747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>
                <a:solidFill>
                  <a:schemeClr val="bg1"/>
                </a:solidFill>
                <a:latin typeface="Open Sans" panose="020B0606030504020204" pitchFamily="34" charset="0"/>
              </a:rPr>
              <a:t>Protection</a:t>
            </a:r>
            <a:endParaRPr lang="LID4096" sz="2000" dirty="0">
              <a:solidFill>
                <a:schemeClr val="bg1"/>
              </a:solidFill>
              <a:latin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6294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2" grpId="0"/>
      <p:bldP spid="13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BCFF784-1462-475D-8ABC-A9D4777BDF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sp>
        <p:nvSpPr>
          <p:cNvPr id="7" name="Title Plank">
            <a:extLst>
              <a:ext uri="{FF2B5EF4-FFF2-40B4-BE49-F238E27FC236}">
                <a16:creationId xmlns:a16="http://schemas.microsoft.com/office/drawing/2014/main" id="{8726B75D-0932-4135-BD77-5D3F4593AEB2}"/>
              </a:ext>
            </a:extLst>
          </p:cNvPr>
          <p:cNvSpPr/>
          <p:nvPr/>
        </p:nvSpPr>
        <p:spPr>
          <a:xfrm>
            <a:off x="564356" y="393289"/>
            <a:ext cx="3499644" cy="595172"/>
          </a:xfrm>
          <a:prstGeom prst="rect">
            <a:avLst/>
          </a:prstGeom>
          <a:gradFill>
            <a:gsLst>
              <a:gs pos="55000">
                <a:schemeClr val="tx1">
                  <a:alpha val="55000"/>
                </a:schemeClr>
              </a:gs>
              <a:gs pos="100000">
                <a:schemeClr val="tx1">
                  <a:alpha val="0"/>
                </a:schemeClr>
              </a:gs>
            </a:gsLst>
            <a:lin ang="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cxnSp>
        <p:nvCxnSpPr>
          <p:cNvPr id="8" name="Title Line">
            <a:extLst>
              <a:ext uri="{FF2B5EF4-FFF2-40B4-BE49-F238E27FC236}">
                <a16:creationId xmlns:a16="http://schemas.microsoft.com/office/drawing/2014/main" id="{736409E7-36A7-4456-8303-C89EF7BEA3DC}"/>
              </a:ext>
            </a:extLst>
          </p:cNvPr>
          <p:cNvCxnSpPr>
            <a:cxnSpLocks/>
          </p:cNvCxnSpPr>
          <p:nvPr/>
        </p:nvCxnSpPr>
        <p:spPr>
          <a:xfrm>
            <a:off x="564356" y="393289"/>
            <a:ext cx="0" cy="595172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SubTitle Text">
            <a:extLst>
              <a:ext uri="{FF2B5EF4-FFF2-40B4-BE49-F238E27FC236}">
                <a16:creationId xmlns:a16="http://schemas.microsoft.com/office/drawing/2014/main" id="{BB2FD222-676C-4F29-9236-4393D3238942}"/>
              </a:ext>
            </a:extLst>
          </p:cNvPr>
          <p:cNvSpPr txBox="1">
            <a:spLocks/>
          </p:cNvSpPr>
          <p:nvPr/>
        </p:nvSpPr>
        <p:spPr>
          <a:xfrm>
            <a:off x="718256" y="652716"/>
            <a:ext cx="5377730" cy="3747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CA" sz="1400">
                <a:solidFill>
                  <a:schemeClr val="bg1"/>
                </a:solidFill>
                <a:latin typeface="Open Sans" panose="020B0606030504020204" pitchFamily="34" charset="0"/>
              </a:rPr>
              <a:t>Social transportation</a:t>
            </a:r>
            <a:endParaRPr lang="LID4096" sz="1400" dirty="0">
              <a:solidFill>
                <a:schemeClr val="bg1"/>
              </a:solidFill>
              <a:latin typeface="Open Sans" panose="020B0606030504020204" pitchFamily="34" charset="0"/>
            </a:endParaRPr>
          </a:p>
        </p:txBody>
      </p:sp>
      <p:sp>
        <p:nvSpPr>
          <p:cNvPr id="13" name="Title Text">
            <a:extLst>
              <a:ext uri="{FF2B5EF4-FFF2-40B4-BE49-F238E27FC236}">
                <a16:creationId xmlns:a16="http://schemas.microsoft.com/office/drawing/2014/main" id="{9FE8616F-2746-4E62-BCE9-23F2E5610DF3}"/>
              </a:ext>
            </a:extLst>
          </p:cNvPr>
          <p:cNvSpPr txBox="1">
            <a:spLocks/>
          </p:cNvSpPr>
          <p:nvPr/>
        </p:nvSpPr>
        <p:spPr>
          <a:xfrm>
            <a:off x="718256" y="394224"/>
            <a:ext cx="5377738" cy="3747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>
                <a:solidFill>
                  <a:schemeClr val="bg1"/>
                </a:solidFill>
                <a:latin typeface="Open Sans" panose="020B0606030504020204" pitchFamily="34" charset="0"/>
              </a:rPr>
              <a:t>Protection</a:t>
            </a:r>
            <a:endParaRPr lang="LID4096" sz="2000" dirty="0">
              <a:solidFill>
                <a:schemeClr val="bg1"/>
              </a:solidFill>
              <a:latin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7497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2" grpId="0"/>
      <p:bldP spid="13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4187E41-796A-486F-956C-37274DE1CC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sp>
        <p:nvSpPr>
          <p:cNvPr id="7" name="Title Plank">
            <a:extLst>
              <a:ext uri="{FF2B5EF4-FFF2-40B4-BE49-F238E27FC236}">
                <a16:creationId xmlns:a16="http://schemas.microsoft.com/office/drawing/2014/main" id="{13792189-1114-4ACA-9446-11F6376F171E}"/>
              </a:ext>
            </a:extLst>
          </p:cNvPr>
          <p:cNvSpPr/>
          <p:nvPr/>
        </p:nvSpPr>
        <p:spPr>
          <a:xfrm>
            <a:off x="564356" y="393289"/>
            <a:ext cx="4210844" cy="595172"/>
          </a:xfrm>
          <a:prstGeom prst="rect">
            <a:avLst/>
          </a:prstGeom>
          <a:gradFill>
            <a:gsLst>
              <a:gs pos="55000">
                <a:schemeClr val="tx1">
                  <a:alpha val="55000"/>
                </a:schemeClr>
              </a:gs>
              <a:gs pos="100000">
                <a:schemeClr val="tx1">
                  <a:alpha val="0"/>
                </a:schemeClr>
              </a:gs>
            </a:gsLst>
            <a:lin ang="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cxnSp>
        <p:nvCxnSpPr>
          <p:cNvPr id="8" name="Title Line">
            <a:extLst>
              <a:ext uri="{FF2B5EF4-FFF2-40B4-BE49-F238E27FC236}">
                <a16:creationId xmlns:a16="http://schemas.microsoft.com/office/drawing/2014/main" id="{5AFDFE2D-C385-48C7-8732-C7779074F9C4}"/>
              </a:ext>
            </a:extLst>
          </p:cNvPr>
          <p:cNvCxnSpPr>
            <a:cxnSpLocks/>
          </p:cNvCxnSpPr>
          <p:nvPr/>
        </p:nvCxnSpPr>
        <p:spPr>
          <a:xfrm>
            <a:off x="564356" y="393289"/>
            <a:ext cx="0" cy="595172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SubTitle Text">
            <a:extLst>
              <a:ext uri="{FF2B5EF4-FFF2-40B4-BE49-F238E27FC236}">
                <a16:creationId xmlns:a16="http://schemas.microsoft.com/office/drawing/2014/main" id="{BB2FD222-676C-4F29-9236-4393D3238942}"/>
              </a:ext>
            </a:extLst>
          </p:cNvPr>
          <p:cNvSpPr txBox="1">
            <a:spLocks/>
          </p:cNvSpPr>
          <p:nvPr/>
        </p:nvSpPr>
        <p:spPr>
          <a:xfrm>
            <a:off x="718256" y="652716"/>
            <a:ext cx="5377730" cy="3747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CA" sz="1400">
                <a:solidFill>
                  <a:schemeClr val="bg1"/>
                </a:solidFill>
                <a:latin typeface="Open Sans" panose="020B0606030504020204" pitchFamily="34" charset="0"/>
              </a:rPr>
              <a:t>Legal assistance for IDPs</a:t>
            </a:r>
            <a:endParaRPr lang="LID4096" sz="1400" dirty="0">
              <a:solidFill>
                <a:schemeClr val="bg1"/>
              </a:solidFill>
              <a:latin typeface="Open Sans" panose="020B0606030504020204" pitchFamily="34" charset="0"/>
            </a:endParaRPr>
          </a:p>
        </p:txBody>
      </p:sp>
      <p:sp>
        <p:nvSpPr>
          <p:cNvPr id="13" name="Title Text">
            <a:extLst>
              <a:ext uri="{FF2B5EF4-FFF2-40B4-BE49-F238E27FC236}">
                <a16:creationId xmlns:a16="http://schemas.microsoft.com/office/drawing/2014/main" id="{9FE8616F-2746-4E62-BCE9-23F2E5610DF3}"/>
              </a:ext>
            </a:extLst>
          </p:cNvPr>
          <p:cNvSpPr txBox="1">
            <a:spLocks/>
          </p:cNvSpPr>
          <p:nvPr/>
        </p:nvSpPr>
        <p:spPr>
          <a:xfrm>
            <a:off x="718256" y="394224"/>
            <a:ext cx="5377738" cy="3747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>
                <a:solidFill>
                  <a:schemeClr val="bg1"/>
                </a:solidFill>
                <a:latin typeface="Open Sans" panose="020B0606030504020204" pitchFamily="34" charset="0"/>
              </a:rPr>
              <a:t>Protection</a:t>
            </a:r>
            <a:endParaRPr lang="LID4096" sz="2000" dirty="0">
              <a:solidFill>
                <a:schemeClr val="bg1"/>
              </a:solidFill>
              <a:latin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5259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2" grpId="0"/>
      <p:bldP spid="13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">
            <a:extLst>
              <a:ext uri="{FF2B5EF4-FFF2-40B4-BE49-F238E27FC236}">
                <a16:creationId xmlns:a16="http://schemas.microsoft.com/office/drawing/2014/main" id="{55A0FB5E-28E7-49AA-B9A1-0D93E6EB2E75}"/>
              </a:ext>
            </a:extLst>
          </p:cNvPr>
          <p:cNvSpPr txBox="1">
            <a:spLocks/>
          </p:cNvSpPr>
          <p:nvPr/>
        </p:nvSpPr>
        <p:spPr>
          <a:xfrm>
            <a:off x="381002" y="3901006"/>
            <a:ext cx="11429995" cy="49055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CA" b="1">
                <a:solidFill>
                  <a:srgbClr val="D39F0B"/>
                </a:solidFill>
                <a:latin typeface="Open Sans" panose="020B0606030504020204" pitchFamily="34" charset="0"/>
              </a:rPr>
              <a:t> </a:t>
            </a:r>
            <a:r>
              <a:rPr lang="en-CA" b="1">
                <a:solidFill>
                  <a:srgbClr val="007B5F"/>
                </a:solidFill>
                <a:latin typeface="Open Sans" panose="020B0606030504020204" pitchFamily="34" charset="0"/>
              </a:rPr>
              <a:t>from</a:t>
            </a:r>
            <a:r>
              <a:rPr lang="en-CA" b="1">
                <a:solidFill>
                  <a:srgbClr val="D39F0B"/>
                </a:solidFill>
                <a:latin typeface="Open Sans" panose="020B0606030504020204" pitchFamily="34" charset="0"/>
              </a:rPr>
              <a:t> 2</a:t>
            </a:r>
            <a:r>
              <a:rPr lang="ru-RU" b="1">
                <a:solidFill>
                  <a:srgbClr val="D39F0B"/>
                </a:solidFill>
                <a:latin typeface="Chalet-LondonNineteenSixty"/>
              </a:rPr>
              <a:t>4</a:t>
            </a:r>
            <a:r>
              <a:rPr lang="en-CA" b="1">
                <a:solidFill>
                  <a:srgbClr val="D39F0B"/>
                </a:solidFill>
                <a:latin typeface="Open Sans" panose="020B0606030504020204" pitchFamily="34" charset="0"/>
              </a:rPr>
              <a:t> Psychologists</a:t>
            </a:r>
            <a:r>
              <a:rPr lang="ru-RU" b="1">
                <a:solidFill>
                  <a:srgbClr val="D39F0B"/>
                </a:solidFill>
                <a:latin typeface="Chalet-LondonNineteenSixty"/>
              </a:rPr>
              <a:t>, </a:t>
            </a:r>
            <a:r>
              <a:rPr lang="en-US" b="1">
                <a:solidFill>
                  <a:srgbClr val="007B5F"/>
                </a:solidFill>
                <a:latin typeface="Open Sans" panose="020B0606030504020204" pitchFamily="34" charset="0"/>
              </a:rPr>
              <a:t>including</a:t>
            </a:r>
            <a:r>
              <a:rPr lang="en-CA" b="1">
                <a:solidFill>
                  <a:srgbClr val="D39F0B"/>
                </a:solidFill>
                <a:latin typeface="Open Sans" panose="020B0606030504020204" pitchFamily="34" charset="0"/>
              </a:rPr>
              <a:t> 3 Psychotherapists</a:t>
            </a:r>
            <a:endParaRPr lang="ru-RU" b="1" dirty="0">
              <a:solidFill>
                <a:srgbClr val="D39F0B"/>
              </a:solidFill>
              <a:latin typeface="Chalet-LondonNineteenSixty"/>
            </a:endParaRPr>
          </a:p>
        </p:txBody>
      </p:sp>
      <p:sp>
        <p:nvSpPr>
          <p:cNvPr id="18" name="Text">
            <a:extLst>
              <a:ext uri="{FF2B5EF4-FFF2-40B4-BE49-F238E27FC236}">
                <a16:creationId xmlns:a16="http://schemas.microsoft.com/office/drawing/2014/main" id="{F1349956-17E9-4DD2-A59E-71358FFD8EDF}"/>
              </a:ext>
            </a:extLst>
          </p:cNvPr>
          <p:cNvSpPr txBox="1">
            <a:spLocks/>
          </p:cNvSpPr>
          <p:nvPr/>
        </p:nvSpPr>
        <p:spPr>
          <a:xfrm>
            <a:off x="308430" y="3183087"/>
            <a:ext cx="11429995" cy="49055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CA" b="1" dirty="0">
                <a:solidFill>
                  <a:srgbClr val="007B5F"/>
                </a:solidFill>
                <a:latin typeface="Open Sans" panose="020B0606030504020204" pitchFamily="34" charset="0"/>
              </a:rPr>
              <a:t>have received the </a:t>
            </a:r>
            <a:r>
              <a:rPr lang="en-CA" b="1">
                <a:solidFill>
                  <a:srgbClr val="007B5F"/>
                </a:solidFill>
                <a:latin typeface="Open Sans" panose="020B0606030504020204" pitchFamily="34" charset="0"/>
              </a:rPr>
              <a:t>psychosocial support</a:t>
            </a:r>
            <a:endParaRPr lang="en-CA" b="1" dirty="0">
              <a:solidFill>
                <a:srgbClr val="007B5F"/>
              </a:solidFill>
              <a:latin typeface="Open Sans" panose="020B0606030504020204" pitchFamily="34" charset="0"/>
            </a:endParaRPr>
          </a:p>
        </p:txBody>
      </p:sp>
      <p:sp>
        <p:nvSpPr>
          <p:cNvPr id="10" name="Main Text">
            <a:extLst>
              <a:ext uri="{FF2B5EF4-FFF2-40B4-BE49-F238E27FC236}">
                <a16:creationId xmlns:a16="http://schemas.microsoft.com/office/drawing/2014/main" id="{BA2D062F-BCF1-4F31-84F5-19214F0AE3B0}"/>
              </a:ext>
            </a:extLst>
          </p:cNvPr>
          <p:cNvSpPr txBox="1">
            <a:spLocks/>
          </p:cNvSpPr>
          <p:nvPr/>
        </p:nvSpPr>
        <p:spPr>
          <a:xfrm>
            <a:off x="0" y="2344900"/>
            <a:ext cx="12192000" cy="72655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CA" sz="4000" b="1" dirty="0">
                <a:solidFill>
                  <a:srgbClr val="D39F0B"/>
                </a:solidFill>
                <a:latin typeface="Open Sans" panose="020B0606030504020204" pitchFamily="34" charset="0"/>
              </a:rPr>
              <a:t>2</a:t>
            </a:r>
            <a:r>
              <a:rPr lang="uk-UA" sz="4000" b="1" dirty="0">
                <a:solidFill>
                  <a:srgbClr val="D39F0B"/>
                </a:solidFill>
                <a:latin typeface="Open Sans" panose="020B0606030504020204" pitchFamily="34" charset="0"/>
              </a:rPr>
              <a:t>8 148</a:t>
            </a:r>
            <a:r>
              <a:rPr lang="en-CA" sz="4000" b="1" dirty="0">
                <a:solidFill>
                  <a:srgbClr val="D39F0B"/>
                </a:solidFill>
                <a:latin typeface="Open Sans" panose="020B0606030504020204" pitchFamily="34" charset="0"/>
              </a:rPr>
              <a:t> people</a:t>
            </a:r>
          </a:p>
        </p:txBody>
      </p:sp>
      <p:pic>
        <p:nvPicPr>
          <p:cNvPr id="13" name="Title ICO">
            <a:extLst>
              <a:ext uri="{FF2B5EF4-FFF2-40B4-BE49-F238E27FC236}">
                <a16:creationId xmlns:a16="http://schemas.microsoft.com/office/drawing/2014/main" id="{694BD49B-89A5-4250-942A-0E6162CA850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81002" y="686051"/>
            <a:ext cx="1217551" cy="856052"/>
          </a:xfrm>
          <a:prstGeom prst="rect">
            <a:avLst/>
          </a:prstGeom>
          <a:noFill/>
        </p:spPr>
      </p:pic>
      <p:sp>
        <p:nvSpPr>
          <p:cNvPr id="16" name="Title Text">
            <a:extLst>
              <a:ext uri="{FF2B5EF4-FFF2-40B4-BE49-F238E27FC236}">
                <a16:creationId xmlns:a16="http://schemas.microsoft.com/office/drawing/2014/main" id="{E2FC6300-7C3B-469A-B0FB-C038D6CC216E}"/>
              </a:ext>
            </a:extLst>
          </p:cNvPr>
          <p:cNvSpPr txBox="1">
            <a:spLocks/>
          </p:cNvSpPr>
          <p:nvPr/>
        </p:nvSpPr>
        <p:spPr>
          <a:xfrm>
            <a:off x="1843245" y="733512"/>
            <a:ext cx="8173592" cy="10962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dirty="0">
                <a:solidFill>
                  <a:srgbClr val="007B5F"/>
                </a:solidFill>
                <a:latin typeface="Open Sans" panose="020B0606030504020204" pitchFamily="34" charset="0"/>
              </a:rPr>
              <a:t>PSS (psychosocial support)</a:t>
            </a:r>
            <a:endParaRPr lang="LID4096" sz="4800" dirty="0">
              <a:solidFill>
                <a:srgbClr val="007B5F"/>
              </a:solidFill>
              <a:latin typeface="Open Sans" panose="020B0606030504020204" pitchFamily="34" charset="0"/>
            </a:endParaRPr>
          </a:p>
        </p:txBody>
      </p:sp>
      <p:cxnSp>
        <p:nvCxnSpPr>
          <p:cNvPr id="17" name="Title Line">
            <a:extLst>
              <a:ext uri="{FF2B5EF4-FFF2-40B4-BE49-F238E27FC236}">
                <a16:creationId xmlns:a16="http://schemas.microsoft.com/office/drawing/2014/main" id="{8891310E-3D1D-46DF-A3F3-0CFF7CCBC77A}"/>
              </a:ext>
            </a:extLst>
          </p:cNvPr>
          <p:cNvCxnSpPr>
            <a:cxnSpLocks/>
          </p:cNvCxnSpPr>
          <p:nvPr/>
        </p:nvCxnSpPr>
        <p:spPr>
          <a:xfrm>
            <a:off x="1651231" y="733512"/>
            <a:ext cx="0" cy="808591"/>
          </a:xfrm>
          <a:prstGeom prst="line">
            <a:avLst/>
          </a:prstGeom>
          <a:ln w="28575">
            <a:solidFill>
              <a:srgbClr val="D39F0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088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8" grpId="0"/>
      <p:bldP spid="10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6">
            <a:extLst>
              <a:ext uri="{FF2B5EF4-FFF2-40B4-BE49-F238E27FC236}">
                <a16:creationId xmlns:a16="http://schemas.microsoft.com/office/drawing/2014/main" id="{A4D679E0-EF37-41B6-A148-1069FA2A2DE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88882" y="445987"/>
            <a:ext cx="560937" cy="394391"/>
          </a:xfrm>
          <a:prstGeom prst="rect">
            <a:avLst/>
          </a:prstGeom>
          <a:noFill/>
        </p:spPr>
      </p:pic>
      <p:sp>
        <p:nvSpPr>
          <p:cNvPr id="15" name="Title Text">
            <a:extLst>
              <a:ext uri="{FF2B5EF4-FFF2-40B4-BE49-F238E27FC236}">
                <a16:creationId xmlns:a16="http://schemas.microsoft.com/office/drawing/2014/main" id="{AF6224A2-2BF1-4D76-A34D-77F5279134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9819" y="298311"/>
            <a:ext cx="9405739" cy="726557"/>
          </a:xfrm>
        </p:spPr>
        <p:txBody>
          <a:bodyPr>
            <a:normAutofit/>
          </a:bodyPr>
          <a:lstStyle/>
          <a:p>
            <a:r>
              <a:rPr lang="en-US" sz="2400">
                <a:solidFill>
                  <a:srgbClr val="007B5F"/>
                </a:solidFill>
                <a:latin typeface="Open Sans" panose="020B0606030504020204" pitchFamily="34" charset="0"/>
              </a:rPr>
              <a:t>PSS</a:t>
            </a:r>
            <a:endParaRPr lang="LID4096" sz="2400" dirty="0">
              <a:solidFill>
                <a:srgbClr val="007B5F"/>
              </a:solidFill>
              <a:latin typeface="Open Sans" panose="020B0606030504020204" pitchFamily="34" charset="0"/>
            </a:endParaRPr>
          </a:p>
        </p:txBody>
      </p:sp>
      <p:graphicFrame>
        <p:nvGraphicFramePr>
          <p:cNvPr id="17" name="Table">
            <a:extLst>
              <a:ext uri="{FF2B5EF4-FFF2-40B4-BE49-F238E27FC236}">
                <a16:creationId xmlns:a16="http://schemas.microsoft.com/office/drawing/2014/main" id="{C4D5554D-D65F-4FC0-8032-598E504DEA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2586299"/>
              </p:ext>
            </p:extLst>
          </p:nvPr>
        </p:nvGraphicFramePr>
        <p:xfrm>
          <a:off x="346740" y="2232862"/>
          <a:ext cx="11498520" cy="3960002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5749260">
                  <a:extLst>
                    <a:ext uri="{9D8B030D-6E8A-4147-A177-3AD203B41FA5}">
                      <a16:colId xmlns:a16="http://schemas.microsoft.com/office/drawing/2014/main" val="2065594514"/>
                    </a:ext>
                  </a:extLst>
                </a:gridCol>
                <a:gridCol w="5749260">
                  <a:extLst>
                    <a:ext uri="{9D8B030D-6E8A-4147-A177-3AD203B41FA5}">
                      <a16:colId xmlns:a16="http://schemas.microsoft.com/office/drawing/2014/main" val="3015816188"/>
                    </a:ext>
                  </a:extLst>
                </a:gridCol>
              </a:tblGrid>
              <a:tr h="882172">
                <a:tc>
                  <a:txBody>
                    <a:bodyPr/>
                    <a:lstStyle/>
                    <a:p>
                      <a:pPr algn="ctr"/>
                      <a:r>
                        <a:rPr lang="en-US" sz="2100" b="1" dirty="0">
                          <a:solidFill>
                            <a:schemeClr val="bg1"/>
                          </a:solidFill>
                          <a:latin typeface="Open Sans" panose="020B0606030504020204" pitchFamily="34" charset="0"/>
                        </a:rPr>
                        <a:t>Donor Name</a:t>
                      </a:r>
                      <a:endParaRPr lang="ru-RU" sz="2100" b="1" dirty="0">
                        <a:solidFill>
                          <a:schemeClr val="bg1"/>
                        </a:solidFill>
                        <a:latin typeface="Chalet-LondonNineteenSixty"/>
                      </a:endParaRPr>
                    </a:p>
                  </a:txBody>
                  <a:tcPr marL="99950" marR="99950" marT="49975" marB="49975" anchor="ctr">
                    <a:solidFill>
                      <a:srgbClr val="007B5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b="1" dirty="0">
                          <a:solidFill>
                            <a:schemeClr val="bg1"/>
                          </a:solidFill>
                          <a:latin typeface="Open Sans" panose="020B0606030504020204" pitchFamily="34" charset="0"/>
                        </a:rPr>
                        <a:t>Number of </a:t>
                      </a:r>
                      <a:r>
                        <a:rPr lang="en-US" sz="2100" b="1" dirty="0">
                          <a:solidFill>
                            <a:schemeClr val="bg1"/>
                          </a:solidFill>
                          <a:latin typeface="Open Sans" panose="020B0606030504020204" pitchFamily="34" charset="0"/>
                        </a:rPr>
                        <a:t>beneficiaries</a:t>
                      </a:r>
                    </a:p>
                  </a:txBody>
                  <a:tcPr marL="99950" marR="99950" marT="49975" marB="49975" anchor="ctr">
                    <a:solidFill>
                      <a:srgbClr val="007B5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2640684"/>
                  </a:ext>
                </a:extLst>
              </a:tr>
              <a:tr h="615566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2100" b="0" kern="120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+mn-ea"/>
                          <a:cs typeface="+mn-cs"/>
                        </a:rPr>
                        <a:t>LDS and ADRA Network</a:t>
                      </a:r>
                    </a:p>
                  </a:txBody>
                  <a:tcPr marL="7620" marR="7620" marT="7620" marB="0"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2100" b="0" kern="120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+mn-ea"/>
                          <a:cs typeface="+mn-cs"/>
                        </a:rPr>
                        <a:t>250</a:t>
                      </a:r>
                    </a:p>
                  </a:txBody>
                  <a:tcPr marL="99950" marR="99950" marT="49975" marB="49975"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2302506"/>
                  </a:ext>
                </a:extLst>
              </a:tr>
              <a:tr h="615566">
                <a:tc>
                  <a:txBody>
                    <a:bodyPr/>
                    <a:lstStyle/>
                    <a:p>
                      <a:pPr algn="ctr"/>
                      <a:r>
                        <a:rPr lang="en-US" sz="2100" b="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</a:rPr>
                        <a:t>DANIDA</a:t>
                      </a:r>
                      <a:endParaRPr lang="en-CA" sz="2100" b="0" dirty="0">
                        <a:solidFill>
                          <a:srgbClr val="007B5F"/>
                        </a:solidFill>
                        <a:latin typeface="Open Sans" panose="020B0606030504020204" pitchFamily="34" charset="0"/>
                      </a:endParaRPr>
                    </a:p>
                  </a:txBody>
                  <a:tcPr marL="99950" marR="99950" marT="49975" marB="49975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8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b="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</a:rPr>
                        <a:t>6 </a:t>
                      </a:r>
                      <a:r>
                        <a:rPr lang="uk-UA" sz="2100" b="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</a:rPr>
                        <a:t>038</a:t>
                      </a:r>
                      <a:endParaRPr lang="en-US" sz="2100" b="0" dirty="0">
                        <a:solidFill>
                          <a:srgbClr val="007B5F"/>
                        </a:solidFill>
                        <a:latin typeface="Open Sans" panose="020B0606030504020204" pitchFamily="34" charset="0"/>
                      </a:endParaRPr>
                    </a:p>
                  </a:txBody>
                  <a:tcPr marL="99950" marR="99950" marT="49975" marB="49975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8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5733974"/>
                  </a:ext>
                </a:extLst>
              </a:tr>
              <a:tr h="615566">
                <a:tc>
                  <a:txBody>
                    <a:bodyPr/>
                    <a:lstStyle/>
                    <a:p>
                      <a:pPr algn="ctr"/>
                      <a:r>
                        <a:rPr lang="en-US" sz="2100" b="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</a:rPr>
                        <a:t>GFFO</a:t>
                      </a:r>
                      <a:endParaRPr lang="en-CA" sz="2100" b="0" dirty="0">
                        <a:solidFill>
                          <a:srgbClr val="007B5F"/>
                        </a:solidFill>
                        <a:latin typeface="Open Sans" panose="020B0606030504020204" pitchFamily="34" charset="0"/>
                      </a:endParaRPr>
                    </a:p>
                  </a:txBody>
                  <a:tcPr marL="99950" marR="99950" marT="49975" marB="49975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b="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</a:rPr>
                        <a:t>8 </a:t>
                      </a:r>
                      <a:r>
                        <a:rPr lang="uk-UA" sz="2100" b="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</a:rPr>
                        <a:t>588</a:t>
                      </a:r>
                      <a:endParaRPr lang="en-US" sz="2100" b="0" dirty="0">
                        <a:solidFill>
                          <a:srgbClr val="007B5F"/>
                        </a:solidFill>
                        <a:latin typeface="Open Sans" panose="020B0606030504020204" pitchFamily="34" charset="0"/>
                      </a:endParaRPr>
                    </a:p>
                  </a:txBody>
                  <a:tcPr marL="99950" marR="99950" marT="49975" marB="49975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0072397"/>
                  </a:ext>
                </a:extLst>
              </a:tr>
              <a:tr h="615566">
                <a:tc>
                  <a:txBody>
                    <a:bodyPr/>
                    <a:lstStyle/>
                    <a:p>
                      <a:pPr algn="ctr"/>
                      <a:r>
                        <a:rPr lang="en-US" sz="2100" b="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</a:rPr>
                        <a:t>IHA</a:t>
                      </a:r>
                      <a:endParaRPr lang="en-CA" sz="2100" b="0" dirty="0">
                        <a:solidFill>
                          <a:srgbClr val="007B5F"/>
                        </a:solidFill>
                        <a:latin typeface="Open Sans" panose="020B0606030504020204" pitchFamily="34" charset="0"/>
                      </a:endParaRPr>
                    </a:p>
                  </a:txBody>
                  <a:tcPr marL="99950" marR="99950" marT="49975" marB="49975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8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b="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</a:rPr>
                        <a:t>1</a:t>
                      </a:r>
                      <a:r>
                        <a:rPr lang="uk-UA" sz="2100" b="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</a:rPr>
                        <a:t>3 272</a:t>
                      </a:r>
                      <a:endParaRPr lang="en-US" sz="2100" b="0" dirty="0">
                        <a:solidFill>
                          <a:srgbClr val="007B5F"/>
                        </a:solidFill>
                        <a:latin typeface="Open Sans" panose="020B0606030504020204" pitchFamily="34" charset="0"/>
                      </a:endParaRPr>
                    </a:p>
                  </a:txBody>
                  <a:tcPr marL="99950" marR="99950" marT="49975" marB="49975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8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9904516"/>
                  </a:ext>
                </a:extLst>
              </a:tr>
              <a:tr h="615566"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</a:rPr>
                        <a:t>Total</a:t>
                      </a:r>
                      <a:r>
                        <a:rPr lang="ru-RU" sz="2200" b="1" dirty="0">
                          <a:solidFill>
                            <a:srgbClr val="007B5F"/>
                          </a:solidFill>
                          <a:latin typeface="Chalet-NewYorkNineteenEighty"/>
                        </a:rPr>
                        <a:t>:</a:t>
                      </a:r>
                      <a:endParaRPr lang="en-CA" sz="2200" b="1" dirty="0">
                        <a:solidFill>
                          <a:srgbClr val="007B5F"/>
                        </a:solidFill>
                        <a:latin typeface="Open Sans" panose="020B0606030504020204" pitchFamily="34" charset="0"/>
                      </a:endParaRPr>
                    </a:p>
                  </a:txBody>
                  <a:tcPr marL="99950" marR="99950" marT="49975" marB="49975" anchor="ctr"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2200" b="1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</a:rPr>
                        <a:t>28 148</a:t>
                      </a:r>
                    </a:p>
                  </a:txBody>
                  <a:tcPr marL="99950" marR="99950" marT="49975" marB="49975" anchor="ctr"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D5E3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8913166"/>
                  </a:ext>
                </a:extLst>
              </a:tr>
            </a:tbl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B5C1032C-5F11-463F-8A62-20A67EE8133C}"/>
              </a:ext>
            </a:extLst>
          </p:cNvPr>
          <p:cNvSpPr/>
          <p:nvPr/>
        </p:nvSpPr>
        <p:spPr>
          <a:xfrm>
            <a:off x="2982483" y="1527010"/>
            <a:ext cx="594040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en-US" sz="2000" b="1" dirty="0">
                <a:solidFill>
                  <a:srgbClr val="007B5F"/>
                </a:solidFill>
                <a:latin typeface="Open Sans" panose="020B0606030504020204" pitchFamily="34" charset="0"/>
              </a:rPr>
              <a:t>The total number of beneficiaries by projects</a:t>
            </a:r>
          </a:p>
        </p:txBody>
      </p:sp>
    </p:spTree>
    <p:extLst>
      <p:ext uri="{BB962C8B-B14F-4D97-AF65-F5344CB8AC3E}">
        <p14:creationId xmlns:p14="http://schemas.microsoft.com/office/powerpoint/2010/main" val="228675822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E288B703-4338-4DE7-B8AB-D1A39DEAA8F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3482" b="2142"/>
          <a:stretch/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7" name="Title Plank">
            <a:extLst>
              <a:ext uri="{FF2B5EF4-FFF2-40B4-BE49-F238E27FC236}">
                <a16:creationId xmlns:a16="http://schemas.microsoft.com/office/drawing/2014/main" id="{921B91A3-3136-4025-B55C-83227E5D62F9}"/>
              </a:ext>
            </a:extLst>
          </p:cNvPr>
          <p:cNvSpPr/>
          <p:nvPr/>
        </p:nvSpPr>
        <p:spPr>
          <a:xfrm>
            <a:off x="564356" y="393289"/>
            <a:ext cx="4588216" cy="595172"/>
          </a:xfrm>
          <a:prstGeom prst="rect">
            <a:avLst/>
          </a:prstGeom>
          <a:gradFill>
            <a:gsLst>
              <a:gs pos="55000">
                <a:schemeClr val="tx1">
                  <a:alpha val="55000"/>
                </a:schemeClr>
              </a:gs>
              <a:gs pos="100000">
                <a:schemeClr val="tx1">
                  <a:alpha val="0"/>
                </a:schemeClr>
              </a:gs>
            </a:gsLst>
            <a:lin ang="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cxnSp>
        <p:nvCxnSpPr>
          <p:cNvPr id="8" name="Title Line">
            <a:extLst>
              <a:ext uri="{FF2B5EF4-FFF2-40B4-BE49-F238E27FC236}">
                <a16:creationId xmlns:a16="http://schemas.microsoft.com/office/drawing/2014/main" id="{5C7D9A06-38E0-4178-B9E5-9BCC01F4FE25}"/>
              </a:ext>
            </a:extLst>
          </p:cNvPr>
          <p:cNvCxnSpPr>
            <a:cxnSpLocks/>
          </p:cNvCxnSpPr>
          <p:nvPr/>
        </p:nvCxnSpPr>
        <p:spPr>
          <a:xfrm>
            <a:off x="564356" y="393289"/>
            <a:ext cx="0" cy="595172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SubTitle Text">
            <a:extLst>
              <a:ext uri="{FF2B5EF4-FFF2-40B4-BE49-F238E27FC236}">
                <a16:creationId xmlns:a16="http://schemas.microsoft.com/office/drawing/2014/main" id="{3D232BA7-AD34-44D3-9A8C-946CDC3A6FDC}"/>
              </a:ext>
            </a:extLst>
          </p:cNvPr>
          <p:cNvSpPr txBox="1">
            <a:spLocks/>
          </p:cNvSpPr>
          <p:nvPr/>
        </p:nvSpPr>
        <p:spPr>
          <a:xfrm>
            <a:off x="718256" y="652716"/>
            <a:ext cx="5377730" cy="3747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CA" sz="1400">
                <a:solidFill>
                  <a:schemeClr val="bg1"/>
                </a:solidFill>
                <a:latin typeface="Open Sans" panose="020B0606030504020204" pitchFamily="34" charset="0"/>
              </a:rPr>
              <a:t>Assistance for children with disabilities</a:t>
            </a:r>
            <a:endParaRPr lang="LID4096" sz="1400" dirty="0">
              <a:solidFill>
                <a:schemeClr val="bg1"/>
              </a:solidFill>
              <a:latin typeface="Open Sans" panose="020B0606030504020204" pitchFamily="34" charset="0"/>
            </a:endParaRPr>
          </a:p>
        </p:txBody>
      </p:sp>
      <p:sp>
        <p:nvSpPr>
          <p:cNvPr id="12" name="Title Text">
            <a:extLst>
              <a:ext uri="{FF2B5EF4-FFF2-40B4-BE49-F238E27FC236}">
                <a16:creationId xmlns:a16="http://schemas.microsoft.com/office/drawing/2014/main" id="{93B83D25-B637-438E-8BD3-5C60500AA80A}"/>
              </a:ext>
            </a:extLst>
          </p:cNvPr>
          <p:cNvSpPr txBox="1">
            <a:spLocks/>
          </p:cNvSpPr>
          <p:nvPr/>
        </p:nvSpPr>
        <p:spPr>
          <a:xfrm>
            <a:off x="718256" y="394224"/>
            <a:ext cx="5377738" cy="3747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>
                <a:solidFill>
                  <a:schemeClr val="bg1"/>
                </a:solidFill>
                <a:latin typeface="Open Sans" panose="020B0606030504020204" pitchFamily="34" charset="0"/>
              </a:rPr>
              <a:t>PSS</a:t>
            </a:r>
            <a:endParaRPr lang="LID4096" sz="2000" dirty="0">
              <a:solidFill>
                <a:schemeClr val="bg1"/>
              </a:solidFill>
              <a:latin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9087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1" grpId="0"/>
      <p:bldP spid="12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8E823D2-8671-4CBF-9597-12255A7EA7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sp>
        <p:nvSpPr>
          <p:cNvPr id="7" name="Title Plank">
            <a:extLst>
              <a:ext uri="{FF2B5EF4-FFF2-40B4-BE49-F238E27FC236}">
                <a16:creationId xmlns:a16="http://schemas.microsoft.com/office/drawing/2014/main" id="{3231482D-A820-4C09-8831-A7A62E8606CB}"/>
              </a:ext>
            </a:extLst>
          </p:cNvPr>
          <p:cNvSpPr/>
          <p:nvPr/>
        </p:nvSpPr>
        <p:spPr>
          <a:xfrm>
            <a:off x="564356" y="393289"/>
            <a:ext cx="5377730" cy="595172"/>
          </a:xfrm>
          <a:prstGeom prst="rect">
            <a:avLst/>
          </a:prstGeom>
          <a:gradFill>
            <a:gsLst>
              <a:gs pos="55000">
                <a:schemeClr val="tx1">
                  <a:alpha val="55000"/>
                </a:schemeClr>
              </a:gs>
              <a:gs pos="100000">
                <a:schemeClr val="tx1">
                  <a:alpha val="0"/>
                </a:schemeClr>
              </a:gs>
            </a:gsLst>
            <a:lin ang="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cxnSp>
        <p:nvCxnSpPr>
          <p:cNvPr id="8" name="Title Line">
            <a:extLst>
              <a:ext uri="{FF2B5EF4-FFF2-40B4-BE49-F238E27FC236}">
                <a16:creationId xmlns:a16="http://schemas.microsoft.com/office/drawing/2014/main" id="{725AB357-C0C9-4C77-AA92-6B149C6DA105}"/>
              </a:ext>
            </a:extLst>
          </p:cNvPr>
          <p:cNvCxnSpPr>
            <a:cxnSpLocks/>
          </p:cNvCxnSpPr>
          <p:nvPr/>
        </p:nvCxnSpPr>
        <p:spPr>
          <a:xfrm>
            <a:off x="564356" y="393289"/>
            <a:ext cx="0" cy="595172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SubTitle Text">
            <a:extLst>
              <a:ext uri="{FF2B5EF4-FFF2-40B4-BE49-F238E27FC236}">
                <a16:creationId xmlns:a16="http://schemas.microsoft.com/office/drawing/2014/main" id="{3D232BA7-AD34-44D3-9A8C-946CDC3A6FDC}"/>
              </a:ext>
            </a:extLst>
          </p:cNvPr>
          <p:cNvSpPr txBox="1">
            <a:spLocks/>
          </p:cNvSpPr>
          <p:nvPr/>
        </p:nvSpPr>
        <p:spPr>
          <a:xfrm>
            <a:off x="718256" y="755357"/>
            <a:ext cx="5377730" cy="3747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CA" sz="1400" dirty="0">
                <a:solidFill>
                  <a:schemeClr val="bg1"/>
                </a:solidFill>
                <a:latin typeface="Open Sans" panose="020B0606030504020204" pitchFamily="34" charset="0"/>
              </a:rPr>
              <a:t>Assistance for internally displaced children</a:t>
            </a:r>
            <a:endParaRPr lang="LID4096" sz="1400" dirty="0">
              <a:solidFill>
                <a:schemeClr val="bg1"/>
              </a:solidFill>
              <a:latin typeface="Open Sans" panose="020B0606030504020204" pitchFamily="34" charset="0"/>
            </a:endParaRPr>
          </a:p>
          <a:p>
            <a:endParaRPr lang="LID4096" sz="1400" dirty="0">
              <a:solidFill>
                <a:schemeClr val="bg1"/>
              </a:solidFill>
              <a:latin typeface="Open Sans" panose="020B0606030504020204" pitchFamily="34" charset="0"/>
            </a:endParaRPr>
          </a:p>
        </p:txBody>
      </p:sp>
      <p:sp>
        <p:nvSpPr>
          <p:cNvPr id="12" name="Title Text">
            <a:extLst>
              <a:ext uri="{FF2B5EF4-FFF2-40B4-BE49-F238E27FC236}">
                <a16:creationId xmlns:a16="http://schemas.microsoft.com/office/drawing/2014/main" id="{93B83D25-B637-438E-8BD3-5C60500AA80A}"/>
              </a:ext>
            </a:extLst>
          </p:cNvPr>
          <p:cNvSpPr txBox="1">
            <a:spLocks/>
          </p:cNvSpPr>
          <p:nvPr/>
        </p:nvSpPr>
        <p:spPr>
          <a:xfrm>
            <a:off x="718256" y="394224"/>
            <a:ext cx="5377738" cy="3747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>
                <a:solidFill>
                  <a:schemeClr val="bg1"/>
                </a:solidFill>
                <a:latin typeface="Open Sans" panose="020B0606030504020204" pitchFamily="34" charset="0"/>
              </a:rPr>
              <a:t>PSS</a:t>
            </a:r>
            <a:endParaRPr lang="LID4096" sz="2000" dirty="0">
              <a:solidFill>
                <a:schemeClr val="bg1"/>
              </a:solidFill>
              <a:latin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8099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1" grpId="0"/>
      <p:bldP spid="12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">
            <a:extLst>
              <a:ext uri="{FF2B5EF4-FFF2-40B4-BE49-F238E27FC236}">
                <a16:creationId xmlns:a16="http://schemas.microsoft.com/office/drawing/2014/main" id="{EFF78307-0994-4FB4-96CC-2FC42E84FF28}"/>
              </a:ext>
            </a:extLst>
          </p:cNvPr>
          <p:cNvSpPr txBox="1">
            <a:spLocks/>
          </p:cNvSpPr>
          <p:nvPr/>
        </p:nvSpPr>
        <p:spPr>
          <a:xfrm>
            <a:off x="0" y="3514467"/>
            <a:ext cx="12192000" cy="74315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CA" b="1" dirty="0">
                <a:solidFill>
                  <a:srgbClr val="D39F0B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have received cash assistance (MPCA) in total of $15 Mio</a:t>
            </a:r>
            <a:endParaRPr lang="ru-RU" b="1" dirty="0">
              <a:solidFill>
                <a:srgbClr val="D39F0B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indent="0" algn="ctr">
              <a:buNone/>
            </a:pPr>
            <a:endParaRPr lang="ru-RU" sz="200" b="1" dirty="0">
              <a:solidFill>
                <a:srgbClr val="D39F0B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7" name="Main Text">
            <a:extLst>
              <a:ext uri="{FF2B5EF4-FFF2-40B4-BE49-F238E27FC236}">
                <a16:creationId xmlns:a16="http://schemas.microsoft.com/office/drawing/2014/main" id="{5E682D5C-E660-4854-9BF9-5D5C77CD6543}"/>
              </a:ext>
            </a:extLst>
          </p:cNvPr>
          <p:cNvSpPr txBox="1">
            <a:spLocks/>
          </p:cNvSpPr>
          <p:nvPr/>
        </p:nvSpPr>
        <p:spPr>
          <a:xfrm>
            <a:off x="0" y="2685841"/>
            <a:ext cx="12191999" cy="74315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CA" sz="4000" b="1" dirty="0">
                <a:solidFill>
                  <a:srgbClr val="007B5F"/>
                </a:solidFill>
                <a:latin typeface="Open Sans" panose="020B0606030504020204" pitchFamily="34" charset="0"/>
              </a:rPr>
              <a:t>83 289 people</a:t>
            </a:r>
            <a:endParaRPr lang="en-CA" sz="4400" b="1" dirty="0">
              <a:solidFill>
                <a:srgbClr val="F2B60E"/>
              </a:solidFill>
              <a:latin typeface="Open Sans" panose="020B0606030504020204" pitchFamily="34" charset="0"/>
            </a:endParaRPr>
          </a:p>
        </p:txBody>
      </p:sp>
      <p:pic>
        <p:nvPicPr>
          <p:cNvPr id="12" name="ICO">
            <a:extLst>
              <a:ext uri="{FF2B5EF4-FFF2-40B4-BE49-F238E27FC236}">
                <a16:creationId xmlns:a16="http://schemas.microsoft.com/office/drawing/2014/main" id="{B2D0D4D5-AFAC-44B4-B2C8-D7CE7CB2BD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933" y="791769"/>
            <a:ext cx="712340" cy="712340"/>
          </a:xfrm>
          <a:prstGeom prst="rect">
            <a:avLst/>
          </a:prstGeom>
        </p:spPr>
      </p:pic>
      <p:sp>
        <p:nvSpPr>
          <p:cNvPr id="18" name="Title Text">
            <a:extLst>
              <a:ext uri="{FF2B5EF4-FFF2-40B4-BE49-F238E27FC236}">
                <a16:creationId xmlns:a16="http://schemas.microsoft.com/office/drawing/2014/main" id="{2166B50A-22DD-47BA-9BE0-6A3E1B14DC82}"/>
              </a:ext>
            </a:extLst>
          </p:cNvPr>
          <p:cNvSpPr txBox="1">
            <a:spLocks/>
          </p:cNvSpPr>
          <p:nvPr/>
        </p:nvSpPr>
        <p:spPr>
          <a:xfrm>
            <a:off x="1792444" y="640175"/>
            <a:ext cx="7854937" cy="13086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dirty="0">
                <a:solidFill>
                  <a:srgbClr val="007B5F"/>
                </a:solidFill>
                <a:latin typeface="Open Sans" panose="020B0606030504020204" pitchFamily="34" charset="0"/>
              </a:rPr>
              <a:t>MPCA</a:t>
            </a:r>
            <a:r>
              <a:rPr lang="en-US" sz="5400" dirty="0">
                <a:solidFill>
                  <a:srgbClr val="007B5F"/>
                </a:solidFill>
                <a:latin typeface="Open Sans" panose="020B0606030504020204" pitchFamily="34" charset="0"/>
              </a:rPr>
              <a:t> (cash assistance)</a:t>
            </a:r>
            <a:endParaRPr lang="LID4096" sz="5400" dirty="0">
              <a:solidFill>
                <a:srgbClr val="007B5F"/>
              </a:solidFill>
              <a:latin typeface="Open Sans" panose="020B0606030504020204" pitchFamily="34" charset="0"/>
            </a:endParaRPr>
          </a:p>
        </p:txBody>
      </p:sp>
      <p:cxnSp>
        <p:nvCxnSpPr>
          <p:cNvPr id="19" name="Title Line">
            <a:extLst>
              <a:ext uri="{FF2B5EF4-FFF2-40B4-BE49-F238E27FC236}">
                <a16:creationId xmlns:a16="http://schemas.microsoft.com/office/drawing/2014/main" id="{A7D82340-E28A-49DF-86FC-2A7460F6F398}"/>
              </a:ext>
            </a:extLst>
          </p:cNvPr>
          <p:cNvCxnSpPr>
            <a:cxnSpLocks/>
          </p:cNvCxnSpPr>
          <p:nvPr/>
        </p:nvCxnSpPr>
        <p:spPr>
          <a:xfrm>
            <a:off x="1651231" y="733512"/>
            <a:ext cx="0" cy="808591"/>
          </a:xfrm>
          <a:prstGeom prst="line">
            <a:avLst/>
          </a:prstGeom>
          <a:ln w="28575">
            <a:solidFill>
              <a:srgbClr val="D39F0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616BB90-0807-4D80-987D-13E7CCE82F53}"/>
              </a:ext>
            </a:extLst>
          </p:cNvPr>
          <p:cNvSpPr/>
          <p:nvPr/>
        </p:nvSpPr>
        <p:spPr>
          <a:xfrm>
            <a:off x="3792324" y="3244334"/>
            <a:ext cx="46073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en-US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Cash statistics (number</a:t>
            </a:r>
            <a:r>
              <a:rPr lang="en-US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of beneficiaries</a:t>
            </a:r>
            <a:r>
              <a:rPr lang="en-CA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)</a:t>
            </a:r>
            <a:endParaRPr lang="ru-RU" b="1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3337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7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Table (source)" hidden="1">
            <a:extLst>
              <a:ext uri="{FF2B5EF4-FFF2-40B4-BE49-F238E27FC236}">
                <a16:creationId xmlns:a16="http://schemas.microsoft.com/office/drawing/2014/main" id="{357B02AD-B21B-42BC-B9C7-A1E264FCE6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8209" y="1301489"/>
            <a:ext cx="5170355" cy="4789723"/>
          </a:xfrm>
          <a:prstGeom prst="rect">
            <a:avLst/>
          </a:prstGeom>
        </p:spPr>
      </p:pic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7D0AE4E1-D1EB-416A-87C1-24A4979FE7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1432654"/>
              </p:ext>
            </p:extLst>
          </p:nvPr>
        </p:nvGraphicFramePr>
        <p:xfrm>
          <a:off x="1229956" y="1029383"/>
          <a:ext cx="9187032" cy="5551186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910355">
                  <a:extLst>
                    <a:ext uri="{9D8B030D-6E8A-4147-A177-3AD203B41FA5}">
                      <a16:colId xmlns:a16="http://schemas.microsoft.com/office/drawing/2014/main" val="592909588"/>
                    </a:ext>
                  </a:extLst>
                </a:gridCol>
                <a:gridCol w="2272600">
                  <a:extLst>
                    <a:ext uri="{9D8B030D-6E8A-4147-A177-3AD203B41FA5}">
                      <a16:colId xmlns:a16="http://schemas.microsoft.com/office/drawing/2014/main" val="1512315270"/>
                    </a:ext>
                  </a:extLst>
                </a:gridCol>
                <a:gridCol w="2147998">
                  <a:extLst>
                    <a:ext uri="{9D8B030D-6E8A-4147-A177-3AD203B41FA5}">
                      <a16:colId xmlns:a16="http://schemas.microsoft.com/office/drawing/2014/main" val="1713935878"/>
                    </a:ext>
                  </a:extLst>
                </a:gridCol>
                <a:gridCol w="1856079">
                  <a:extLst>
                    <a:ext uri="{9D8B030D-6E8A-4147-A177-3AD203B41FA5}">
                      <a16:colId xmlns:a16="http://schemas.microsoft.com/office/drawing/2014/main" val="374459044"/>
                    </a:ext>
                  </a:extLst>
                </a:gridCol>
              </a:tblGrid>
              <a:tr h="609558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600" b="1" kern="1200" dirty="0">
                          <a:solidFill>
                            <a:schemeClr val="bg1"/>
                          </a:solidFill>
                          <a:latin typeface="Open Sans" panose="020B0606030504020204" pitchFamily="34" charset="0"/>
                          <a:ea typeface="+mn-ea"/>
                          <a:cs typeface="+mn-cs"/>
                        </a:rPr>
                        <a:t>Donor Name</a:t>
                      </a:r>
                      <a:endParaRPr lang="ru-RU" sz="1600" b="1" kern="1200" dirty="0">
                        <a:solidFill>
                          <a:schemeClr val="bg1"/>
                        </a:solidFill>
                        <a:latin typeface="Open Sans" panose="020B0606030504020204" pitchFamily="34" charset="0"/>
                        <a:ea typeface="+mn-ea"/>
                        <a:cs typeface="+mn-cs"/>
                      </a:endParaRPr>
                    </a:p>
                  </a:txBody>
                  <a:tcPr marL="64648" marR="64648" marT="32325" marB="32325" anchor="ctr">
                    <a:solidFill>
                      <a:srgbClr val="007B5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600" b="1" kern="1200">
                          <a:solidFill>
                            <a:schemeClr val="bg1"/>
                          </a:solidFill>
                          <a:latin typeface="Open Sans" panose="020B0606030504020204" pitchFamily="34" charset="0"/>
                          <a:ea typeface="+mn-ea"/>
                          <a:cs typeface="+mn-cs"/>
                        </a:rPr>
                        <a:t>Covered with MPCA, beneficiaries</a:t>
                      </a:r>
                      <a:endParaRPr lang="en-US" sz="1600" b="1" kern="1200" dirty="0">
                        <a:solidFill>
                          <a:schemeClr val="bg1"/>
                        </a:solidFill>
                        <a:latin typeface="Open Sans" panose="020B0606030504020204" pitchFamily="34" charset="0"/>
                        <a:ea typeface="+mn-ea"/>
                        <a:cs typeface="+mn-cs"/>
                      </a:endParaRPr>
                    </a:p>
                  </a:txBody>
                  <a:tcPr marL="64648" marR="64648" marT="32325" marB="32325" anchor="ctr">
                    <a:solidFill>
                      <a:srgbClr val="007B5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600" b="1" kern="1200" dirty="0">
                          <a:solidFill>
                            <a:schemeClr val="bg1"/>
                          </a:solidFill>
                          <a:latin typeface="Open Sans" panose="020B0606030504020204" pitchFamily="34" charset="0"/>
                          <a:ea typeface="+mn-ea"/>
                          <a:cs typeface="+mn-cs"/>
                        </a:rPr>
                        <a:t>Cash for Rent, beneficiaries</a:t>
                      </a:r>
                      <a:endParaRPr lang="ru-RU" sz="1600" b="1" kern="1200" dirty="0">
                        <a:solidFill>
                          <a:schemeClr val="bg1"/>
                        </a:solidFill>
                        <a:latin typeface="Open Sans" panose="020B0606030504020204" pitchFamily="34" charset="0"/>
                        <a:ea typeface="+mn-ea"/>
                        <a:cs typeface="+mn-cs"/>
                      </a:endParaRPr>
                    </a:p>
                  </a:txBody>
                  <a:tcPr marL="64648" marR="64648" marT="32325" marB="32325" anchor="ctr">
                    <a:solidFill>
                      <a:srgbClr val="007B5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600" b="1" kern="1200" dirty="0">
                          <a:solidFill>
                            <a:schemeClr val="bg1"/>
                          </a:solidFill>
                          <a:latin typeface="Open Sans" panose="020B0606030504020204" pitchFamily="34" charset="0"/>
                          <a:ea typeface="+mn-ea"/>
                          <a:cs typeface="+mn-cs"/>
                        </a:rPr>
                        <a:t>Microgrants, beneficiaries</a:t>
                      </a:r>
                      <a:endParaRPr lang="ru-RU" sz="1600" b="1" kern="1200" dirty="0">
                        <a:solidFill>
                          <a:schemeClr val="bg1"/>
                        </a:solidFill>
                        <a:latin typeface="Open Sans" panose="020B0606030504020204" pitchFamily="34" charset="0"/>
                        <a:ea typeface="+mn-ea"/>
                        <a:cs typeface="+mn-cs"/>
                      </a:endParaRPr>
                    </a:p>
                  </a:txBody>
                  <a:tcPr marL="64648" marR="64648" marT="32325" marB="32325" anchor="ctr">
                    <a:solidFill>
                      <a:srgbClr val="007B5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4842076"/>
                  </a:ext>
                </a:extLst>
              </a:tr>
              <a:tr h="119696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700" b="0" kern="120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+mn-ea"/>
                          <a:cs typeface="+mn-cs"/>
                        </a:rPr>
                        <a:t>Network EM 22-016</a:t>
                      </a:r>
                      <a:endParaRPr lang="en-CA" sz="1700" b="0" kern="1200" dirty="0">
                        <a:solidFill>
                          <a:srgbClr val="007B5F"/>
                        </a:solidFill>
                        <a:latin typeface="Open Sans" panose="020B0606030504020204" pitchFamily="34" charset="0"/>
                        <a:ea typeface="+mn-ea"/>
                        <a:cs typeface="+mn-cs"/>
                      </a:endParaRPr>
                    </a:p>
                  </a:txBody>
                  <a:tcPr marL="64648" marR="64648" marT="32325" marB="32325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700" b="0" kern="120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+mn-ea"/>
                          <a:cs typeface="+mn-cs"/>
                        </a:rPr>
                        <a:t>1 835</a:t>
                      </a:r>
                      <a:endParaRPr lang="en-CA" sz="1700" b="0" kern="1200" dirty="0">
                        <a:solidFill>
                          <a:srgbClr val="007B5F"/>
                        </a:solidFill>
                        <a:latin typeface="Open Sans" panose="020B0606030504020204" pitchFamily="34" charset="0"/>
                        <a:ea typeface="+mn-ea"/>
                        <a:cs typeface="+mn-cs"/>
                      </a:endParaRPr>
                    </a:p>
                  </a:txBody>
                  <a:tcPr marL="64648" marR="64648" marT="32325" marB="32325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700" b="0" kern="120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+mn-ea"/>
                          <a:cs typeface="+mn-cs"/>
                        </a:rPr>
                        <a:t>-</a:t>
                      </a:r>
                      <a:endParaRPr lang="en-CA" sz="1700" b="0" kern="1200" dirty="0">
                        <a:solidFill>
                          <a:srgbClr val="007B5F"/>
                        </a:solidFill>
                        <a:latin typeface="Open Sans" panose="020B0606030504020204" pitchFamily="34" charset="0"/>
                        <a:ea typeface="+mn-ea"/>
                        <a:cs typeface="+mn-cs"/>
                      </a:endParaRPr>
                    </a:p>
                  </a:txBody>
                  <a:tcPr marL="64648" marR="64648" marT="32325" marB="32325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CA" sz="1700" b="0" kern="120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64648" marR="64648" marT="32325" marB="32325" anchor="ctr"/>
                </a:tc>
                <a:extLst>
                  <a:ext uri="{0D108BD9-81ED-4DB2-BD59-A6C34878D82A}">
                    <a16:rowId xmlns:a16="http://schemas.microsoft.com/office/drawing/2014/main" val="429120629"/>
                  </a:ext>
                </a:extLst>
              </a:tr>
              <a:tr h="204034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b="0" kern="120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+mn-ea"/>
                          <a:cs typeface="+mn-cs"/>
                        </a:rPr>
                        <a:t>Network EM 22-022</a:t>
                      </a:r>
                      <a:endParaRPr lang="en-CA" sz="1700" b="0" kern="1200" dirty="0">
                        <a:solidFill>
                          <a:srgbClr val="007B5F"/>
                        </a:solidFill>
                        <a:latin typeface="Open Sans" panose="020B0606030504020204" pitchFamily="34" charset="0"/>
                        <a:ea typeface="+mn-ea"/>
                        <a:cs typeface="+mn-cs"/>
                      </a:endParaRPr>
                    </a:p>
                  </a:txBody>
                  <a:tcPr marL="64648" marR="64648" marT="32325" marB="32325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CA" sz="1700" b="0" kern="120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64648" marR="64648" marT="32325" marB="32325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CA" sz="1700" b="0" kern="120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64648" marR="64648" marT="32325" marB="32325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CA" sz="1700" b="0" kern="120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+mn-ea"/>
                          <a:cs typeface="+mn-cs"/>
                        </a:rPr>
                        <a:t>11 409</a:t>
                      </a:r>
                    </a:p>
                  </a:txBody>
                  <a:tcPr marL="64648" marR="64648" marT="32325" marB="32325" anchor="ctr"/>
                </a:tc>
                <a:extLst>
                  <a:ext uri="{0D108BD9-81ED-4DB2-BD59-A6C34878D82A}">
                    <a16:rowId xmlns:a16="http://schemas.microsoft.com/office/drawing/2014/main" val="242799270"/>
                  </a:ext>
                </a:extLst>
              </a:tr>
              <a:tr h="119696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700" b="0" kern="1200" dirty="0" err="1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+mn-ea"/>
                          <a:cs typeface="+mn-cs"/>
                        </a:rPr>
                        <a:t>Minigrants</a:t>
                      </a:r>
                      <a:r>
                        <a:rPr lang="en-US" sz="1700" b="0" kern="120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+mn-ea"/>
                          <a:cs typeface="+mn-cs"/>
                        </a:rPr>
                        <a:t> for the church in Ukraine</a:t>
                      </a:r>
                      <a:r>
                        <a:rPr lang="en-CA" sz="1700" b="0" kern="120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+mn-ea"/>
                          <a:cs typeface="+mn-cs"/>
                        </a:rPr>
                        <a:t> (ADRA CZ)</a:t>
                      </a:r>
                      <a:endParaRPr lang="en-US" sz="1700" b="0" kern="1200" dirty="0">
                        <a:solidFill>
                          <a:srgbClr val="007B5F"/>
                        </a:solidFill>
                        <a:latin typeface="Open Sans" panose="020B0606030504020204" pitchFamily="34" charset="0"/>
                        <a:ea typeface="+mn-ea"/>
                        <a:cs typeface="+mn-cs"/>
                      </a:endParaRPr>
                    </a:p>
                  </a:txBody>
                  <a:tcPr marL="64648" marR="64648" marT="32325" marB="32325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CA" sz="1700" b="0" kern="120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64648" marR="64648" marT="32325" marB="32325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CA" sz="1700" b="0" kern="120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64648" marR="64648" marT="32325" marB="32325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CA" sz="1700" b="0" kern="120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+mn-ea"/>
                          <a:cs typeface="+mn-cs"/>
                        </a:rPr>
                        <a:t>65 486</a:t>
                      </a:r>
                    </a:p>
                  </a:txBody>
                  <a:tcPr marL="64648" marR="64648" marT="32325" marB="32325" anchor="ctr"/>
                </a:tc>
                <a:extLst>
                  <a:ext uri="{0D108BD9-81ED-4DB2-BD59-A6C34878D82A}">
                    <a16:rowId xmlns:a16="http://schemas.microsoft.com/office/drawing/2014/main" val="1553429019"/>
                  </a:ext>
                </a:extLst>
              </a:tr>
              <a:tr h="359087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b="0" kern="120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+mn-ea"/>
                          <a:cs typeface="+mn-cs"/>
                        </a:rPr>
                        <a:t>DANIDA</a:t>
                      </a:r>
                      <a:endParaRPr lang="en-CA" sz="1700" b="0" kern="1200" dirty="0">
                        <a:solidFill>
                          <a:srgbClr val="007B5F"/>
                        </a:solidFill>
                        <a:latin typeface="Open Sans" panose="020B0606030504020204" pitchFamily="34" charset="0"/>
                        <a:ea typeface="+mn-ea"/>
                        <a:cs typeface="+mn-cs"/>
                      </a:endParaRPr>
                    </a:p>
                  </a:txBody>
                  <a:tcPr marL="64648" marR="64648" marT="32325" marB="32325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700" b="0" kern="120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+mn-ea"/>
                          <a:cs typeface="+mn-cs"/>
                        </a:rPr>
                        <a:t>6 769</a:t>
                      </a:r>
                      <a:endParaRPr lang="en-CA" sz="1700" b="0" kern="1200" dirty="0">
                        <a:solidFill>
                          <a:srgbClr val="007B5F"/>
                        </a:solidFill>
                        <a:latin typeface="Open Sans" panose="020B0606030504020204" pitchFamily="34" charset="0"/>
                        <a:ea typeface="+mn-ea"/>
                        <a:cs typeface="+mn-cs"/>
                      </a:endParaRPr>
                    </a:p>
                  </a:txBody>
                  <a:tcPr marL="64648" marR="64648" marT="32325" marB="32325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700" b="0" kern="120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+mn-ea"/>
                          <a:cs typeface="+mn-cs"/>
                        </a:rPr>
                        <a:t>-</a:t>
                      </a:r>
                      <a:endParaRPr lang="en-CA" sz="1700" b="0" kern="1200" dirty="0">
                        <a:solidFill>
                          <a:srgbClr val="007B5F"/>
                        </a:solidFill>
                        <a:latin typeface="Open Sans" panose="020B0606030504020204" pitchFamily="34" charset="0"/>
                        <a:ea typeface="+mn-ea"/>
                        <a:cs typeface="+mn-cs"/>
                      </a:endParaRPr>
                    </a:p>
                  </a:txBody>
                  <a:tcPr marL="64648" marR="64648" marT="32325" marB="32325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CA" sz="1700" b="0" kern="120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64648" marR="64648" marT="32325" marB="32325" anchor="ctr"/>
                </a:tc>
                <a:extLst>
                  <a:ext uri="{0D108BD9-81ED-4DB2-BD59-A6C34878D82A}">
                    <a16:rowId xmlns:a16="http://schemas.microsoft.com/office/drawing/2014/main" val="299123164"/>
                  </a:ext>
                </a:extLst>
              </a:tr>
              <a:tr h="359087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700" b="0" kern="120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+mn-ea"/>
                          <a:cs typeface="+mn-cs"/>
                        </a:rPr>
                        <a:t>KIA</a:t>
                      </a:r>
                      <a:endParaRPr lang="en-CA" sz="1700" b="0" kern="1200" dirty="0">
                        <a:solidFill>
                          <a:srgbClr val="007B5F"/>
                        </a:solidFill>
                        <a:latin typeface="Open Sans" panose="020B0606030504020204" pitchFamily="34" charset="0"/>
                        <a:ea typeface="+mn-ea"/>
                        <a:cs typeface="+mn-cs"/>
                      </a:endParaRPr>
                    </a:p>
                  </a:txBody>
                  <a:tcPr marL="64648" marR="64648" marT="32325" marB="32325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b="0" kern="120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+mn-ea"/>
                          <a:cs typeface="+mn-cs"/>
                        </a:rPr>
                        <a:t>3 845</a:t>
                      </a:r>
                    </a:p>
                  </a:txBody>
                  <a:tcPr marL="64648" marR="64648" marT="32325" marB="32325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b="0" kern="120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64648" marR="64648" marT="32325" marB="32325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b="0" kern="120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64648" marR="64648" marT="32325" marB="32325" anchor="ctr"/>
                </a:tc>
                <a:extLst>
                  <a:ext uri="{0D108BD9-81ED-4DB2-BD59-A6C34878D82A}">
                    <a16:rowId xmlns:a16="http://schemas.microsoft.com/office/drawing/2014/main" val="3713572197"/>
                  </a:ext>
                </a:extLst>
              </a:tr>
              <a:tr h="359087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700" b="0" kern="120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+mn-ea"/>
                          <a:cs typeface="+mn-cs"/>
                        </a:rPr>
                        <a:t>CFGB</a:t>
                      </a:r>
                      <a:endParaRPr lang="en-CA" sz="1700" b="0" kern="1200" dirty="0">
                        <a:solidFill>
                          <a:srgbClr val="007B5F"/>
                        </a:solidFill>
                        <a:latin typeface="Open Sans" panose="020B0606030504020204" pitchFamily="34" charset="0"/>
                        <a:ea typeface="+mn-ea"/>
                        <a:cs typeface="+mn-cs"/>
                      </a:endParaRPr>
                    </a:p>
                  </a:txBody>
                  <a:tcPr marL="64648" marR="64648" marT="32325" marB="32325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700" b="0" kern="120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+mn-ea"/>
                          <a:cs typeface="+mn-cs"/>
                        </a:rPr>
                        <a:t>14 425</a:t>
                      </a:r>
                      <a:endParaRPr lang="en-CA" sz="1700" b="0" kern="1200" dirty="0">
                        <a:solidFill>
                          <a:srgbClr val="007B5F"/>
                        </a:solidFill>
                        <a:latin typeface="Open Sans" panose="020B0606030504020204" pitchFamily="34" charset="0"/>
                        <a:ea typeface="+mn-ea"/>
                        <a:cs typeface="+mn-cs"/>
                      </a:endParaRPr>
                    </a:p>
                  </a:txBody>
                  <a:tcPr marL="64648" marR="64648" marT="32325" marB="32325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700" b="0" kern="120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+mn-ea"/>
                          <a:cs typeface="+mn-cs"/>
                        </a:rPr>
                        <a:t>-</a:t>
                      </a:r>
                      <a:endParaRPr lang="en-CA" sz="1700" b="0" kern="1200" dirty="0">
                        <a:solidFill>
                          <a:srgbClr val="007B5F"/>
                        </a:solidFill>
                        <a:latin typeface="Open Sans" panose="020B0606030504020204" pitchFamily="34" charset="0"/>
                        <a:ea typeface="+mn-ea"/>
                        <a:cs typeface="+mn-cs"/>
                      </a:endParaRPr>
                    </a:p>
                  </a:txBody>
                  <a:tcPr marL="64648" marR="64648" marT="32325" marB="32325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CA" sz="1700" b="0" kern="120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64648" marR="64648" marT="32325" marB="32325" anchor="ctr"/>
                </a:tc>
                <a:extLst>
                  <a:ext uri="{0D108BD9-81ED-4DB2-BD59-A6C34878D82A}">
                    <a16:rowId xmlns:a16="http://schemas.microsoft.com/office/drawing/2014/main" val="384892020"/>
                  </a:ext>
                </a:extLst>
              </a:tr>
              <a:tr h="357272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700" b="0" kern="120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+mn-ea"/>
                          <a:cs typeface="+mn-cs"/>
                        </a:rPr>
                        <a:t>ECHO</a:t>
                      </a:r>
                      <a:endParaRPr lang="en-CA" sz="1700" b="0" kern="1200" dirty="0">
                        <a:solidFill>
                          <a:srgbClr val="007B5F"/>
                        </a:solidFill>
                        <a:latin typeface="Open Sans" panose="020B0606030504020204" pitchFamily="34" charset="0"/>
                        <a:ea typeface="+mn-ea"/>
                        <a:cs typeface="+mn-cs"/>
                      </a:endParaRPr>
                    </a:p>
                  </a:txBody>
                  <a:tcPr marL="64648" marR="64648" marT="32325" marB="32325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700" b="0" kern="120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+mn-ea"/>
                          <a:cs typeface="+mn-cs"/>
                        </a:rPr>
                        <a:t>11 934</a:t>
                      </a:r>
                      <a:endParaRPr lang="en-CA" sz="1700" b="0" kern="1200" dirty="0">
                        <a:solidFill>
                          <a:srgbClr val="007B5F"/>
                        </a:solidFill>
                        <a:latin typeface="Open Sans" panose="020B0606030504020204" pitchFamily="34" charset="0"/>
                        <a:ea typeface="+mn-ea"/>
                        <a:cs typeface="+mn-cs"/>
                      </a:endParaRPr>
                    </a:p>
                  </a:txBody>
                  <a:tcPr marL="64648" marR="64648" marT="32325" marB="32325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700" b="0" kern="120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+mn-ea"/>
                          <a:cs typeface="+mn-cs"/>
                        </a:rPr>
                        <a:t>-</a:t>
                      </a:r>
                      <a:endParaRPr lang="en-CA" sz="1700" b="0" kern="1200" dirty="0">
                        <a:solidFill>
                          <a:srgbClr val="007B5F"/>
                        </a:solidFill>
                        <a:latin typeface="Open Sans" panose="020B0606030504020204" pitchFamily="34" charset="0"/>
                        <a:ea typeface="+mn-ea"/>
                        <a:cs typeface="+mn-cs"/>
                      </a:endParaRPr>
                    </a:p>
                  </a:txBody>
                  <a:tcPr marL="64648" marR="64648" marT="32325" marB="32325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CA" sz="1700" b="0" kern="120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64648" marR="64648" marT="32325" marB="32325" anchor="ctr"/>
                </a:tc>
                <a:extLst>
                  <a:ext uri="{0D108BD9-81ED-4DB2-BD59-A6C34878D82A}">
                    <a16:rowId xmlns:a16="http://schemas.microsoft.com/office/drawing/2014/main" val="2097126897"/>
                  </a:ext>
                </a:extLst>
              </a:tr>
              <a:tr h="468448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700" b="0" kern="120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+mn-ea"/>
                          <a:cs typeface="+mn-cs"/>
                        </a:rPr>
                        <a:t>GFFO</a:t>
                      </a:r>
                      <a:endParaRPr lang="en-CA" sz="1700" b="0" kern="1200" dirty="0">
                        <a:solidFill>
                          <a:srgbClr val="007B5F"/>
                        </a:solidFill>
                        <a:latin typeface="Open Sans" panose="020B0606030504020204" pitchFamily="34" charset="0"/>
                        <a:ea typeface="+mn-ea"/>
                        <a:cs typeface="+mn-cs"/>
                      </a:endParaRPr>
                    </a:p>
                  </a:txBody>
                  <a:tcPr marL="64648" marR="64648" marT="32325" marB="32325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700" b="0" kern="120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+mn-ea"/>
                          <a:cs typeface="+mn-cs"/>
                        </a:rPr>
                        <a:t>25 081</a:t>
                      </a:r>
                      <a:endParaRPr lang="en-CA" sz="1700" b="0" kern="1200" dirty="0">
                        <a:solidFill>
                          <a:srgbClr val="007B5F"/>
                        </a:solidFill>
                        <a:latin typeface="Open Sans" panose="020B0606030504020204" pitchFamily="34" charset="0"/>
                        <a:ea typeface="+mn-ea"/>
                        <a:cs typeface="+mn-cs"/>
                      </a:endParaRPr>
                    </a:p>
                  </a:txBody>
                  <a:tcPr marL="64648" marR="64648" marT="32325" marB="32325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CA" sz="1700" b="0" kern="120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+mn-ea"/>
                          <a:cs typeface="+mn-cs"/>
                        </a:rPr>
                        <a:t>940</a:t>
                      </a:r>
                    </a:p>
                  </a:txBody>
                  <a:tcPr marL="64648" marR="64648" marT="32325" marB="32325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CA" sz="1700" b="0" kern="120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64648" marR="64648" marT="32325" marB="32325" anchor="ctr"/>
                </a:tc>
                <a:extLst>
                  <a:ext uri="{0D108BD9-81ED-4DB2-BD59-A6C34878D82A}">
                    <a16:rowId xmlns:a16="http://schemas.microsoft.com/office/drawing/2014/main" val="2368244611"/>
                  </a:ext>
                </a:extLst>
              </a:tr>
              <a:tr h="359087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700" b="0" kern="1200" dirty="0" err="1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+mn-ea"/>
                          <a:cs typeface="+mn-cs"/>
                        </a:rPr>
                        <a:t>RadioAid</a:t>
                      </a:r>
                      <a:endParaRPr lang="en-CA" sz="1700" b="0" kern="1200" dirty="0" err="1">
                        <a:solidFill>
                          <a:srgbClr val="007B5F"/>
                        </a:solidFill>
                        <a:latin typeface="Open Sans" panose="020B0606030504020204" pitchFamily="34" charset="0"/>
                        <a:ea typeface="+mn-ea"/>
                        <a:cs typeface="+mn-cs"/>
                      </a:endParaRPr>
                    </a:p>
                  </a:txBody>
                  <a:tcPr marL="64648" marR="64648" marT="32325" marB="32325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700" b="0" kern="120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+mn-ea"/>
                          <a:cs typeface="+mn-cs"/>
                        </a:rPr>
                        <a:t>4 757</a:t>
                      </a:r>
                      <a:endParaRPr lang="en-CA" sz="1700" b="0" kern="1200" dirty="0">
                        <a:solidFill>
                          <a:srgbClr val="007B5F"/>
                        </a:solidFill>
                        <a:latin typeface="Open Sans" panose="020B0606030504020204" pitchFamily="34" charset="0"/>
                        <a:ea typeface="+mn-ea"/>
                        <a:cs typeface="+mn-cs"/>
                      </a:endParaRPr>
                    </a:p>
                  </a:txBody>
                  <a:tcPr marL="64648" marR="64648" marT="32325" marB="32325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700" b="0" kern="120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+mn-ea"/>
                          <a:cs typeface="+mn-cs"/>
                        </a:rPr>
                        <a:t>-</a:t>
                      </a:r>
                      <a:endParaRPr lang="en-CA" sz="1700" b="0" kern="1200" dirty="0">
                        <a:solidFill>
                          <a:srgbClr val="007B5F"/>
                        </a:solidFill>
                        <a:latin typeface="Open Sans" panose="020B0606030504020204" pitchFamily="34" charset="0"/>
                        <a:ea typeface="+mn-ea"/>
                        <a:cs typeface="+mn-cs"/>
                      </a:endParaRPr>
                    </a:p>
                  </a:txBody>
                  <a:tcPr marL="64648" marR="64648" marT="32325" marB="32325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CA" sz="1700" b="0" kern="120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64648" marR="64648" marT="32325" marB="32325" anchor="ctr"/>
                </a:tc>
                <a:extLst>
                  <a:ext uri="{0D108BD9-81ED-4DB2-BD59-A6C34878D82A}">
                    <a16:rowId xmlns:a16="http://schemas.microsoft.com/office/drawing/2014/main" val="2390621565"/>
                  </a:ext>
                </a:extLst>
              </a:tr>
              <a:tr h="372029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700" b="0" kern="120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+mn-ea"/>
                          <a:cs typeface="+mn-cs"/>
                        </a:rPr>
                        <a:t>LEAP IHA</a:t>
                      </a:r>
                      <a:endParaRPr lang="en-CA" sz="1700" b="0" kern="1200" dirty="0">
                        <a:solidFill>
                          <a:srgbClr val="007B5F"/>
                        </a:solidFill>
                        <a:latin typeface="Open Sans" panose="020B0606030504020204" pitchFamily="34" charset="0"/>
                        <a:ea typeface="+mn-ea"/>
                        <a:cs typeface="+mn-cs"/>
                      </a:endParaRPr>
                    </a:p>
                  </a:txBody>
                  <a:tcPr marL="64648" marR="64648" marT="32325" marB="32325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700" b="0" kern="120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+mn-ea"/>
                          <a:cs typeface="+mn-cs"/>
                        </a:rPr>
                        <a:t>12 700</a:t>
                      </a:r>
                      <a:endParaRPr lang="en-CA" sz="1700" b="0" kern="1200" dirty="0">
                        <a:solidFill>
                          <a:srgbClr val="007B5F"/>
                        </a:solidFill>
                        <a:latin typeface="Open Sans" panose="020B0606030504020204" pitchFamily="34" charset="0"/>
                        <a:ea typeface="+mn-ea"/>
                        <a:cs typeface="+mn-cs"/>
                      </a:endParaRPr>
                    </a:p>
                  </a:txBody>
                  <a:tcPr marL="64648" marR="64648" marT="32325" marB="32325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700" b="0" kern="120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+mn-ea"/>
                          <a:cs typeface="+mn-cs"/>
                        </a:rPr>
                        <a:t>-</a:t>
                      </a:r>
                      <a:endParaRPr lang="en-CA" sz="1700" b="0" kern="1200" dirty="0">
                        <a:solidFill>
                          <a:srgbClr val="007B5F"/>
                        </a:solidFill>
                        <a:latin typeface="Open Sans" panose="020B0606030504020204" pitchFamily="34" charset="0"/>
                        <a:ea typeface="+mn-ea"/>
                        <a:cs typeface="+mn-cs"/>
                      </a:endParaRPr>
                    </a:p>
                  </a:txBody>
                  <a:tcPr marL="64648" marR="64648" marT="32325" marB="32325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CA" sz="1700" b="0" kern="120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64648" marR="64648" marT="32325" marB="32325" anchor="ctr"/>
                </a:tc>
                <a:extLst>
                  <a:ext uri="{0D108BD9-81ED-4DB2-BD59-A6C34878D82A}">
                    <a16:rowId xmlns:a16="http://schemas.microsoft.com/office/drawing/2014/main" val="736513190"/>
                  </a:ext>
                </a:extLst>
              </a:tr>
              <a:tr h="359087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700" b="0" kern="120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+mn-ea"/>
                          <a:cs typeface="+mn-cs"/>
                        </a:rPr>
                        <a:t>Network EM 22-048</a:t>
                      </a:r>
                      <a:endParaRPr lang="en-CA" sz="1700" b="0" kern="1200" dirty="0">
                        <a:solidFill>
                          <a:srgbClr val="007B5F"/>
                        </a:solidFill>
                        <a:latin typeface="Open Sans" panose="020B0606030504020204" pitchFamily="34" charset="0"/>
                        <a:ea typeface="+mn-ea"/>
                        <a:cs typeface="+mn-cs"/>
                      </a:endParaRPr>
                    </a:p>
                  </a:txBody>
                  <a:tcPr marL="64648" marR="64648" marT="32325" marB="32325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700" b="0" kern="120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+mn-ea"/>
                          <a:cs typeface="+mn-cs"/>
                        </a:rPr>
                        <a:t>1 423</a:t>
                      </a:r>
                      <a:endParaRPr lang="en-CA" sz="1700" b="0" kern="1200" dirty="0">
                        <a:solidFill>
                          <a:srgbClr val="007B5F"/>
                        </a:solidFill>
                        <a:latin typeface="Open Sans" panose="020B0606030504020204" pitchFamily="34" charset="0"/>
                        <a:ea typeface="+mn-ea"/>
                        <a:cs typeface="+mn-cs"/>
                      </a:endParaRPr>
                    </a:p>
                  </a:txBody>
                  <a:tcPr marL="64648" marR="64648" marT="32325" marB="32325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700" b="0" kern="120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+mn-ea"/>
                          <a:cs typeface="+mn-cs"/>
                        </a:rPr>
                        <a:t>-</a:t>
                      </a:r>
                      <a:endParaRPr lang="en-CA" sz="1700" b="0" kern="1200" dirty="0">
                        <a:solidFill>
                          <a:srgbClr val="007B5F"/>
                        </a:solidFill>
                        <a:latin typeface="Open Sans" panose="020B0606030504020204" pitchFamily="34" charset="0"/>
                        <a:ea typeface="+mn-ea"/>
                        <a:cs typeface="+mn-cs"/>
                      </a:endParaRPr>
                    </a:p>
                  </a:txBody>
                  <a:tcPr marL="64648" marR="64648" marT="32325" marB="32325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CA" sz="1700" b="0" kern="120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64648" marR="64648" marT="32325" marB="32325" anchor="ctr"/>
                </a:tc>
                <a:extLst>
                  <a:ext uri="{0D108BD9-81ED-4DB2-BD59-A6C34878D82A}">
                    <a16:rowId xmlns:a16="http://schemas.microsoft.com/office/drawing/2014/main" val="3704927814"/>
                  </a:ext>
                </a:extLst>
              </a:tr>
              <a:tr h="359087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700" b="0" kern="120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+mn-ea"/>
                          <a:cs typeface="+mn-cs"/>
                        </a:rPr>
                        <a:t>ADRA Japan</a:t>
                      </a:r>
                      <a:endParaRPr lang="en-CA" sz="1700" b="0" kern="1200" dirty="0">
                        <a:solidFill>
                          <a:srgbClr val="007B5F"/>
                        </a:solidFill>
                        <a:latin typeface="Open Sans" panose="020B0606030504020204" pitchFamily="34" charset="0"/>
                        <a:ea typeface="+mn-ea"/>
                        <a:cs typeface="+mn-cs"/>
                      </a:endParaRPr>
                    </a:p>
                  </a:txBody>
                  <a:tcPr marL="64648" marR="64648" marT="32325" marB="32325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700" b="0" kern="120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+mn-ea"/>
                          <a:cs typeface="+mn-cs"/>
                        </a:rPr>
                        <a:t>520</a:t>
                      </a:r>
                      <a:endParaRPr lang="en-CA" sz="1700" b="0" kern="1200" dirty="0">
                        <a:solidFill>
                          <a:srgbClr val="007B5F"/>
                        </a:solidFill>
                        <a:latin typeface="Open Sans" panose="020B0606030504020204" pitchFamily="34" charset="0"/>
                        <a:ea typeface="+mn-ea"/>
                        <a:cs typeface="+mn-cs"/>
                      </a:endParaRPr>
                    </a:p>
                  </a:txBody>
                  <a:tcPr marL="64648" marR="64648" marT="32325" marB="32325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700" b="0" kern="120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+mn-ea"/>
                          <a:cs typeface="+mn-cs"/>
                        </a:rPr>
                        <a:t>-</a:t>
                      </a:r>
                      <a:endParaRPr lang="en-CA" sz="1700" b="0" kern="1200" dirty="0">
                        <a:solidFill>
                          <a:srgbClr val="007B5F"/>
                        </a:solidFill>
                        <a:latin typeface="Open Sans" panose="020B0606030504020204" pitchFamily="34" charset="0"/>
                        <a:ea typeface="+mn-ea"/>
                        <a:cs typeface="+mn-cs"/>
                      </a:endParaRPr>
                    </a:p>
                  </a:txBody>
                  <a:tcPr marL="64648" marR="64648" marT="32325" marB="32325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CA" sz="1700" b="0" kern="120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64648" marR="64648" marT="32325" marB="32325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71158206"/>
                  </a:ext>
                </a:extLst>
              </a:tr>
              <a:tr h="359087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700" b="1" kern="120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+mn-ea"/>
                          <a:cs typeface="+mn-cs"/>
                        </a:rPr>
                        <a:t>Total</a:t>
                      </a:r>
                      <a:r>
                        <a:rPr lang="ru-RU" sz="1700" b="1" kern="120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+mn-ea"/>
                          <a:cs typeface="+mn-cs"/>
                        </a:rPr>
                        <a:t>:</a:t>
                      </a:r>
                      <a:endParaRPr lang="en-CA" sz="1700" b="1" kern="1200" dirty="0">
                        <a:solidFill>
                          <a:srgbClr val="007B5F"/>
                        </a:solidFill>
                        <a:latin typeface="Open Sans" panose="020B0606030504020204" pitchFamily="34" charset="0"/>
                        <a:ea typeface="+mn-ea"/>
                        <a:cs typeface="+mn-cs"/>
                      </a:endParaRPr>
                    </a:p>
                  </a:txBody>
                  <a:tcPr marL="64648" marR="64648" marT="32325" marB="32325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700" b="1" kern="120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+mn-ea"/>
                          <a:cs typeface="+mn-cs"/>
                        </a:rPr>
                        <a:t>83 289</a:t>
                      </a:r>
                      <a:endParaRPr lang="en-CA" sz="1700" b="1" kern="1200" dirty="0">
                        <a:solidFill>
                          <a:srgbClr val="007B5F"/>
                        </a:solidFill>
                        <a:latin typeface="Open Sans" panose="020B0606030504020204" pitchFamily="34" charset="0"/>
                        <a:ea typeface="+mn-ea"/>
                        <a:cs typeface="+mn-cs"/>
                      </a:endParaRPr>
                    </a:p>
                  </a:txBody>
                  <a:tcPr marL="64648" marR="64648" marT="32325" marB="32325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700" b="1" kern="120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+mn-ea"/>
                          <a:cs typeface="+mn-cs"/>
                        </a:rPr>
                        <a:t>9</a:t>
                      </a:r>
                      <a:r>
                        <a:rPr lang="ru-RU" sz="1700" b="1" kern="120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+mn-ea"/>
                          <a:cs typeface="+mn-cs"/>
                        </a:rPr>
                        <a:t>40</a:t>
                      </a:r>
                      <a:endParaRPr lang="en-US" sz="1700" b="1" kern="1200" dirty="0">
                        <a:solidFill>
                          <a:srgbClr val="007B5F"/>
                        </a:solidFill>
                        <a:latin typeface="Open Sans" panose="020B0606030504020204" pitchFamily="34" charset="0"/>
                        <a:ea typeface="+mn-ea"/>
                        <a:cs typeface="+mn-cs"/>
                      </a:endParaRPr>
                    </a:p>
                  </a:txBody>
                  <a:tcPr marL="64648" marR="64648" marT="32325" marB="32325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700" b="1" kern="120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+mn-ea"/>
                          <a:cs typeface="+mn-cs"/>
                        </a:rPr>
                        <a:t>76 895</a:t>
                      </a:r>
                    </a:p>
                  </a:txBody>
                  <a:tcPr marL="64648" marR="64648" marT="32325" marB="32325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849487967"/>
                  </a:ext>
                </a:extLst>
              </a:tr>
            </a:tbl>
          </a:graphicData>
        </a:graphic>
      </p:graphicFrame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EAA24B35-0F3D-45D3-B477-8DC8FEB5B0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95717" y="396774"/>
            <a:ext cx="8821271" cy="556281"/>
          </a:xfrm>
        </p:spPr>
        <p:txBody>
          <a:bodyPr>
            <a:noAutofit/>
          </a:bodyPr>
          <a:lstStyle/>
          <a:p>
            <a:r>
              <a:rPr lang="en-US" sz="2000" b="1" dirty="0">
                <a:solidFill>
                  <a:srgbClr val="007B5F"/>
                </a:solidFill>
                <a:latin typeface="Open Sans" panose="020B0606030504020204" pitchFamily="34" charset="0"/>
                <a:ea typeface="+mn-ea"/>
                <a:cs typeface="+mn-cs"/>
              </a:rPr>
              <a:t>Cash statistics (number of beneficiaries</a:t>
            </a:r>
            <a:r>
              <a:rPr lang="en-CA" sz="2000" b="1" dirty="0">
                <a:solidFill>
                  <a:srgbClr val="007B5F"/>
                </a:solidFill>
                <a:latin typeface="Open Sans" panose="020B0606030504020204" pitchFamily="34" charset="0"/>
                <a:ea typeface="+mn-ea"/>
                <a:cs typeface="+mn-cs"/>
              </a:rPr>
              <a:t>)</a:t>
            </a:r>
            <a:endParaRPr lang="ru-UA" sz="2000" dirty="0"/>
          </a:p>
        </p:txBody>
      </p:sp>
    </p:spTree>
    <p:extLst>
      <p:ext uri="{BB962C8B-B14F-4D97-AF65-F5344CB8AC3E}">
        <p14:creationId xmlns:p14="http://schemas.microsoft.com/office/powerpoint/2010/main" val="360014247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9AC654E-DDBA-404B-AD6E-E9E7EDD055E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956" b="9751"/>
          <a:stretch/>
        </p:blipFill>
        <p:spPr>
          <a:xfrm>
            <a:off x="0" y="0"/>
            <a:ext cx="12196986" cy="6858000"/>
          </a:xfrm>
          <a:prstGeom prst="rect">
            <a:avLst/>
          </a:prstGeom>
        </p:spPr>
      </p:pic>
      <p:sp>
        <p:nvSpPr>
          <p:cNvPr id="8" name="Title Plank">
            <a:extLst>
              <a:ext uri="{FF2B5EF4-FFF2-40B4-BE49-F238E27FC236}">
                <a16:creationId xmlns:a16="http://schemas.microsoft.com/office/drawing/2014/main" id="{93DA5F35-1DCE-43F3-B91A-2F085758C56C}"/>
              </a:ext>
            </a:extLst>
          </p:cNvPr>
          <p:cNvSpPr/>
          <p:nvPr/>
        </p:nvSpPr>
        <p:spPr>
          <a:xfrm>
            <a:off x="564356" y="393289"/>
            <a:ext cx="4689816" cy="595172"/>
          </a:xfrm>
          <a:prstGeom prst="rect">
            <a:avLst/>
          </a:prstGeom>
          <a:gradFill>
            <a:gsLst>
              <a:gs pos="55000">
                <a:schemeClr val="tx1">
                  <a:alpha val="55000"/>
                </a:schemeClr>
              </a:gs>
              <a:gs pos="100000">
                <a:schemeClr val="tx1">
                  <a:alpha val="0"/>
                </a:schemeClr>
              </a:gs>
            </a:gsLst>
            <a:lin ang="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cxnSp>
        <p:nvCxnSpPr>
          <p:cNvPr id="9" name="Title Line">
            <a:extLst>
              <a:ext uri="{FF2B5EF4-FFF2-40B4-BE49-F238E27FC236}">
                <a16:creationId xmlns:a16="http://schemas.microsoft.com/office/drawing/2014/main" id="{117FE950-B0A7-4B8D-8CB5-A2922C10BACF}"/>
              </a:ext>
            </a:extLst>
          </p:cNvPr>
          <p:cNvCxnSpPr>
            <a:cxnSpLocks/>
          </p:cNvCxnSpPr>
          <p:nvPr/>
        </p:nvCxnSpPr>
        <p:spPr>
          <a:xfrm>
            <a:off x="564356" y="393289"/>
            <a:ext cx="0" cy="595172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SubTitle Text">
            <a:extLst>
              <a:ext uri="{FF2B5EF4-FFF2-40B4-BE49-F238E27FC236}">
                <a16:creationId xmlns:a16="http://schemas.microsoft.com/office/drawing/2014/main" id="{3D232BA7-AD34-44D3-9A8C-946CDC3A6FDC}"/>
              </a:ext>
            </a:extLst>
          </p:cNvPr>
          <p:cNvSpPr txBox="1">
            <a:spLocks/>
          </p:cNvSpPr>
          <p:nvPr/>
        </p:nvSpPr>
        <p:spPr>
          <a:xfrm>
            <a:off x="718256" y="652716"/>
            <a:ext cx="5377730" cy="3747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CA" sz="1400" dirty="0">
                <a:solidFill>
                  <a:schemeClr val="bg1"/>
                </a:solidFill>
                <a:latin typeface="Open Sans" panose="020B0606030504020204" pitchFamily="34" charset="0"/>
              </a:rPr>
              <a:t>Offline cash assistance registration</a:t>
            </a:r>
            <a:endParaRPr lang="LID4096" sz="1400" dirty="0">
              <a:solidFill>
                <a:schemeClr val="bg1"/>
              </a:solidFill>
              <a:latin typeface="Open Sans" panose="020B0606030504020204" pitchFamily="34" charset="0"/>
            </a:endParaRPr>
          </a:p>
        </p:txBody>
      </p:sp>
      <p:sp>
        <p:nvSpPr>
          <p:cNvPr id="12" name="Title Text">
            <a:extLst>
              <a:ext uri="{FF2B5EF4-FFF2-40B4-BE49-F238E27FC236}">
                <a16:creationId xmlns:a16="http://schemas.microsoft.com/office/drawing/2014/main" id="{93B83D25-B637-438E-8BD3-5C60500AA80A}"/>
              </a:ext>
            </a:extLst>
          </p:cNvPr>
          <p:cNvSpPr txBox="1">
            <a:spLocks/>
          </p:cNvSpPr>
          <p:nvPr/>
        </p:nvSpPr>
        <p:spPr>
          <a:xfrm>
            <a:off x="718256" y="394224"/>
            <a:ext cx="5377738" cy="3747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>
                <a:solidFill>
                  <a:schemeClr val="bg1"/>
                </a:solidFill>
                <a:latin typeface="Open Sans" panose="020B0606030504020204" pitchFamily="34" charset="0"/>
              </a:rPr>
              <a:t>Cash</a:t>
            </a:r>
            <a:endParaRPr lang="LID4096" sz="2000" dirty="0">
              <a:solidFill>
                <a:schemeClr val="bg1"/>
              </a:solidFill>
              <a:latin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5899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/>
      <p:bldP spid="12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9063A3E-C6A5-44EB-8AF3-E403DA1185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sp>
        <p:nvSpPr>
          <p:cNvPr id="7" name="Title Plank">
            <a:extLst>
              <a:ext uri="{FF2B5EF4-FFF2-40B4-BE49-F238E27FC236}">
                <a16:creationId xmlns:a16="http://schemas.microsoft.com/office/drawing/2014/main" id="{99499F10-23D6-4A02-895C-758D0B2C1895}"/>
              </a:ext>
            </a:extLst>
          </p:cNvPr>
          <p:cNvSpPr/>
          <p:nvPr/>
        </p:nvSpPr>
        <p:spPr>
          <a:xfrm>
            <a:off x="564356" y="393289"/>
            <a:ext cx="5377730" cy="595172"/>
          </a:xfrm>
          <a:prstGeom prst="rect">
            <a:avLst/>
          </a:prstGeom>
          <a:gradFill>
            <a:gsLst>
              <a:gs pos="55000">
                <a:schemeClr val="tx1">
                  <a:alpha val="55000"/>
                </a:schemeClr>
              </a:gs>
              <a:gs pos="100000">
                <a:schemeClr val="tx1">
                  <a:alpha val="0"/>
                </a:schemeClr>
              </a:gs>
            </a:gsLst>
            <a:lin ang="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cxnSp>
        <p:nvCxnSpPr>
          <p:cNvPr id="8" name="Title Line">
            <a:extLst>
              <a:ext uri="{FF2B5EF4-FFF2-40B4-BE49-F238E27FC236}">
                <a16:creationId xmlns:a16="http://schemas.microsoft.com/office/drawing/2014/main" id="{F166933C-154E-4BE6-B219-94BCB4E79030}"/>
              </a:ext>
            </a:extLst>
          </p:cNvPr>
          <p:cNvCxnSpPr>
            <a:cxnSpLocks/>
          </p:cNvCxnSpPr>
          <p:nvPr/>
        </p:nvCxnSpPr>
        <p:spPr>
          <a:xfrm>
            <a:off x="564356" y="393289"/>
            <a:ext cx="0" cy="595172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SubTitle Text">
            <a:extLst>
              <a:ext uri="{FF2B5EF4-FFF2-40B4-BE49-F238E27FC236}">
                <a16:creationId xmlns:a16="http://schemas.microsoft.com/office/drawing/2014/main" id="{3D232BA7-AD34-44D3-9A8C-946CDC3A6FDC}"/>
              </a:ext>
            </a:extLst>
          </p:cNvPr>
          <p:cNvSpPr txBox="1">
            <a:spLocks/>
          </p:cNvSpPr>
          <p:nvPr/>
        </p:nvSpPr>
        <p:spPr>
          <a:xfrm>
            <a:off x="718256" y="652716"/>
            <a:ext cx="5377730" cy="3747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CA" sz="1400" dirty="0">
                <a:solidFill>
                  <a:schemeClr val="bg1"/>
                </a:solidFill>
                <a:latin typeface="Open Sans" panose="020B0606030504020204" pitchFamily="34" charset="0"/>
              </a:rPr>
              <a:t>MPCA registration after the missile attack</a:t>
            </a:r>
            <a:endParaRPr lang="LID4096" sz="1400" dirty="0">
              <a:solidFill>
                <a:schemeClr val="bg1"/>
              </a:solidFill>
              <a:latin typeface="Open Sans" panose="020B0606030504020204" pitchFamily="34" charset="0"/>
            </a:endParaRPr>
          </a:p>
        </p:txBody>
      </p:sp>
      <p:sp>
        <p:nvSpPr>
          <p:cNvPr id="12" name="Title Text">
            <a:extLst>
              <a:ext uri="{FF2B5EF4-FFF2-40B4-BE49-F238E27FC236}">
                <a16:creationId xmlns:a16="http://schemas.microsoft.com/office/drawing/2014/main" id="{93B83D25-B637-438E-8BD3-5C60500AA80A}"/>
              </a:ext>
            </a:extLst>
          </p:cNvPr>
          <p:cNvSpPr txBox="1">
            <a:spLocks/>
          </p:cNvSpPr>
          <p:nvPr/>
        </p:nvSpPr>
        <p:spPr>
          <a:xfrm>
            <a:off x="718256" y="394224"/>
            <a:ext cx="5377738" cy="3747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>
                <a:solidFill>
                  <a:schemeClr val="bg1"/>
                </a:solidFill>
                <a:latin typeface="Open Sans" panose="020B0606030504020204" pitchFamily="34" charset="0"/>
              </a:rPr>
              <a:t>Cash</a:t>
            </a:r>
            <a:endParaRPr lang="LID4096" sz="2000" dirty="0">
              <a:solidFill>
                <a:schemeClr val="bg1"/>
              </a:solidFill>
              <a:latin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9643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1" grpId="0"/>
      <p:bldP spid="12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EB69FFE-8A3C-4AE0-AF34-4979D00E24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sp>
        <p:nvSpPr>
          <p:cNvPr id="8" name="Title Plank">
            <a:extLst>
              <a:ext uri="{FF2B5EF4-FFF2-40B4-BE49-F238E27FC236}">
                <a16:creationId xmlns:a16="http://schemas.microsoft.com/office/drawing/2014/main" id="{17CAC325-D4CD-4723-B870-5AF281A1F0E5}"/>
              </a:ext>
            </a:extLst>
          </p:cNvPr>
          <p:cNvSpPr/>
          <p:nvPr/>
        </p:nvSpPr>
        <p:spPr>
          <a:xfrm>
            <a:off x="564356" y="393289"/>
            <a:ext cx="5821930" cy="595172"/>
          </a:xfrm>
          <a:prstGeom prst="rect">
            <a:avLst/>
          </a:prstGeom>
          <a:gradFill>
            <a:gsLst>
              <a:gs pos="55000">
                <a:schemeClr val="tx1">
                  <a:alpha val="55000"/>
                </a:schemeClr>
              </a:gs>
              <a:gs pos="100000">
                <a:schemeClr val="tx1">
                  <a:alpha val="0"/>
                </a:schemeClr>
              </a:gs>
            </a:gsLst>
            <a:lin ang="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cxnSp>
        <p:nvCxnSpPr>
          <p:cNvPr id="9" name="Title Line">
            <a:extLst>
              <a:ext uri="{FF2B5EF4-FFF2-40B4-BE49-F238E27FC236}">
                <a16:creationId xmlns:a16="http://schemas.microsoft.com/office/drawing/2014/main" id="{B826AD2A-6051-417B-A991-D434DF8DF956}"/>
              </a:ext>
            </a:extLst>
          </p:cNvPr>
          <p:cNvCxnSpPr>
            <a:cxnSpLocks/>
          </p:cNvCxnSpPr>
          <p:nvPr/>
        </p:nvCxnSpPr>
        <p:spPr>
          <a:xfrm>
            <a:off x="564356" y="393289"/>
            <a:ext cx="0" cy="595172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ubTitle Text">
            <a:extLst>
              <a:ext uri="{FF2B5EF4-FFF2-40B4-BE49-F238E27FC236}">
                <a16:creationId xmlns:a16="http://schemas.microsoft.com/office/drawing/2014/main" id="{42F21229-E417-45DB-A046-E6AA5F2A4C1C}"/>
              </a:ext>
            </a:extLst>
          </p:cNvPr>
          <p:cNvSpPr txBox="1">
            <a:spLocks/>
          </p:cNvSpPr>
          <p:nvPr/>
        </p:nvSpPr>
        <p:spPr>
          <a:xfrm>
            <a:off x="718256" y="652716"/>
            <a:ext cx="5377730" cy="3747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CA" sz="1400" dirty="0">
                <a:solidFill>
                  <a:schemeClr val="bg1"/>
                </a:solidFill>
                <a:latin typeface="Open Sans" panose="020B0606030504020204" pitchFamily="34" charset="0"/>
              </a:rPr>
              <a:t>ADRA Ukraine </a:t>
            </a:r>
            <a:r>
              <a:rPr lang="en-CA" sz="1400" dirty="0" err="1">
                <a:solidFill>
                  <a:schemeClr val="bg1"/>
                </a:solidFill>
                <a:latin typeface="Open Sans" panose="020B0606030504020204" pitchFamily="34" charset="0"/>
              </a:rPr>
              <a:t>beneficiar</a:t>
            </a:r>
            <a:r>
              <a:rPr lang="en-US" sz="1400" dirty="0">
                <a:solidFill>
                  <a:schemeClr val="bg1"/>
                </a:solidFill>
                <a:latin typeface="Open Sans" panose="020B0606030504020204" pitchFamily="34" charset="0"/>
              </a:rPr>
              <a:t>y who has received the MPCA</a:t>
            </a:r>
            <a:endParaRPr lang="LID4096" sz="1400" dirty="0">
              <a:solidFill>
                <a:schemeClr val="bg1"/>
              </a:solidFill>
              <a:latin typeface="Open Sans" panose="020B0606030504020204" pitchFamily="34" charset="0"/>
            </a:endParaRPr>
          </a:p>
        </p:txBody>
      </p:sp>
      <p:sp>
        <p:nvSpPr>
          <p:cNvPr id="12" name="Title Text">
            <a:extLst>
              <a:ext uri="{FF2B5EF4-FFF2-40B4-BE49-F238E27FC236}">
                <a16:creationId xmlns:a16="http://schemas.microsoft.com/office/drawing/2014/main" id="{93B83D25-B637-438E-8BD3-5C60500AA80A}"/>
              </a:ext>
            </a:extLst>
          </p:cNvPr>
          <p:cNvSpPr txBox="1">
            <a:spLocks/>
          </p:cNvSpPr>
          <p:nvPr/>
        </p:nvSpPr>
        <p:spPr>
          <a:xfrm>
            <a:off x="718256" y="394224"/>
            <a:ext cx="5377738" cy="3747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>
                <a:solidFill>
                  <a:schemeClr val="bg1"/>
                </a:solidFill>
                <a:latin typeface="Open Sans" panose="020B0606030504020204" pitchFamily="34" charset="0"/>
              </a:rPr>
              <a:t>Cash</a:t>
            </a:r>
            <a:endParaRPr lang="LID4096" sz="2000" dirty="0">
              <a:solidFill>
                <a:schemeClr val="bg1"/>
              </a:solidFill>
              <a:latin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1107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7" grpId="0"/>
      <p:bldP spid="12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">
            <a:extLst>
              <a:ext uri="{FF2B5EF4-FFF2-40B4-BE49-F238E27FC236}">
                <a16:creationId xmlns:a16="http://schemas.microsoft.com/office/drawing/2014/main" id="{2A0D646F-736B-4B54-98FB-F1FBF2FF013D}"/>
              </a:ext>
            </a:extLst>
          </p:cNvPr>
          <p:cNvSpPr txBox="1">
            <a:spLocks/>
          </p:cNvSpPr>
          <p:nvPr/>
        </p:nvSpPr>
        <p:spPr>
          <a:xfrm>
            <a:off x="2" y="4601256"/>
            <a:ext cx="12191998" cy="63227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CA" b="1" dirty="0">
              <a:solidFill>
                <a:srgbClr val="D39F0B"/>
              </a:solidFill>
              <a:latin typeface="Open Sans" panose="020B0606030504020204" pitchFamily="34" charset="0"/>
            </a:endParaRPr>
          </a:p>
        </p:txBody>
      </p:sp>
      <p:sp>
        <p:nvSpPr>
          <p:cNvPr id="19" name="Text">
            <a:extLst>
              <a:ext uri="{FF2B5EF4-FFF2-40B4-BE49-F238E27FC236}">
                <a16:creationId xmlns:a16="http://schemas.microsoft.com/office/drawing/2014/main" id="{C681495A-B4D6-41DA-A986-027D87ADE4C8}"/>
              </a:ext>
            </a:extLst>
          </p:cNvPr>
          <p:cNvSpPr txBox="1">
            <a:spLocks/>
          </p:cNvSpPr>
          <p:nvPr/>
        </p:nvSpPr>
        <p:spPr>
          <a:xfrm>
            <a:off x="2" y="3850765"/>
            <a:ext cx="12191998" cy="6322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CA" b="1" dirty="0">
                <a:solidFill>
                  <a:srgbClr val="007B5F"/>
                </a:solidFill>
                <a:latin typeface="Open Sans" panose="020B0606030504020204" pitchFamily="34" charset="0"/>
              </a:rPr>
              <a:t>Food vouchers: </a:t>
            </a:r>
            <a:r>
              <a:rPr lang="ru-RU" sz="3200" b="1" dirty="0">
                <a:solidFill>
                  <a:srgbClr val="D39F0B"/>
                </a:solidFill>
                <a:latin typeface="Open Sans" panose="020B0606030504020204" pitchFamily="34" charset="0"/>
              </a:rPr>
              <a:t>221 227 </a:t>
            </a:r>
            <a:r>
              <a:rPr lang="en-CA" sz="3200" b="1" dirty="0">
                <a:solidFill>
                  <a:srgbClr val="D39F0B"/>
                </a:solidFill>
                <a:latin typeface="Open Sans" panose="020B0606030504020204" pitchFamily="34" charset="0"/>
              </a:rPr>
              <a:t>pcs</a:t>
            </a:r>
            <a:endParaRPr lang="LID4096" sz="2400" b="1" dirty="0">
              <a:solidFill>
                <a:srgbClr val="D39F0B"/>
              </a:solidFill>
              <a:latin typeface="Open Sans" panose="020B0606030504020204" pitchFamily="34" charset="0"/>
            </a:endParaRPr>
          </a:p>
        </p:txBody>
      </p:sp>
      <p:sp>
        <p:nvSpPr>
          <p:cNvPr id="12" name="Text">
            <a:extLst>
              <a:ext uri="{FF2B5EF4-FFF2-40B4-BE49-F238E27FC236}">
                <a16:creationId xmlns:a16="http://schemas.microsoft.com/office/drawing/2014/main" id="{703AEF1E-8E87-47FB-996B-8414911123B5}"/>
              </a:ext>
            </a:extLst>
          </p:cNvPr>
          <p:cNvSpPr txBox="1">
            <a:spLocks/>
          </p:cNvSpPr>
          <p:nvPr/>
        </p:nvSpPr>
        <p:spPr>
          <a:xfrm>
            <a:off x="1" y="3100274"/>
            <a:ext cx="12191999" cy="63227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CA" b="1" dirty="0">
                <a:solidFill>
                  <a:srgbClr val="007B5F"/>
                </a:solidFill>
                <a:latin typeface="Open Sans" panose="020B0606030504020204" pitchFamily="34" charset="0"/>
              </a:rPr>
              <a:t>Food kits: </a:t>
            </a:r>
            <a:r>
              <a:rPr lang="ru-RU" sz="3200" b="1" dirty="0">
                <a:solidFill>
                  <a:srgbClr val="D39F0B"/>
                </a:solidFill>
                <a:latin typeface="Open Sans" panose="020B0606030504020204" pitchFamily="34" charset="0"/>
              </a:rPr>
              <a:t>166 046 </a:t>
            </a:r>
            <a:r>
              <a:rPr lang="en-US" sz="3200" b="1" dirty="0">
                <a:solidFill>
                  <a:srgbClr val="D39F0B"/>
                </a:solidFill>
                <a:latin typeface="Open Sans" panose="020B0606030504020204" pitchFamily="34" charset="0"/>
              </a:rPr>
              <a:t>tons</a:t>
            </a:r>
            <a:endParaRPr lang="LID4096" sz="2400" b="1" dirty="0">
              <a:solidFill>
                <a:srgbClr val="D39F0B"/>
              </a:solidFill>
              <a:latin typeface="Open Sans" panose="020B0606030504020204" pitchFamily="34" charset="0"/>
            </a:endParaRPr>
          </a:p>
        </p:txBody>
      </p:sp>
      <p:sp>
        <p:nvSpPr>
          <p:cNvPr id="20" name="Text">
            <a:extLst>
              <a:ext uri="{FF2B5EF4-FFF2-40B4-BE49-F238E27FC236}">
                <a16:creationId xmlns:a16="http://schemas.microsoft.com/office/drawing/2014/main" id="{B86CC262-B038-48DC-9E11-8023FBDF3A51}"/>
              </a:ext>
            </a:extLst>
          </p:cNvPr>
          <p:cNvSpPr txBox="1">
            <a:spLocks/>
          </p:cNvSpPr>
          <p:nvPr/>
        </p:nvSpPr>
        <p:spPr>
          <a:xfrm>
            <a:off x="0" y="2237489"/>
            <a:ext cx="12192000" cy="63227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200" b="1">
                <a:solidFill>
                  <a:srgbClr val="007B5F"/>
                </a:solidFill>
                <a:latin typeface="Open Sans" panose="020B0606030504020204" pitchFamily="34" charset="0"/>
              </a:rPr>
              <a:t>We are successfully </a:t>
            </a:r>
            <a:r>
              <a:rPr lang="en-CA" sz="3200" b="1">
                <a:solidFill>
                  <a:srgbClr val="007B5F"/>
                </a:solidFill>
                <a:latin typeface="Open Sans" panose="020B0606030504020204" pitchFamily="34" charset="0"/>
              </a:rPr>
              <a:t>distributed:</a:t>
            </a:r>
            <a:endParaRPr lang="LID4096" b="1" dirty="0">
              <a:solidFill>
                <a:srgbClr val="F2B60E"/>
              </a:solidFill>
              <a:latin typeface="Open Sans" panose="020B0606030504020204" pitchFamily="34" charset="0"/>
            </a:endParaRPr>
          </a:p>
        </p:txBody>
      </p:sp>
      <p:pic>
        <p:nvPicPr>
          <p:cNvPr id="4" name="Stars" hidden="1">
            <a:extLst>
              <a:ext uri="{FF2B5EF4-FFF2-40B4-BE49-F238E27FC236}">
                <a16:creationId xmlns:a16="http://schemas.microsoft.com/office/drawing/2014/main" id="{0AAB6164-98A5-4B7B-BD27-4CCC0A96FF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8280" y="2363914"/>
            <a:ext cx="624074" cy="1065086"/>
          </a:xfrm>
          <a:prstGeom prst="rect">
            <a:avLst/>
          </a:prstGeom>
        </p:spPr>
      </p:pic>
      <p:pic>
        <p:nvPicPr>
          <p:cNvPr id="16" name="Stars" hidden="1">
            <a:extLst>
              <a:ext uri="{FF2B5EF4-FFF2-40B4-BE49-F238E27FC236}">
                <a16:creationId xmlns:a16="http://schemas.microsoft.com/office/drawing/2014/main" id="{410722A4-B1FC-4DDE-A971-22C3134E6C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8780" y="2352563"/>
            <a:ext cx="624074" cy="670058"/>
          </a:xfrm>
          <a:prstGeom prst="rect">
            <a:avLst/>
          </a:prstGeom>
        </p:spPr>
      </p:pic>
      <p:pic>
        <p:nvPicPr>
          <p:cNvPr id="22" name="Title ICO 2">
            <a:extLst>
              <a:ext uri="{FF2B5EF4-FFF2-40B4-BE49-F238E27FC236}">
                <a16:creationId xmlns:a16="http://schemas.microsoft.com/office/drawing/2014/main" id="{507A48FF-C3ED-489C-88C1-1162B1C5D8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24501" y="1029774"/>
            <a:ext cx="469766" cy="322964"/>
          </a:xfrm>
          <a:prstGeom prst="rect">
            <a:avLst/>
          </a:prstGeom>
        </p:spPr>
      </p:pic>
      <p:pic>
        <p:nvPicPr>
          <p:cNvPr id="23" name="Title ICO 1">
            <a:extLst>
              <a:ext uri="{FF2B5EF4-FFF2-40B4-BE49-F238E27FC236}">
                <a16:creationId xmlns:a16="http://schemas.microsoft.com/office/drawing/2014/main" id="{D04D1169-12E9-4C56-982F-09AE721428C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2758" y="917872"/>
            <a:ext cx="289911" cy="434866"/>
          </a:xfrm>
          <a:prstGeom prst="rect">
            <a:avLst/>
          </a:prstGeom>
        </p:spPr>
      </p:pic>
      <p:sp>
        <p:nvSpPr>
          <p:cNvPr id="18" name="Title Text">
            <a:extLst>
              <a:ext uri="{FF2B5EF4-FFF2-40B4-BE49-F238E27FC236}">
                <a16:creationId xmlns:a16="http://schemas.microsoft.com/office/drawing/2014/main" id="{23433E3A-34F3-4CE8-A76D-D13CEDABB4AD}"/>
              </a:ext>
            </a:extLst>
          </p:cNvPr>
          <p:cNvSpPr txBox="1">
            <a:spLocks/>
          </p:cNvSpPr>
          <p:nvPr/>
        </p:nvSpPr>
        <p:spPr>
          <a:xfrm>
            <a:off x="1806299" y="683921"/>
            <a:ext cx="6081555" cy="11451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dirty="0">
                <a:solidFill>
                  <a:srgbClr val="007B5F"/>
                </a:solidFill>
                <a:latin typeface="Open Sans" panose="020B0606030504020204" pitchFamily="34" charset="0"/>
              </a:rPr>
              <a:t>Food Security</a:t>
            </a:r>
            <a:endParaRPr lang="LID4096" sz="5400" dirty="0">
              <a:solidFill>
                <a:srgbClr val="007B5F"/>
              </a:solidFill>
              <a:latin typeface="Open Sans" panose="020B0606030504020204" pitchFamily="34" charset="0"/>
            </a:endParaRPr>
          </a:p>
        </p:txBody>
      </p:sp>
      <p:cxnSp>
        <p:nvCxnSpPr>
          <p:cNvPr id="21" name="Title Line">
            <a:extLst>
              <a:ext uri="{FF2B5EF4-FFF2-40B4-BE49-F238E27FC236}">
                <a16:creationId xmlns:a16="http://schemas.microsoft.com/office/drawing/2014/main" id="{B3E447C0-DE8E-4EC3-ADC0-00CD694B0CB2}"/>
              </a:ext>
            </a:extLst>
          </p:cNvPr>
          <p:cNvCxnSpPr>
            <a:cxnSpLocks/>
          </p:cNvCxnSpPr>
          <p:nvPr/>
        </p:nvCxnSpPr>
        <p:spPr>
          <a:xfrm>
            <a:off x="1651231" y="733512"/>
            <a:ext cx="0" cy="808591"/>
          </a:xfrm>
          <a:prstGeom prst="line">
            <a:avLst/>
          </a:prstGeom>
          <a:ln w="28575">
            <a:solidFill>
              <a:srgbClr val="D39F0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42880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6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19" grpId="0"/>
      <p:bldP spid="12" grpId="0"/>
      <p:bldP spid="20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Table (source)" hidden="1">
            <a:extLst>
              <a:ext uri="{FF2B5EF4-FFF2-40B4-BE49-F238E27FC236}">
                <a16:creationId xmlns:a16="http://schemas.microsoft.com/office/drawing/2014/main" id="{2EF80D87-9683-4C6A-B004-44967989F1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5311" y="1451612"/>
            <a:ext cx="7072087" cy="4740418"/>
          </a:xfrm>
          <a:prstGeom prst="rect">
            <a:avLst/>
          </a:prstGeom>
        </p:spPr>
      </p:pic>
      <p:graphicFrame>
        <p:nvGraphicFramePr>
          <p:cNvPr id="12" name="Table">
            <a:extLst>
              <a:ext uri="{FF2B5EF4-FFF2-40B4-BE49-F238E27FC236}">
                <a16:creationId xmlns:a16="http://schemas.microsoft.com/office/drawing/2014/main" id="{47CE8185-AE3F-452E-A042-023066022FB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9385683"/>
              </p:ext>
            </p:extLst>
          </p:nvPr>
        </p:nvGraphicFramePr>
        <p:xfrm>
          <a:off x="728470" y="1672480"/>
          <a:ext cx="10390636" cy="4477276"/>
        </p:xfrm>
        <a:graphic>
          <a:graphicData uri="http://schemas.openxmlformats.org/drawingml/2006/table">
            <a:tbl>
              <a:tblPr firstRow="1" bandRow="1">
                <a:solidFill>
                  <a:srgbClr val="EBF1E9"/>
                </a:solidFill>
                <a:tableStyleId>{93296810-A885-4BE3-A3E7-6D5BEEA58F35}</a:tableStyleId>
              </a:tblPr>
              <a:tblGrid>
                <a:gridCol w="2597659">
                  <a:extLst>
                    <a:ext uri="{9D8B030D-6E8A-4147-A177-3AD203B41FA5}">
                      <a16:colId xmlns:a16="http://schemas.microsoft.com/office/drawing/2014/main" val="2065594514"/>
                    </a:ext>
                  </a:extLst>
                </a:gridCol>
                <a:gridCol w="2597659">
                  <a:extLst>
                    <a:ext uri="{9D8B030D-6E8A-4147-A177-3AD203B41FA5}">
                      <a16:colId xmlns:a16="http://schemas.microsoft.com/office/drawing/2014/main" val="3015816188"/>
                    </a:ext>
                  </a:extLst>
                </a:gridCol>
                <a:gridCol w="2597659">
                  <a:extLst>
                    <a:ext uri="{9D8B030D-6E8A-4147-A177-3AD203B41FA5}">
                      <a16:colId xmlns:a16="http://schemas.microsoft.com/office/drawing/2014/main" val="1175992090"/>
                    </a:ext>
                  </a:extLst>
                </a:gridCol>
                <a:gridCol w="2597659">
                  <a:extLst>
                    <a:ext uri="{9D8B030D-6E8A-4147-A177-3AD203B41FA5}">
                      <a16:colId xmlns:a16="http://schemas.microsoft.com/office/drawing/2014/main" val="216411037"/>
                    </a:ext>
                  </a:extLst>
                </a:gridCol>
              </a:tblGrid>
              <a:tr h="552946">
                <a:tc>
                  <a:txBody>
                    <a:bodyPr/>
                    <a:lstStyle/>
                    <a:p>
                      <a:pPr algn="ctr"/>
                      <a:r>
                        <a:rPr lang="en-US" sz="1500" b="1">
                          <a:solidFill>
                            <a:schemeClr val="bg1"/>
                          </a:solidFill>
                          <a:latin typeface="Open Sans" panose="020B0606030504020204" pitchFamily="34" charset="0"/>
                        </a:rPr>
                        <a:t>Donor Name</a:t>
                      </a:r>
                      <a:endParaRPr lang="ru-RU" sz="1500" b="1" dirty="0">
                        <a:solidFill>
                          <a:schemeClr val="bg1"/>
                        </a:solidFill>
                        <a:latin typeface="Chalet-LondonNineteenSixty"/>
                      </a:endParaRPr>
                    </a:p>
                  </a:txBody>
                  <a:tcPr marL="72010" marR="72010" marT="36005" marB="36005" anchor="ctr">
                    <a:solidFill>
                      <a:srgbClr val="007B5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>
                          <a:solidFill>
                            <a:schemeClr val="bg1"/>
                          </a:solidFill>
                          <a:latin typeface="Open Sans" panose="020B0606030504020204" pitchFamily="34" charset="0"/>
                        </a:rPr>
                        <a:t>Food boxes,</a:t>
                      </a:r>
                    </a:p>
                    <a:p>
                      <a:pPr algn="ctr"/>
                      <a:r>
                        <a:rPr lang="en-US" sz="1500" b="1">
                          <a:solidFill>
                            <a:schemeClr val="bg1"/>
                          </a:solidFill>
                          <a:latin typeface="Open Sans" panose="020B0606030504020204" pitchFamily="34" charset="0"/>
                        </a:rPr>
                        <a:t>beneficiaries</a:t>
                      </a:r>
                      <a:endParaRPr lang="ru-RU" sz="1500" b="1" dirty="0">
                        <a:solidFill>
                          <a:schemeClr val="bg1"/>
                        </a:solidFill>
                        <a:latin typeface="Chalet-LondonNineteenSixty"/>
                      </a:endParaRPr>
                    </a:p>
                  </a:txBody>
                  <a:tcPr marL="72010" marR="72010" marT="36005" marB="36005" anchor="ctr">
                    <a:solidFill>
                      <a:srgbClr val="007B5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>
                          <a:solidFill>
                            <a:schemeClr val="bg1"/>
                          </a:solidFill>
                          <a:latin typeface="Open Sans" panose="020B0606030504020204" pitchFamily="34" charset="0"/>
                        </a:rPr>
                        <a:t>Bread,</a:t>
                      </a:r>
                    </a:p>
                    <a:p>
                      <a:pPr algn="ctr"/>
                      <a:r>
                        <a:rPr lang="en-US" sz="1500" b="1">
                          <a:solidFill>
                            <a:schemeClr val="bg1"/>
                          </a:solidFill>
                          <a:latin typeface="Open Sans" panose="020B0606030504020204" pitchFamily="34" charset="0"/>
                        </a:rPr>
                        <a:t>beneficiaries</a:t>
                      </a:r>
                      <a:endParaRPr lang="ru-RU" sz="1500" b="1" dirty="0">
                        <a:solidFill>
                          <a:schemeClr val="bg1"/>
                        </a:solidFill>
                        <a:latin typeface="Chalet-LondonNineteenSixty"/>
                      </a:endParaRPr>
                    </a:p>
                  </a:txBody>
                  <a:tcPr marL="72010" marR="72010" marT="36005" marB="36005" anchor="ctr">
                    <a:solidFill>
                      <a:srgbClr val="007B5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>
                          <a:solidFill>
                            <a:schemeClr val="bg1"/>
                          </a:solidFill>
                          <a:latin typeface="Open Sans" panose="020B0606030504020204" pitchFamily="34" charset="0"/>
                        </a:rPr>
                        <a:t>Vouchers,</a:t>
                      </a:r>
                    </a:p>
                    <a:p>
                      <a:pPr algn="ctr"/>
                      <a:r>
                        <a:rPr lang="en-US" sz="1500" b="1">
                          <a:solidFill>
                            <a:schemeClr val="bg1"/>
                          </a:solidFill>
                          <a:latin typeface="Open Sans" panose="020B0606030504020204" pitchFamily="34" charset="0"/>
                        </a:rPr>
                        <a:t>beneficiaries</a:t>
                      </a:r>
                      <a:endParaRPr lang="ru-RU" sz="1500" b="1" dirty="0">
                        <a:solidFill>
                          <a:schemeClr val="bg1"/>
                        </a:solidFill>
                        <a:latin typeface="Chalet-LondonNineteenSixty"/>
                      </a:endParaRPr>
                    </a:p>
                  </a:txBody>
                  <a:tcPr marL="72010" marR="72010" marT="36005" marB="36005" anchor="ctr">
                    <a:solidFill>
                      <a:srgbClr val="007B5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2640684"/>
                  </a:ext>
                </a:extLst>
              </a:tr>
              <a:tr h="491484">
                <a:tc>
                  <a:txBody>
                    <a:bodyPr/>
                    <a:lstStyle/>
                    <a:p>
                      <a:r>
                        <a:rPr lang="en-US" sz="1500" b="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</a:rPr>
                        <a:t>ADRA </a:t>
                      </a:r>
                      <a:r>
                        <a:rPr lang="en-US" sz="1500" b="0" dirty="0" err="1">
                          <a:solidFill>
                            <a:srgbClr val="007B5F"/>
                          </a:solidFill>
                          <a:latin typeface="Open Sans" panose="020B0606030504020204" pitchFamily="34" charset="0"/>
                        </a:rPr>
                        <a:t>Chezh</a:t>
                      </a:r>
                      <a:endParaRPr lang="en-CA" sz="1500" b="0" dirty="0" err="1">
                        <a:solidFill>
                          <a:srgbClr val="007B5F"/>
                        </a:solidFill>
                        <a:latin typeface="Open Sans" panose="020B0606030504020204" pitchFamily="34" charset="0"/>
                      </a:endParaRPr>
                    </a:p>
                  </a:txBody>
                  <a:tcPr marL="72010" marR="72010" marT="36005" marB="3600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</a:rPr>
                        <a:t>19 012</a:t>
                      </a:r>
                      <a:endParaRPr lang="en-CA" sz="1500" b="0" dirty="0">
                        <a:solidFill>
                          <a:srgbClr val="007B5F"/>
                        </a:solidFill>
                        <a:latin typeface="Open Sans" panose="020B0606030504020204" pitchFamily="34" charset="0"/>
                      </a:endParaRPr>
                    </a:p>
                  </a:txBody>
                  <a:tcPr marL="72010" marR="72010" marT="36005" marB="3600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</a:rPr>
                        <a:t>-</a:t>
                      </a:r>
                      <a:endParaRPr lang="en-CA" sz="1500" b="0" dirty="0">
                        <a:solidFill>
                          <a:srgbClr val="007B5F"/>
                        </a:solidFill>
                        <a:latin typeface="Open Sans" panose="020B0606030504020204" pitchFamily="34" charset="0"/>
                      </a:endParaRPr>
                    </a:p>
                  </a:txBody>
                  <a:tcPr marL="72010" marR="72010" marT="36005" marB="3600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</a:rPr>
                        <a:t>-</a:t>
                      </a:r>
                      <a:endParaRPr lang="en-CA" sz="1500" b="0" dirty="0">
                        <a:solidFill>
                          <a:srgbClr val="007B5F"/>
                        </a:solidFill>
                        <a:latin typeface="Open Sans" panose="020B0606030504020204" pitchFamily="34" charset="0"/>
                      </a:endParaRPr>
                    </a:p>
                  </a:txBody>
                  <a:tcPr marL="72010" marR="72010" marT="36005" marB="36005" anchor="ctr"/>
                </a:tc>
                <a:extLst>
                  <a:ext uri="{0D108BD9-81ED-4DB2-BD59-A6C34878D82A}">
                    <a16:rowId xmlns:a16="http://schemas.microsoft.com/office/drawing/2014/main" val="1478087949"/>
                  </a:ext>
                </a:extLst>
              </a:tr>
              <a:tr h="490541">
                <a:tc>
                  <a:txBody>
                    <a:bodyPr/>
                    <a:lstStyle/>
                    <a:p>
                      <a:r>
                        <a:rPr lang="en-US" sz="1500" b="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</a:rPr>
                        <a:t>ADRA Japan</a:t>
                      </a:r>
                      <a:endParaRPr lang="en-CA" sz="1500" b="0" dirty="0">
                        <a:solidFill>
                          <a:srgbClr val="007B5F"/>
                        </a:solidFill>
                        <a:latin typeface="Open Sans" panose="020B0606030504020204" pitchFamily="34" charset="0"/>
                      </a:endParaRPr>
                    </a:p>
                  </a:txBody>
                  <a:tcPr marL="72010" marR="72010" marT="36005" marB="36005"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</a:rPr>
                        <a:t>58 467</a:t>
                      </a:r>
                      <a:endParaRPr lang="en-CA" sz="1500" b="0" dirty="0">
                        <a:solidFill>
                          <a:srgbClr val="007B5F"/>
                        </a:solidFill>
                        <a:latin typeface="Open Sans" panose="020B0606030504020204" pitchFamily="34" charset="0"/>
                      </a:endParaRPr>
                    </a:p>
                  </a:txBody>
                  <a:tcPr marL="72010" marR="72010" marT="36005" marB="36005"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</a:rPr>
                        <a:t>-</a:t>
                      </a:r>
                      <a:endParaRPr lang="en-CA" sz="1500" b="0" dirty="0">
                        <a:solidFill>
                          <a:srgbClr val="007B5F"/>
                        </a:solidFill>
                        <a:latin typeface="Open Sans" panose="020B0606030504020204" pitchFamily="34" charset="0"/>
                      </a:endParaRPr>
                    </a:p>
                  </a:txBody>
                  <a:tcPr marL="72010" marR="72010" marT="36005" marB="36005"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</a:rPr>
                        <a:t>-</a:t>
                      </a:r>
                      <a:endParaRPr lang="en-CA" sz="1500" b="0" dirty="0">
                        <a:solidFill>
                          <a:srgbClr val="007B5F"/>
                        </a:solidFill>
                        <a:latin typeface="Open Sans" panose="020B0606030504020204" pitchFamily="34" charset="0"/>
                      </a:endParaRPr>
                    </a:p>
                  </a:txBody>
                  <a:tcPr marL="72010" marR="72010" marT="36005" marB="36005"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24783309"/>
                  </a:ext>
                </a:extLst>
              </a:tr>
              <a:tr h="490541">
                <a:tc>
                  <a:txBody>
                    <a:bodyPr/>
                    <a:lstStyle/>
                    <a:p>
                      <a:r>
                        <a:rPr lang="en-US" sz="1500" b="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</a:rPr>
                        <a:t>Network EM 22-015</a:t>
                      </a:r>
                      <a:endParaRPr lang="en-CA" sz="1500" b="0" dirty="0">
                        <a:solidFill>
                          <a:srgbClr val="007B5F"/>
                        </a:solidFill>
                        <a:latin typeface="Open Sans" panose="020B0606030504020204" pitchFamily="34" charset="0"/>
                      </a:endParaRPr>
                    </a:p>
                  </a:txBody>
                  <a:tcPr marL="72010" marR="72010" marT="36005" marB="36005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</a:rPr>
                        <a:t>9 394</a:t>
                      </a:r>
                      <a:endParaRPr lang="en-CA" sz="1500" b="0" dirty="0">
                        <a:solidFill>
                          <a:srgbClr val="007B5F"/>
                        </a:solidFill>
                        <a:latin typeface="Open Sans" panose="020B0606030504020204" pitchFamily="34" charset="0"/>
                      </a:endParaRPr>
                    </a:p>
                  </a:txBody>
                  <a:tcPr marL="72010" marR="72010" marT="36005" marB="36005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</a:rPr>
                        <a:t>-</a:t>
                      </a:r>
                      <a:endParaRPr lang="en-CA" sz="1500" b="0" dirty="0">
                        <a:solidFill>
                          <a:srgbClr val="007B5F"/>
                        </a:solidFill>
                        <a:latin typeface="Open Sans" panose="020B0606030504020204" pitchFamily="34" charset="0"/>
                      </a:endParaRPr>
                    </a:p>
                  </a:txBody>
                  <a:tcPr marL="72010" marR="72010" marT="36005" marB="36005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</a:rPr>
                        <a:t>-</a:t>
                      </a:r>
                      <a:endParaRPr lang="en-CA" sz="1500" b="0" dirty="0">
                        <a:solidFill>
                          <a:srgbClr val="007B5F"/>
                        </a:solidFill>
                        <a:latin typeface="Open Sans" panose="020B0606030504020204" pitchFamily="34" charset="0"/>
                      </a:endParaRPr>
                    </a:p>
                  </a:txBody>
                  <a:tcPr marL="72010" marR="72010" marT="36005" marB="36005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04366931"/>
                  </a:ext>
                </a:extLst>
              </a:tr>
              <a:tr h="490541">
                <a:tc>
                  <a:txBody>
                    <a:bodyPr/>
                    <a:lstStyle/>
                    <a:p>
                      <a:r>
                        <a:rPr lang="en-US" sz="1500" b="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</a:rPr>
                        <a:t>Network EM 22-027</a:t>
                      </a:r>
                      <a:endParaRPr lang="en-CA" sz="1500" b="0" dirty="0">
                        <a:solidFill>
                          <a:srgbClr val="007B5F"/>
                        </a:solidFill>
                        <a:latin typeface="Open Sans" panose="020B0606030504020204" pitchFamily="34" charset="0"/>
                      </a:endParaRPr>
                    </a:p>
                  </a:txBody>
                  <a:tcPr marL="72010" marR="72010" marT="36005" marB="36005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</a:rPr>
                        <a:t>18 012</a:t>
                      </a:r>
                      <a:endParaRPr lang="en-CA" sz="1500" b="0" dirty="0">
                        <a:solidFill>
                          <a:srgbClr val="007B5F"/>
                        </a:solidFill>
                        <a:latin typeface="Open Sans" panose="020B0606030504020204" pitchFamily="34" charset="0"/>
                      </a:endParaRPr>
                    </a:p>
                  </a:txBody>
                  <a:tcPr marL="72010" marR="72010" marT="36005" marB="36005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</a:rPr>
                        <a:t>-</a:t>
                      </a:r>
                      <a:endParaRPr lang="en-CA" sz="1500" b="0" dirty="0">
                        <a:solidFill>
                          <a:srgbClr val="007B5F"/>
                        </a:solidFill>
                        <a:latin typeface="Open Sans" panose="020B0606030504020204" pitchFamily="34" charset="0"/>
                      </a:endParaRPr>
                    </a:p>
                  </a:txBody>
                  <a:tcPr marL="72010" marR="72010" marT="36005" marB="36005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</a:rPr>
                        <a:t>-</a:t>
                      </a:r>
                      <a:endParaRPr lang="en-CA" sz="1500" b="0" dirty="0">
                        <a:solidFill>
                          <a:srgbClr val="007B5F"/>
                        </a:solidFill>
                        <a:latin typeface="Open Sans" panose="020B0606030504020204" pitchFamily="34" charset="0"/>
                      </a:endParaRPr>
                    </a:p>
                  </a:txBody>
                  <a:tcPr marL="72010" marR="72010" marT="36005" marB="36005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23472115"/>
                  </a:ext>
                </a:extLst>
              </a:tr>
              <a:tr h="490541">
                <a:tc>
                  <a:txBody>
                    <a:bodyPr/>
                    <a:lstStyle/>
                    <a:p>
                      <a:r>
                        <a:rPr lang="en-US" sz="1500" b="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</a:rPr>
                        <a:t>Network EM 22-037</a:t>
                      </a:r>
                      <a:endParaRPr lang="en-CA" sz="1500" b="0" dirty="0">
                        <a:solidFill>
                          <a:srgbClr val="007B5F"/>
                        </a:solidFill>
                        <a:latin typeface="Open Sans" panose="020B0606030504020204" pitchFamily="34" charset="0"/>
                      </a:endParaRPr>
                    </a:p>
                  </a:txBody>
                  <a:tcPr marL="72010" marR="72010" marT="36005" marB="36005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</a:rPr>
                        <a:t>283 669</a:t>
                      </a:r>
                      <a:endParaRPr lang="en-CA" sz="1500" b="0" dirty="0">
                        <a:solidFill>
                          <a:srgbClr val="007B5F"/>
                        </a:solidFill>
                        <a:latin typeface="Open Sans" panose="020B0606030504020204" pitchFamily="34" charset="0"/>
                      </a:endParaRPr>
                    </a:p>
                  </a:txBody>
                  <a:tcPr marL="72010" marR="72010" marT="36005" marB="36005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</a:rPr>
                        <a:t>-</a:t>
                      </a:r>
                      <a:endParaRPr lang="en-CA" sz="1500" b="0" dirty="0">
                        <a:solidFill>
                          <a:srgbClr val="007B5F"/>
                        </a:solidFill>
                        <a:latin typeface="Open Sans" panose="020B0606030504020204" pitchFamily="34" charset="0"/>
                      </a:endParaRPr>
                    </a:p>
                  </a:txBody>
                  <a:tcPr marL="72010" marR="72010" marT="36005" marB="36005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</a:rPr>
                        <a:t>-</a:t>
                      </a:r>
                      <a:endParaRPr lang="en-CA" sz="1500" b="0" dirty="0">
                        <a:solidFill>
                          <a:srgbClr val="007B5F"/>
                        </a:solidFill>
                        <a:latin typeface="Open Sans" panose="020B0606030504020204" pitchFamily="34" charset="0"/>
                      </a:endParaRPr>
                    </a:p>
                  </a:txBody>
                  <a:tcPr marL="72010" marR="72010" marT="36005" marB="36005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97544297"/>
                  </a:ext>
                </a:extLst>
              </a:tr>
              <a:tr h="490541">
                <a:tc>
                  <a:txBody>
                    <a:bodyPr/>
                    <a:lstStyle/>
                    <a:p>
                      <a:r>
                        <a:rPr lang="en-US" sz="1500" b="0" dirty="0" err="1">
                          <a:solidFill>
                            <a:srgbClr val="007B5F"/>
                          </a:solidFill>
                          <a:latin typeface="Open Sans" panose="020B0606030504020204" pitchFamily="34" charset="0"/>
                        </a:rPr>
                        <a:t>SlovakAid</a:t>
                      </a:r>
                      <a:endParaRPr lang="en-CA" sz="1500" b="0" dirty="0" err="1">
                        <a:solidFill>
                          <a:srgbClr val="007B5F"/>
                        </a:solidFill>
                        <a:latin typeface="Open Sans" panose="020B0606030504020204" pitchFamily="34" charset="0"/>
                      </a:endParaRPr>
                    </a:p>
                  </a:txBody>
                  <a:tcPr marL="72010" marR="72010" marT="36005" marB="36005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</a:rPr>
                        <a:t>40 708</a:t>
                      </a:r>
                    </a:p>
                  </a:txBody>
                  <a:tcPr marL="72010" marR="72010" marT="36005" marB="36005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</a:rPr>
                        <a:t>-</a:t>
                      </a:r>
                      <a:endParaRPr lang="en-CA" sz="1500" b="0" dirty="0">
                        <a:solidFill>
                          <a:srgbClr val="007B5F"/>
                        </a:solidFill>
                        <a:latin typeface="Open Sans" panose="020B0606030504020204" pitchFamily="34" charset="0"/>
                      </a:endParaRPr>
                    </a:p>
                  </a:txBody>
                  <a:tcPr marL="72010" marR="72010" marT="36005" marB="36005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</a:rPr>
                        <a:t>-</a:t>
                      </a:r>
                      <a:endParaRPr lang="en-CA" sz="1500" b="0" dirty="0">
                        <a:solidFill>
                          <a:srgbClr val="007B5F"/>
                        </a:solidFill>
                        <a:latin typeface="Open Sans" panose="020B0606030504020204" pitchFamily="34" charset="0"/>
                      </a:endParaRPr>
                    </a:p>
                  </a:txBody>
                  <a:tcPr marL="72010" marR="72010" marT="36005" marB="36005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04610939"/>
                  </a:ext>
                </a:extLst>
              </a:tr>
              <a:tr h="490541">
                <a:tc>
                  <a:txBody>
                    <a:bodyPr/>
                    <a:lstStyle/>
                    <a:p>
                      <a:r>
                        <a:rPr lang="en-US" sz="1500" b="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</a:rPr>
                        <a:t>WFP + ADRA Switzerland</a:t>
                      </a:r>
                      <a:endParaRPr lang="en-CA" sz="1500" b="0" dirty="0">
                        <a:solidFill>
                          <a:srgbClr val="007B5F"/>
                        </a:solidFill>
                        <a:latin typeface="Open Sans" panose="020B0606030504020204" pitchFamily="34" charset="0"/>
                      </a:endParaRPr>
                    </a:p>
                  </a:txBody>
                  <a:tcPr marL="72010" marR="72010" marT="36005" marB="36005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1 102 973</a:t>
                      </a:r>
                      <a:endParaRPr lang="ru-UA" sz="1400" b="0" dirty="0">
                        <a:solidFill>
                          <a:srgbClr val="007B5F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72010" marR="72010" marT="36005" marB="36005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</a:rPr>
                        <a:t>480 998</a:t>
                      </a:r>
                      <a:endParaRPr lang="en-CA" sz="1500" b="0" dirty="0">
                        <a:solidFill>
                          <a:srgbClr val="007B5F"/>
                        </a:solidFill>
                        <a:latin typeface="Open Sans" panose="020B0606030504020204" pitchFamily="34" charset="0"/>
                      </a:endParaRPr>
                    </a:p>
                  </a:txBody>
                  <a:tcPr marL="72010" marR="72010" marT="36005" marB="36005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</a:rPr>
                        <a:t>147 803</a:t>
                      </a:r>
                      <a:endParaRPr lang="en-CA" sz="1500" b="0" dirty="0">
                        <a:solidFill>
                          <a:srgbClr val="007B5F"/>
                        </a:solidFill>
                        <a:latin typeface="Open Sans" panose="020B0606030504020204" pitchFamily="34" charset="0"/>
                      </a:endParaRPr>
                    </a:p>
                  </a:txBody>
                  <a:tcPr marL="72010" marR="72010" marT="36005" marB="36005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83788507"/>
                  </a:ext>
                </a:extLst>
              </a:tr>
              <a:tr h="489600"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</a:rPr>
                        <a:t>Total:</a:t>
                      </a:r>
                      <a:endParaRPr lang="en-CA" sz="1600" b="1" dirty="0">
                        <a:solidFill>
                          <a:srgbClr val="007B5F"/>
                        </a:solidFill>
                        <a:latin typeface="Open Sans" panose="020B0606030504020204" pitchFamily="34" charset="0"/>
                      </a:endParaRPr>
                    </a:p>
                  </a:txBody>
                  <a:tcPr marL="72010" marR="72010" marT="36005" marB="36005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8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600" b="1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</a:rPr>
                        <a:t>1 532 235</a:t>
                      </a:r>
                    </a:p>
                  </a:txBody>
                  <a:tcPr marL="72010" marR="72010" marT="36005" marB="36005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8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600" b="1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</a:rPr>
                        <a:t>480 998</a:t>
                      </a:r>
                      <a:endParaRPr lang="en-CA" sz="1600" b="1" dirty="0">
                        <a:solidFill>
                          <a:srgbClr val="007B5F"/>
                        </a:solidFill>
                        <a:latin typeface="Open Sans" panose="020B0606030504020204" pitchFamily="34" charset="0"/>
                      </a:endParaRPr>
                    </a:p>
                  </a:txBody>
                  <a:tcPr marL="72010" marR="72010" marT="36005" marB="36005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8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</a:rPr>
                        <a:t>147 803</a:t>
                      </a:r>
                      <a:endParaRPr lang="en-CA" sz="1600" b="1" dirty="0">
                        <a:solidFill>
                          <a:srgbClr val="007B5F"/>
                        </a:solidFill>
                        <a:latin typeface="Open Sans" panose="020B0606030504020204" pitchFamily="34" charset="0"/>
                      </a:endParaRPr>
                    </a:p>
                  </a:txBody>
                  <a:tcPr marL="72010" marR="72010" marT="36005" marB="36005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8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9842402"/>
                  </a:ext>
                </a:extLst>
              </a:tr>
            </a:tbl>
          </a:graphicData>
        </a:graphic>
      </p:graphicFrame>
      <p:sp>
        <p:nvSpPr>
          <p:cNvPr id="13" name="SubTitle">
            <a:extLst>
              <a:ext uri="{FF2B5EF4-FFF2-40B4-BE49-F238E27FC236}">
                <a16:creationId xmlns:a16="http://schemas.microsoft.com/office/drawing/2014/main" id="{3A332AAE-7BE4-4F98-ACBE-A1DDA747DBCF}"/>
              </a:ext>
            </a:extLst>
          </p:cNvPr>
          <p:cNvSpPr/>
          <p:nvPr/>
        </p:nvSpPr>
        <p:spPr>
          <a:xfrm>
            <a:off x="4079265" y="1105078"/>
            <a:ext cx="40334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>
                <a:solidFill>
                  <a:srgbClr val="007B5F"/>
                </a:solidFill>
                <a:latin typeface="Open Sans" panose="020B0606030504020204" pitchFamily="34" charset="0"/>
              </a:rPr>
              <a:t>The total number of beneficiaries</a:t>
            </a:r>
            <a:endParaRPr lang="en-CA" b="1" dirty="0">
              <a:solidFill>
                <a:srgbClr val="007B5F"/>
              </a:solidFill>
              <a:latin typeface="Open Sans" panose="020B0606030504020204" pitchFamily="34" charset="0"/>
            </a:endParaRPr>
          </a:p>
        </p:txBody>
      </p:sp>
      <p:sp>
        <p:nvSpPr>
          <p:cNvPr id="15" name="Title Text">
            <a:extLst>
              <a:ext uri="{FF2B5EF4-FFF2-40B4-BE49-F238E27FC236}">
                <a16:creationId xmlns:a16="http://schemas.microsoft.com/office/drawing/2014/main" id="{DD34C824-D265-4688-A170-5BC1D63B34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9819" y="298311"/>
            <a:ext cx="8705943" cy="726557"/>
          </a:xfrm>
        </p:spPr>
        <p:txBody>
          <a:bodyPr>
            <a:normAutofit/>
          </a:bodyPr>
          <a:lstStyle/>
          <a:p>
            <a:r>
              <a:rPr lang="en-US" sz="2400">
                <a:solidFill>
                  <a:srgbClr val="007B5F"/>
                </a:solidFill>
                <a:latin typeface="Open Sans" panose="020B0606030504020204" pitchFamily="34" charset="0"/>
              </a:rPr>
              <a:t>Food Security</a:t>
            </a:r>
            <a:endParaRPr lang="LID4096" sz="2400" dirty="0">
              <a:solidFill>
                <a:srgbClr val="007B5F"/>
              </a:solidFill>
              <a:latin typeface="Open Sans" panose="020B0606030504020204" pitchFamily="34" charset="0"/>
            </a:endParaRPr>
          </a:p>
        </p:txBody>
      </p:sp>
      <p:pic>
        <p:nvPicPr>
          <p:cNvPr id="14" name="Title ICO 2">
            <a:extLst>
              <a:ext uri="{FF2B5EF4-FFF2-40B4-BE49-F238E27FC236}">
                <a16:creationId xmlns:a16="http://schemas.microsoft.com/office/drawing/2014/main" id="{3F889CB0-5C45-4006-B38B-BA09076445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28470" y="586906"/>
            <a:ext cx="273833" cy="188260"/>
          </a:xfrm>
          <a:prstGeom prst="rect">
            <a:avLst/>
          </a:prstGeom>
        </p:spPr>
      </p:pic>
      <p:pic>
        <p:nvPicPr>
          <p:cNvPr id="16" name="Title ICO 1">
            <a:extLst>
              <a:ext uri="{FF2B5EF4-FFF2-40B4-BE49-F238E27FC236}">
                <a16:creationId xmlns:a16="http://schemas.microsoft.com/office/drawing/2014/main" id="{412B0971-5A87-42C1-8E5E-CACFB6BB3E1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38481" y="506284"/>
            <a:ext cx="179255" cy="268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986561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hart (source)" hidden="1">
            <a:extLst>
              <a:ext uri="{FF2B5EF4-FFF2-40B4-BE49-F238E27FC236}">
                <a16:creationId xmlns:a16="http://schemas.microsoft.com/office/drawing/2014/main" id="{AF2B38A9-FCAB-444F-8611-CFD10F1260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7740" y="1024868"/>
            <a:ext cx="6006117" cy="5353698"/>
          </a:xfrm>
          <a:prstGeom prst="rect">
            <a:avLst/>
          </a:prstGeom>
        </p:spPr>
      </p:pic>
      <p:graphicFrame>
        <p:nvGraphicFramePr>
          <p:cNvPr id="8" name="Chart">
            <a:extLst>
              <a:ext uri="{FF2B5EF4-FFF2-40B4-BE49-F238E27FC236}">
                <a16:creationId xmlns:a16="http://schemas.microsoft.com/office/drawing/2014/main" id="{BAE84EEC-1942-43F6-939B-F319EC80598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07579558"/>
              </p:ext>
            </p:extLst>
          </p:nvPr>
        </p:nvGraphicFramePr>
        <p:xfrm>
          <a:off x="2664022" y="1360148"/>
          <a:ext cx="6358680" cy="49593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11" name="Title ICO 2">
            <a:extLst>
              <a:ext uri="{FF2B5EF4-FFF2-40B4-BE49-F238E27FC236}">
                <a16:creationId xmlns:a16="http://schemas.microsoft.com/office/drawing/2014/main" id="{632834C6-D096-416D-8894-148466499E5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28470" y="586906"/>
            <a:ext cx="273833" cy="188260"/>
          </a:xfrm>
          <a:prstGeom prst="rect">
            <a:avLst/>
          </a:prstGeom>
        </p:spPr>
      </p:pic>
      <p:pic>
        <p:nvPicPr>
          <p:cNvPr id="10" name="Title ICO 1">
            <a:extLst>
              <a:ext uri="{FF2B5EF4-FFF2-40B4-BE49-F238E27FC236}">
                <a16:creationId xmlns:a16="http://schemas.microsoft.com/office/drawing/2014/main" id="{C13BBF25-D60C-46BD-91A3-E199EAA3F72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38481" y="506284"/>
            <a:ext cx="179255" cy="268882"/>
          </a:xfrm>
          <a:prstGeom prst="rect">
            <a:avLst/>
          </a:prstGeom>
        </p:spPr>
      </p:pic>
      <p:sp>
        <p:nvSpPr>
          <p:cNvPr id="15" name="Title Text">
            <a:extLst>
              <a:ext uri="{FF2B5EF4-FFF2-40B4-BE49-F238E27FC236}">
                <a16:creationId xmlns:a16="http://schemas.microsoft.com/office/drawing/2014/main" id="{DD34C824-D265-4688-A170-5BC1D63B34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9820" y="298311"/>
            <a:ext cx="7772882" cy="726557"/>
          </a:xfrm>
        </p:spPr>
        <p:txBody>
          <a:bodyPr>
            <a:normAutofit/>
          </a:bodyPr>
          <a:lstStyle/>
          <a:p>
            <a:r>
              <a:rPr lang="en-US" sz="2400">
                <a:solidFill>
                  <a:srgbClr val="007B5F"/>
                </a:solidFill>
                <a:latin typeface="Open Sans" panose="020B0606030504020204" pitchFamily="34" charset="0"/>
              </a:rPr>
              <a:t>Food Security</a:t>
            </a:r>
            <a:endParaRPr lang="LID4096" sz="2400" dirty="0">
              <a:solidFill>
                <a:srgbClr val="007B5F"/>
              </a:solidFill>
              <a:latin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2537848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people outside a building&#10;&#10;Description automatically generated">
            <a:extLst>
              <a:ext uri="{FF2B5EF4-FFF2-40B4-BE49-F238E27FC236}">
                <a16:creationId xmlns:a16="http://schemas.microsoft.com/office/drawing/2014/main" id="{2B5A9648-4A7E-3CA1-6A1E-AEF7531D40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47" y="0"/>
            <a:ext cx="10287000" cy="6858000"/>
          </a:xfrm>
          <a:prstGeom prst="rect">
            <a:avLst/>
          </a:prstGeom>
        </p:spPr>
      </p:pic>
      <p:sp>
        <p:nvSpPr>
          <p:cNvPr id="8" name="Title Plank">
            <a:extLst>
              <a:ext uri="{FF2B5EF4-FFF2-40B4-BE49-F238E27FC236}">
                <a16:creationId xmlns:a16="http://schemas.microsoft.com/office/drawing/2014/main" id="{8BD7AFC8-69D6-4BFD-85E3-E15AE3A669CE}"/>
              </a:ext>
            </a:extLst>
          </p:cNvPr>
          <p:cNvSpPr/>
          <p:nvPr/>
        </p:nvSpPr>
        <p:spPr>
          <a:xfrm>
            <a:off x="564356" y="393289"/>
            <a:ext cx="3804444" cy="595172"/>
          </a:xfrm>
          <a:prstGeom prst="rect">
            <a:avLst/>
          </a:prstGeom>
          <a:gradFill>
            <a:gsLst>
              <a:gs pos="55000">
                <a:schemeClr val="tx1">
                  <a:alpha val="55000"/>
                </a:schemeClr>
              </a:gs>
              <a:gs pos="100000">
                <a:schemeClr val="tx1">
                  <a:alpha val="0"/>
                </a:schemeClr>
              </a:gs>
            </a:gsLst>
            <a:lin ang="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cxnSp>
        <p:nvCxnSpPr>
          <p:cNvPr id="9" name="Title Line">
            <a:extLst>
              <a:ext uri="{FF2B5EF4-FFF2-40B4-BE49-F238E27FC236}">
                <a16:creationId xmlns:a16="http://schemas.microsoft.com/office/drawing/2014/main" id="{664E72F5-542F-4C22-8388-E6EE3CF31346}"/>
              </a:ext>
            </a:extLst>
          </p:cNvPr>
          <p:cNvCxnSpPr>
            <a:cxnSpLocks/>
          </p:cNvCxnSpPr>
          <p:nvPr/>
        </p:nvCxnSpPr>
        <p:spPr>
          <a:xfrm>
            <a:off x="564356" y="393289"/>
            <a:ext cx="0" cy="595172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SubTitle Text">
            <a:extLst>
              <a:ext uri="{FF2B5EF4-FFF2-40B4-BE49-F238E27FC236}">
                <a16:creationId xmlns:a16="http://schemas.microsoft.com/office/drawing/2014/main" id="{3D232BA7-AD34-44D3-9A8C-946CDC3A6FDC}"/>
              </a:ext>
            </a:extLst>
          </p:cNvPr>
          <p:cNvSpPr txBox="1">
            <a:spLocks/>
          </p:cNvSpPr>
          <p:nvPr/>
        </p:nvSpPr>
        <p:spPr>
          <a:xfrm>
            <a:off x="718256" y="652716"/>
            <a:ext cx="5377730" cy="3747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CA" sz="1400">
                <a:solidFill>
                  <a:schemeClr val="bg1"/>
                </a:solidFill>
                <a:latin typeface="Open Sans" panose="020B0606030504020204" pitchFamily="34" charset="0"/>
              </a:rPr>
              <a:t>Distribution of food kits</a:t>
            </a:r>
            <a:endParaRPr lang="LID4096" sz="1400" dirty="0">
              <a:solidFill>
                <a:schemeClr val="bg1"/>
              </a:solidFill>
              <a:latin typeface="Open Sans" panose="020B0606030504020204" pitchFamily="34" charset="0"/>
            </a:endParaRPr>
          </a:p>
        </p:txBody>
      </p:sp>
      <p:sp>
        <p:nvSpPr>
          <p:cNvPr id="12" name="Title Text">
            <a:extLst>
              <a:ext uri="{FF2B5EF4-FFF2-40B4-BE49-F238E27FC236}">
                <a16:creationId xmlns:a16="http://schemas.microsoft.com/office/drawing/2014/main" id="{93B83D25-B637-438E-8BD3-5C60500AA80A}"/>
              </a:ext>
            </a:extLst>
          </p:cNvPr>
          <p:cNvSpPr txBox="1">
            <a:spLocks/>
          </p:cNvSpPr>
          <p:nvPr/>
        </p:nvSpPr>
        <p:spPr>
          <a:xfrm>
            <a:off x="718256" y="394224"/>
            <a:ext cx="5377738" cy="3747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>
                <a:solidFill>
                  <a:schemeClr val="bg1"/>
                </a:solidFill>
                <a:latin typeface="Open Sans" panose="020B0606030504020204" pitchFamily="34" charset="0"/>
              </a:rPr>
              <a:t>Food Security</a:t>
            </a:r>
            <a:endParaRPr lang="LID4096" sz="2000" dirty="0">
              <a:solidFill>
                <a:schemeClr val="bg1"/>
              </a:solidFill>
              <a:latin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9699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/>
      <p:bldP spid="12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nk">
            <a:extLst>
              <a:ext uri="{FF2B5EF4-FFF2-40B4-BE49-F238E27FC236}">
                <a16:creationId xmlns:a16="http://schemas.microsoft.com/office/drawing/2014/main" id="{A3BD97A4-F805-486E-9726-F1991F9B329E}"/>
              </a:ext>
            </a:extLst>
          </p:cNvPr>
          <p:cNvSpPr/>
          <p:nvPr/>
        </p:nvSpPr>
        <p:spPr>
          <a:xfrm>
            <a:off x="564356" y="393289"/>
            <a:ext cx="3862502" cy="595172"/>
          </a:xfrm>
          <a:prstGeom prst="rect">
            <a:avLst/>
          </a:prstGeom>
          <a:gradFill>
            <a:gsLst>
              <a:gs pos="55000">
                <a:schemeClr val="tx1">
                  <a:alpha val="55000"/>
                </a:schemeClr>
              </a:gs>
              <a:gs pos="100000">
                <a:schemeClr val="tx1">
                  <a:alpha val="0"/>
                </a:schemeClr>
              </a:gs>
            </a:gsLst>
            <a:lin ang="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cxnSp>
        <p:nvCxnSpPr>
          <p:cNvPr id="8" name="Title Line">
            <a:extLst>
              <a:ext uri="{FF2B5EF4-FFF2-40B4-BE49-F238E27FC236}">
                <a16:creationId xmlns:a16="http://schemas.microsoft.com/office/drawing/2014/main" id="{76224B82-8885-49EA-AA41-67C77E6B4E28}"/>
              </a:ext>
            </a:extLst>
          </p:cNvPr>
          <p:cNvCxnSpPr>
            <a:cxnSpLocks/>
          </p:cNvCxnSpPr>
          <p:nvPr/>
        </p:nvCxnSpPr>
        <p:spPr>
          <a:xfrm>
            <a:off x="564356" y="393289"/>
            <a:ext cx="0" cy="595172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SubTitle Text">
            <a:extLst>
              <a:ext uri="{FF2B5EF4-FFF2-40B4-BE49-F238E27FC236}">
                <a16:creationId xmlns:a16="http://schemas.microsoft.com/office/drawing/2014/main" id="{3D232BA7-AD34-44D3-9A8C-946CDC3A6FDC}"/>
              </a:ext>
            </a:extLst>
          </p:cNvPr>
          <p:cNvSpPr txBox="1">
            <a:spLocks/>
          </p:cNvSpPr>
          <p:nvPr/>
        </p:nvSpPr>
        <p:spPr>
          <a:xfrm>
            <a:off x="718256" y="652716"/>
            <a:ext cx="5377730" cy="3747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CA" sz="1400">
                <a:solidFill>
                  <a:schemeClr val="bg1"/>
                </a:solidFill>
                <a:latin typeface="Open Sans" panose="020B0606030504020204" pitchFamily="34" charset="0"/>
              </a:rPr>
              <a:t>Distribution of food kits</a:t>
            </a:r>
            <a:endParaRPr lang="LID4096" sz="1400" dirty="0">
              <a:solidFill>
                <a:schemeClr val="bg1"/>
              </a:solidFill>
              <a:latin typeface="Open Sans" panose="020B0606030504020204" pitchFamily="34" charset="0"/>
            </a:endParaRPr>
          </a:p>
        </p:txBody>
      </p:sp>
      <p:sp>
        <p:nvSpPr>
          <p:cNvPr id="12" name="Title Text">
            <a:extLst>
              <a:ext uri="{FF2B5EF4-FFF2-40B4-BE49-F238E27FC236}">
                <a16:creationId xmlns:a16="http://schemas.microsoft.com/office/drawing/2014/main" id="{93B83D25-B637-438E-8BD3-5C60500AA80A}"/>
              </a:ext>
            </a:extLst>
          </p:cNvPr>
          <p:cNvSpPr txBox="1">
            <a:spLocks/>
          </p:cNvSpPr>
          <p:nvPr/>
        </p:nvSpPr>
        <p:spPr>
          <a:xfrm>
            <a:off x="718256" y="394224"/>
            <a:ext cx="5377738" cy="3747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>
                <a:solidFill>
                  <a:schemeClr val="bg1"/>
                </a:solidFill>
                <a:latin typeface="Open Sans" panose="020B0606030504020204" pitchFamily="34" charset="0"/>
              </a:rPr>
              <a:t>Food Security</a:t>
            </a:r>
            <a:endParaRPr lang="LID4096" sz="2000" dirty="0">
              <a:solidFill>
                <a:schemeClr val="bg1"/>
              </a:solidFill>
              <a:latin typeface="Open Sans" panose="020B0606030504020204" pitchFamily="34" charset="0"/>
            </a:endParaRPr>
          </a:p>
        </p:txBody>
      </p:sp>
      <p:pic>
        <p:nvPicPr>
          <p:cNvPr id="4" name="Picture 3" descr="A group of people standing in the snow&#10;&#10;Description automatically generated">
            <a:extLst>
              <a:ext uri="{FF2B5EF4-FFF2-40B4-BE49-F238E27FC236}">
                <a16:creationId xmlns:a16="http://schemas.microsoft.com/office/drawing/2014/main" id="{797B9C86-EB90-AB12-33F5-852513C2D7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9962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1" grpId="0"/>
      <p:bldP spid="12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84AF3AC-6D94-4023-8509-722694F98F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sp>
        <p:nvSpPr>
          <p:cNvPr id="6" name="Title Plank">
            <a:extLst>
              <a:ext uri="{FF2B5EF4-FFF2-40B4-BE49-F238E27FC236}">
                <a16:creationId xmlns:a16="http://schemas.microsoft.com/office/drawing/2014/main" id="{59A420C0-D0FB-407C-AD4A-989B8229D89D}"/>
              </a:ext>
            </a:extLst>
          </p:cNvPr>
          <p:cNvSpPr/>
          <p:nvPr/>
        </p:nvSpPr>
        <p:spPr>
          <a:xfrm>
            <a:off x="564357" y="365196"/>
            <a:ext cx="3398038" cy="595172"/>
          </a:xfrm>
          <a:prstGeom prst="rect">
            <a:avLst/>
          </a:prstGeom>
          <a:gradFill>
            <a:gsLst>
              <a:gs pos="55000">
                <a:schemeClr val="tx1">
                  <a:alpha val="40000"/>
                </a:schemeClr>
              </a:gs>
              <a:gs pos="100000">
                <a:schemeClr val="tx1">
                  <a:alpha val="0"/>
                </a:schemeClr>
              </a:gs>
            </a:gsLst>
            <a:lin ang="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10" name="Title Line">
            <a:extLst>
              <a:ext uri="{FF2B5EF4-FFF2-40B4-BE49-F238E27FC236}">
                <a16:creationId xmlns:a16="http://schemas.microsoft.com/office/drawing/2014/main" id="{B0A31549-BF1C-4A30-9367-A04B920C74E1}"/>
              </a:ext>
            </a:extLst>
          </p:cNvPr>
          <p:cNvCxnSpPr>
            <a:cxnSpLocks/>
          </p:cNvCxnSpPr>
          <p:nvPr/>
        </p:nvCxnSpPr>
        <p:spPr>
          <a:xfrm>
            <a:off x="564356" y="405606"/>
            <a:ext cx="0" cy="511969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SubTitle Text">
            <a:extLst>
              <a:ext uri="{FF2B5EF4-FFF2-40B4-BE49-F238E27FC236}">
                <a16:creationId xmlns:a16="http://schemas.microsoft.com/office/drawing/2014/main" id="{3D232BA7-AD34-44D3-9A8C-946CDC3A6FDC}"/>
              </a:ext>
            </a:extLst>
          </p:cNvPr>
          <p:cNvSpPr txBox="1">
            <a:spLocks/>
          </p:cNvSpPr>
          <p:nvPr/>
        </p:nvSpPr>
        <p:spPr>
          <a:xfrm>
            <a:off x="718256" y="623688"/>
            <a:ext cx="5377730" cy="3747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CA" sz="1400">
                <a:solidFill>
                  <a:schemeClr val="bg1"/>
                </a:solidFill>
                <a:latin typeface="Montserrat" panose="00000500000000000000" pitchFamily="50" charset="-52"/>
              </a:rPr>
              <a:t>Distribution of bread loaves</a:t>
            </a:r>
            <a:endParaRPr lang="LID4096" sz="1400" dirty="0">
              <a:solidFill>
                <a:schemeClr val="bg1"/>
              </a:solidFill>
              <a:latin typeface="Montserrat" panose="00000500000000000000" pitchFamily="50" charset="-52"/>
            </a:endParaRPr>
          </a:p>
        </p:txBody>
      </p:sp>
      <p:sp>
        <p:nvSpPr>
          <p:cNvPr id="12" name="Title Text">
            <a:extLst>
              <a:ext uri="{FF2B5EF4-FFF2-40B4-BE49-F238E27FC236}">
                <a16:creationId xmlns:a16="http://schemas.microsoft.com/office/drawing/2014/main" id="{93B83D25-B637-438E-8BD3-5C60500AA80A}"/>
              </a:ext>
            </a:extLst>
          </p:cNvPr>
          <p:cNvSpPr txBox="1">
            <a:spLocks/>
          </p:cNvSpPr>
          <p:nvPr/>
        </p:nvSpPr>
        <p:spPr>
          <a:xfrm>
            <a:off x="718256" y="365196"/>
            <a:ext cx="5377738" cy="3747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>
                <a:solidFill>
                  <a:schemeClr val="bg1"/>
                </a:solidFill>
                <a:latin typeface="Montserrat Medium" panose="00000600000000000000" pitchFamily="50" charset="-52"/>
              </a:rPr>
              <a:t>Food Security</a:t>
            </a:r>
            <a:endParaRPr lang="LID4096" sz="2000" dirty="0">
              <a:solidFill>
                <a:schemeClr val="bg1"/>
              </a:solidFill>
              <a:latin typeface="Montserrat Medium" panose="00000600000000000000" pitchFamily="50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997229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/>
      <p:bldP spid="12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">
            <a:extLst>
              <a:ext uri="{FF2B5EF4-FFF2-40B4-BE49-F238E27FC236}">
                <a16:creationId xmlns:a16="http://schemas.microsoft.com/office/drawing/2014/main" id="{75DF1026-2AE1-4C22-B2CD-281339F9279C}"/>
              </a:ext>
            </a:extLst>
          </p:cNvPr>
          <p:cNvSpPr txBox="1">
            <a:spLocks/>
          </p:cNvSpPr>
          <p:nvPr/>
        </p:nvSpPr>
        <p:spPr>
          <a:xfrm>
            <a:off x="-2" y="4924097"/>
            <a:ext cx="12191996" cy="7196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CA" b="1" dirty="0">
                <a:solidFill>
                  <a:srgbClr val="D39F0B"/>
                </a:solidFill>
                <a:latin typeface="Open Sans" panose="020B0606030504020204" pitchFamily="34" charset="0"/>
              </a:rPr>
              <a:t> </a:t>
            </a:r>
            <a:r>
              <a:rPr lang="uk-UA" b="1" dirty="0">
                <a:solidFill>
                  <a:srgbClr val="D39F0B"/>
                </a:solidFill>
                <a:latin typeface="Open Sans" panose="020B0606030504020204" pitchFamily="34" charset="0"/>
              </a:rPr>
              <a:t>40 784</a:t>
            </a:r>
            <a:r>
              <a:rPr lang="en-CA" b="1" dirty="0">
                <a:solidFill>
                  <a:srgbClr val="D39F0B"/>
                </a:solidFill>
                <a:latin typeface="Open Sans" panose="020B0606030504020204" pitchFamily="34" charset="0"/>
              </a:rPr>
              <a:t> people </a:t>
            </a:r>
            <a:r>
              <a:rPr lang="en-CA" sz="2400" b="1" dirty="0">
                <a:solidFill>
                  <a:srgbClr val="007B5F"/>
                </a:solidFill>
                <a:latin typeface="Open Sans" panose="020B0606030504020204" pitchFamily="34" charset="0"/>
              </a:rPr>
              <a:t>have received access to drinking water</a:t>
            </a:r>
            <a:endParaRPr lang="ru-RU" sz="2400" b="1" dirty="0">
              <a:solidFill>
                <a:srgbClr val="007B5F"/>
              </a:solidFill>
              <a:latin typeface="Chalet-LondonNineteenSixty"/>
            </a:endParaRPr>
          </a:p>
        </p:txBody>
      </p:sp>
      <p:sp>
        <p:nvSpPr>
          <p:cNvPr id="20" name="Text">
            <a:extLst>
              <a:ext uri="{FF2B5EF4-FFF2-40B4-BE49-F238E27FC236}">
                <a16:creationId xmlns:a16="http://schemas.microsoft.com/office/drawing/2014/main" id="{A610E41F-B190-4932-9910-309802AF3F73}"/>
              </a:ext>
            </a:extLst>
          </p:cNvPr>
          <p:cNvSpPr txBox="1">
            <a:spLocks/>
          </p:cNvSpPr>
          <p:nvPr/>
        </p:nvSpPr>
        <p:spPr>
          <a:xfrm>
            <a:off x="-2" y="4099366"/>
            <a:ext cx="12191997" cy="52477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r>
              <a:rPr lang="uk-UA" b="1" dirty="0">
                <a:solidFill>
                  <a:srgbClr val="D39F0B"/>
                </a:solidFill>
                <a:latin typeface="Open Sans" panose="020B0606030504020204" pitchFamily="34" charset="0"/>
              </a:rPr>
              <a:t>11</a:t>
            </a:r>
            <a:r>
              <a:rPr lang="en-CA" b="1" dirty="0">
                <a:solidFill>
                  <a:srgbClr val="D39F0B"/>
                </a:solidFill>
                <a:latin typeface="Open Sans" panose="020B0606030504020204" pitchFamily="34" charset="0"/>
              </a:rPr>
              <a:t> of water purification systems </a:t>
            </a:r>
            <a:r>
              <a:rPr lang="en-CA" sz="2400" b="1" dirty="0">
                <a:solidFill>
                  <a:srgbClr val="007B5F"/>
                </a:solidFill>
                <a:latin typeface="Open Sans" panose="020B0606030504020204" pitchFamily="34" charset="0"/>
              </a:rPr>
              <a:t>were installed</a:t>
            </a:r>
            <a:endParaRPr lang="ru-RU" sz="2400" b="1" dirty="0">
              <a:solidFill>
                <a:srgbClr val="007B5F"/>
              </a:solidFill>
              <a:latin typeface="Chalet-LondonNineteenSixty"/>
            </a:endParaRPr>
          </a:p>
        </p:txBody>
      </p:sp>
      <p:sp>
        <p:nvSpPr>
          <p:cNvPr id="21" name="Text">
            <a:extLst>
              <a:ext uri="{FF2B5EF4-FFF2-40B4-BE49-F238E27FC236}">
                <a16:creationId xmlns:a16="http://schemas.microsoft.com/office/drawing/2014/main" id="{8770B4F2-0BFA-4A8B-9508-7E9476DC74AB}"/>
              </a:ext>
            </a:extLst>
          </p:cNvPr>
          <p:cNvSpPr txBox="1">
            <a:spLocks/>
          </p:cNvSpPr>
          <p:nvPr/>
        </p:nvSpPr>
        <p:spPr>
          <a:xfrm>
            <a:off x="2" y="3370887"/>
            <a:ext cx="12191998" cy="52477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CA" b="1" dirty="0">
                <a:solidFill>
                  <a:srgbClr val="D39F0B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 </a:t>
            </a:r>
            <a:r>
              <a:rPr lang="ru-RU" b="1" dirty="0">
                <a:solidFill>
                  <a:srgbClr val="D39F0B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6</a:t>
            </a:r>
            <a:r>
              <a:rPr lang="en-CA" b="1" dirty="0">
                <a:solidFill>
                  <a:srgbClr val="D39F0B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of wells </a:t>
            </a:r>
            <a:r>
              <a:rPr lang="en-CA" sz="2400" b="1" dirty="0">
                <a:solidFill>
                  <a:srgbClr val="007B5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were drilled</a:t>
            </a:r>
            <a:endParaRPr lang="ru-RU" sz="2400" b="1" dirty="0">
              <a:solidFill>
                <a:srgbClr val="007B5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7" name="Text">
            <a:extLst>
              <a:ext uri="{FF2B5EF4-FFF2-40B4-BE49-F238E27FC236}">
                <a16:creationId xmlns:a16="http://schemas.microsoft.com/office/drawing/2014/main" id="{770B2FB8-46E4-48C4-988C-511231ADB447}"/>
              </a:ext>
            </a:extLst>
          </p:cNvPr>
          <p:cNvSpPr txBox="1">
            <a:spLocks/>
          </p:cNvSpPr>
          <p:nvPr/>
        </p:nvSpPr>
        <p:spPr>
          <a:xfrm>
            <a:off x="-2" y="2610324"/>
            <a:ext cx="12191998" cy="52477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CA" b="1" dirty="0">
                <a:solidFill>
                  <a:srgbClr val="D39F0B"/>
                </a:solidFill>
                <a:latin typeface="Open Sans" panose="020B0606030504020204" pitchFamily="34" charset="0"/>
              </a:rPr>
              <a:t>3</a:t>
            </a:r>
            <a:r>
              <a:rPr lang="uk-UA" b="1" dirty="0">
                <a:solidFill>
                  <a:srgbClr val="D39F0B"/>
                </a:solidFill>
                <a:latin typeface="Open Sans" panose="020B0606030504020204" pitchFamily="34" charset="0"/>
              </a:rPr>
              <a:t>5 532</a:t>
            </a:r>
            <a:r>
              <a:rPr lang="en-CA" b="1" dirty="0">
                <a:solidFill>
                  <a:srgbClr val="D39F0B"/>
                </a:solidFill>
                <a:latin typeface="Open Sans" panose="020B0606030504020204" pitchFamily="34" charset="0"/>
              </a:rPr>
              <a:t> people </a:t>
            </a:r>
            <a:r>
              <a:rPr lang="en-CA" sz="2400" b="1" dirty="0">
                <a:solidFill>
                  <a:srgbClr val="007B5F"/>
                </a:solidFill>
                <a:latin typeface="Open Sans" panose="020B0606030504020204" pitchFamily="34" charset="0"/>
              </a:rPr>
              <a:t>have received hygiene kits</a:t>
            </a:r>
            <a:endParaRPr lang="ru-RU" sz="2400" b="1" dirty="0">
              <a:solidFill>
                <a:srgbClr val="007B5F"/>
              </a:solidFill>
              <a:latin typeface="Chalet-LondonNineteenSixty"/>
            </a:endParaRPr>
          </a:p>
        </p:txBody>
      </p:sp>
      <p:sp>
        <p:nvSpPr>
          <p:cNvPr id="18" name="Text">
            <a:extLst>
              <a:ext uri="{FF2B5EF4-FFF2-40B4-BE49-F238E27FC236}">
                <a16:creationId xmlns:a16="http://schemas.microsoft.com/office/drawing/2014/main" id="{8EE9E907-B0C0-42CA-9689-A5F241D39803}"/>
              </a:ext>
            </a:extLst>
          </p:cNvPr>
          <p:cNvSpPr txBox="1">
            <a:spLocks/>
          </p:cNvSpPr>
          <p:nvPr/>
        </p:nvSpPr>
        <p:spPr>
          <a:xfrm>
            <a:off x="0" y="1880594"/>
            <a:ext cx="12191999" cy="4779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b="1" dirty="0">
                <a:solidFill>
                  <a:srgbClr val="D39F0B"/>
                </a:solidFill>
                <a:latin typeface="Open Sans" panose="020B0606030504020204" pitchFamily="34" charset="0"/>
              </a:rPr>
              <a:t>99 715 </a:t>
            </a:r>
            <a:r>
              <a:rPr lang="en-CA" b="1" dirty="0">
                <a:solidFill>
                  <a:srgbClr val="D39F0B"/>
                </a:solidFill>
                <a:latin typeface="Open Sans" panose="020B0606030504020204" pitchFamily="34" charset="0"/>
              </a:rPr>
              <a:t>of bottled water </a:t>
            </a:r>
            <a:r>
              <a:rPr lang="en-CA" sz="2400" b="1" dirty="0">
                <a:solidFill>
                  <a:srgbClr val="007B5F"/>
                </a:solidFill>
                <a:latin typeface="Open Sans" panose="020B0606030504020204" pitchFamily="34" charset="0"/>
              </a:rPr>
              <a:t>was delivered</a:t>
            </a:r>
            <a:endParaRPr lang="ru-RU" sz="2400" b="1" dirty="0">
              <a:solidFill>
                <a:srgbClr val="007B5F"/>
              </a:solidFill>
              <a:latin typeface="Chalet-LondonNineteenSixty"/>
            </a:endParaRPr>
          </a:p>
        </p:txBody>
      </p:sp>
      <p:pic>
        <p:nvPicPr>
          <p:cNvPr id="27" name="Title ICO 1">
            <a:extLst>
              <a:ext uri="{FF2B5EF4-FFF2-40B4-BE49-F238E27FC236}">
                <a16:creationId xmlns:a16="http://schemas.microsoft.com/office/drawing/2014/main" id="{26C5DD0C-F078-4FBB-8E28-CC8685E308A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5435"/>
          <a:stretch/>
        </p:blipFill>
        <p:spPr bwMode="auto">
          <a:xfrm>
            <a:off x="653056" y="553568"/>
            <a:ext cx="737133" cy="589119"/>
          </a:xfrm>
          <a:prstGeom prst="rect">
            <a:avLst/>
          </a:prstGeom>
          <a:noFill/>
        </p:spPr>
      </p:pic>
      <p:sp>
        <p:nvSpPr>
          <p:cNvPr id="15" name="Title Text">
            <a:extLst>
              <a:ext uri="{FF2B5EF4-FFF2-40B4-BE49-F238E27FC236}">
                <a16:creationId xmlns:a16="http://schemas.microsoft.com/office/drawing/2014/main" id="{F855F6C1-EB0B-4B5D-B749-209A73FACF5F}"/>
              </a:ext>
            </a:extLst>
          </p:cNvPr>
          <p:cNvSpPr txBox="1">
            <a:spLocks/>
          </p:cNvSpPr>
          <p:nvPr/>
        </p:nvSpPr>
        <p:spPr>
          <a:xfrm>
            <a:off x="1880189" y="861848"/>
            <a:ext cx="8806284" cy="9300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>
                <a:solidFill>
                  <a:srgbClr val="007B5F"/>
                </a:solidFill>
                <a:latin typeface="Open Sans" panose="020B0606030504020204" pitchFamily="34" charset="0"/>
              </a:rPr>
              <a:t>WASH (water, sanitation and hygiene)</a:t>
            </a:r>
            <a:endParaRPr lang="LID4096" sz="4000" dirty="0">
              <a:solidFill>
                <a:srgbClr val="007B5F"/>
              </a:solidFill>
              <a:latin typeface="Open Sans" panose="020B0606030504020204" pitchFamily="34" charset="0"/>
            </a:endParaRPr>
          </a:p>
        </p:txBody>
      </p:sp>
      <p:cxnSp>
        <p:nvCxnSpPr>
          <p:cNvPr id="16" name="Title Line">
            <a:extLst>
              <a:ext uri="{FF2B5EF4-FFF2-40B4-BE49-F238E27FC236}">
                <a16:creationId xmlns:a16="http://schemas.microsoft.com/office/drawing/2014/main" id="{6E5315F6-EF81-4FC3-A733-526341B5361D}"/>
              </a:ext>
            </a:extLst>
          </p:cNvPr>
          <p:cNvCxnSpPr>
            <a:cxnSpLocks/>
          </p:cNvCxnSpPr>
          <p:nvPr/>
        </p:nvCxnSpPr>
        <p:spPr>
          <a:xfrm>
            <a:off x="1651231" y="733512"/>
            <a:ext cx="0" cy="808591"/>
          </a:xfrm>
          <a:prstGeom prst="line">
            <a:avLst/>
          </a:prstGeom>
          <a:ln w="28575">
            <a:solidFill>
              <a:srgbClr val="D39F0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Title ICO 2">
            <a:extLst>
              <a:ext uri="{FF2B5EF4-FFF2-40B4-BE49-F238E27FC236}">
                <a16:creationId xmlns:a16="http://schemas.microsoft.com/office/drawing/2014/main" id="{AA12AB17-CB1A-4BAA-9D6D-6EF232E111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43711" y="1223014"/>
            <a:ext cx="598356" cy="373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9946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20" grpId="0"/>
      <p:bldP spid="21" grpId="0"/>
      <p:bldP spid="17" grpId="0"/>
      <p:bldP spid="18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Table (source)" hidden="1">
            <a:extLst>
              <a:ext uri="{FF2B5EF4-FFF2-40B4-BE49-F238E27FC236}">
                <a16:creationId xmlns:a16="http://schemas.microsoft.com/office/drawing/2014/main" id="{4826ACAE-8257-48D3-BF31-8E475FF7BD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406388"/>
            <a:ext cx="11626580" cy="3345273"/>
          </a:xfrm>
          <a:prstGeom prst="rect">
            <a:avLst/>
          </a:prstGeom>
        </p:spPr>
      </p:pic>
      <p:graphicFrame>
        <p:nvGraphicFramePr>
          <p:cNvPr id="13" name="Table">
            <a:extLst>
              <a:ext uri="{FF2B5EF4-FFF2-40B4-BE49-F238E27FC236}">
                <a16:creationId xmlns:a16="http://schemas.microsoft.com/office/drawing/2014/main" id="{9FDCFA4B-1844-438D-ACC9-398044F4799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0713312"/>
              </p:ext>
            </p:extLst>
          </p:nvPr>
        </p:nvGraphicFramePr>
        <p:xfrm>
          <a:off x="1835183" y="1618804"/>
          <a:ext cx="8366652" cy="4418644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127217">
                  <a:extLst>
                    <a:ext uri="{9D8B030D-6E8A-4147-A177-3AD203B41FA5}">
                      <a16:colId xmlns:a16="http://schemas.microsoft.com/office/drawing/2014/main" val="2065594514"/>
                    </a:ext>
                  </a:extLst>
                </a:gridCol>
                <a:gridCol w="1425388">
                  <a:extLst>
                    <a:ext uri="{9D8B030D-6E8A-4147-A177-3AD203B41FA5}">
                      <a16:colId xmlns:a16="http://schemas.microsoft.com/office/drawing/2014/main" val="3015816188"/>
                    </a:ext>
                  </a:extLst>
                </a:gridCol>
                <a:gridCol w="1506071">
                  <a:extLst>
                    <a:ext uri="{9D8B030D-6E8A-4147-A177-3AD203B41FA5}">
                      <a16:colId xmlns:a16="http://schemas.microsoft.com/office/drawing/2014/main" val="1175992090"/>
                    </a:ext>
                  </a:extLst>
                </a:gridCol>
                <a:gridCol w="1515035">
                  <a:extLst>
                    <a:ext uri="{9D8B030D-6E8A-4147-A177-3AD203B41FA5}">
                      <a16:colId xmlns:a16="http://schemas.microsoft.com/office/drawing/2014/main" val="3563115511"/>
                    </a:ext>
                  </a:extLst>
                </a:gridCol>
                <a:gridCol w="1792941">
                  <a:extLst>
                    <a:ext uri="{9D8B030D-6E8A-4147-A177-3AD203B41FA5}">
                      <a16:colId xmlns:a16="http://schemas.microsoft.com/office/drawing/2014/main" val="872767200"/>
                    </a:ext>
                  </a:extLst>
                </a:gridCol>
              </a:tblGrid>
              <a:tr h="819533">
                <a:tc>
                  <a:txBody>
                    <a:bodyPr/>
                    <a:lstStyle/>
                    <a:p>
                      <a:pPr algn="ctr"/>
                      <a:r>
                        <a:rPr lang="en-US" sz="1500" b="1">
                          <a:solidFill>
                            <a:schemeClr val="bg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Donor Name</a:t>
                      </a:r>
                      <a:endParaRPr lang="ru-RU" sz="1500" b="1" dirty="0">
                        <a:solidFill>
                          <a:schemeClr val="bg1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72010" marR="72010" marT="36005" marB="36005" anchor="ctr">
                    <a:solidFill>
                      <a:srgbClr val="007B5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>
                          <a:solidFill>
                            <a:schemeClr val="bg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Bottled water, beneficiaries</a:t>
                      </a:r>
                      <a:endParaRPr lang="ru-RU" sz="1500" b="1" dirty="0">
                        <a:solidFill>
                          <a:schemeClr val="bg1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72010" marR="72010" marT="36005" marB="36005" anchor="ctr">
                    <a:solidFill>
                      <a:srgbClr val="007B5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>
                          <a:solidFill>
                            <a:schemeClr val="bg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Hygiene kits, beneficiaries</a:t>
                      </a:r>
                      <a:endParaRPr lang="ru-RU" sz="1500" b="1" dirty="0">
                        <a:solidFill>
                          <a:schemeClr val="bg1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72010" marR="72010" marT="36005" marB="36005" anchor="ctr">
                    <a:solidFill>
                      <a:srgbClr val="007B5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>
                          <a:solidFill>
                            <a:schemeClr val="bg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Access to  water (wells), beneficiaries</a:t>
                      </a:r>
                      <a:endParaRPr lang="ru-RU" sz="1500" b="1" dirty="0">
                        <a:solidFill>
                          <a:schemeClr val="bg1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72010" marR="72010" marT="36005" marB="36005" anchor="ctr">
                    <a:solidFill>
                      <a:srgbClr val="007B5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500" b="1">
                          <a:solidFill>
                            <a:schemeClr val="bg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Access to water (purification stations), beneficiaries</a:t>
                      </a:r>
                      <a:endParaRPr lang="ru-RU" sz="1500" b="1" dirty="0">
                        <a:solidFill>
                          <a:schemeClr val="bg1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72010" marR="72010" marT="36004" marB="36004" anchor="ctr">
                    <a:solidFill>
                      <a:srgbClr val="007B5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2640684"/>
                  </a:ext>
                </a:extLst>
              </a:tr>
              <a:tr h="572957">
                <a:tc>
                  <a:txBody>
                    <a:bodyPr/>
                    <a:lstStyle/>
                    <a:p>
                      <a:r>
                        <a:rPr lang="en-US" sz="1500" b="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Atlas Copco</a:t>
                      </a:r>
                      <a:endParaRPr lang="en-CA" sz="1500" b="0" dirty="0">
                        <a:solidFill>
                          <a:srgbClr val="007B5F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72010" marR="72010" marT="36005" marB="3600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-</a:t>
                      </a:r>
                      <a:endParaRPr lang="en-CA" sz="1500" b="0" dirty="0">
                        <a:solidFill>
                          <a:srgbClr val="007B5F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72010" marR="72010" marT="36005" marB="3600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-</a:t>
                      </a:r>
                      <a:endParaRPr lang="en-CA" sz="1500" b="0" dirty="0">
                        <a:solidFill>
                          <a:srgbClr val="007B5F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72010" marR="72010" marT="36005" marB="3600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2 242</a:t>
                      </a:r>
                      <a:endParaRPr lang="en-CA" sz="1500" b="0" dirty="0">
                        <a:solidFill>
                          <a:srgbClr val="007B5F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72010" marR="72010" marT="36005" marB="36005"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uk-UA" sz="1500" b="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318</a:t>
                      </a:r>
                      <a:endParaRPr lang="en-US" sz="1500" b="0" dirty="0">
                        <a:solidFill>
                          <a:srgbClr val="007B5F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72010" marR="72010" marT="36004" marB="36004" anchor="ctr"/>
                </a:tc>
                <a:extLst>
                  <a:ext uri="{0D108BD9-81ED-4DB2-BD59-A6C34878D82A}">
                    <a16:rowId xmlns:a16="http://schemas.microsoft.com/office/drawing/2014/main" val="1478087949"/>
                  </a:ext>
                </a:extLst>
              </a:tr>
              <a:tr h="571856">
                <a:tc>
                  <a:txBody>
                    <a:bodyPr/>
                    <a:lstStyle/>
                    <a:p>
                      <a:r>
                        <a:rPr lang="en-US" sz="1500" b="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LDS</a:t>
                      </a:r>
                      <a:endParaRPr lang="en-CA" sz="1500" b="0" dirty="0">
                        <a:solidFill>
                          <a:srgbClr val="007B5F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72010" marR="72010" marT="36005" marB="36005"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3 939</a:t>
                      </a:r>
                    </a:p>
                  </a:txBody>
                  <a:tcPr marL="72010" marR="72010" marT="36005" marB="36005"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-</a:t>
                      </a:r>
                    </a:p>
                  </a:txBody>
                  <a:tcPr marL="72010" marR="72010" marT="36005" marB="36005"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-</a:t>
                      </a:r>
                      <a:endParaRPr lang="en-CA" sz="1500" b="0" dirty="0">
                        <a:solidFill>
                          <a:srgbClr val="007B5F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72010" marR="72010" marT="36005" marB="36005"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uk-UA" sz="1500" b="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4 953</a:t>
                      </a:r>
                      <a:endParaRPr lang="uk-UA" dirty="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72010" marR="72010" marT="36004" marB="36004" anchor="ctr">
                    <a:lnB w="0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24783309"/>
                  </a:ext>
                </a:extLst>
              </a:tr>
              <a:tr h="571856">
                <a:tc>
                  <a:txBody>
                    <a:bodyPr/>
                    <a:lstStyle/>
                    <a:p>
                      <a:r>
                        <a:rPr lang="en-US" sz="1500" b="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Network EM23-055</a:t>
                      </a:r>
                      <a:endParaRPr lang="en-CA" sz="1500" b="0" dirty="0">
                        <a:solidFill>
                          <a:srgbClr val="007B5F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72010" marR="72010" marT="36005" marB="36005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500" b="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6 208</a:t>
                      </a:r>
                      <a:endParaRPr lang="en-US" sz="1500" b="0" dirty="0">
                        <a:solidFill>
                          <a:srgbClr val="007B5F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72010" marR="72010" marT="36005" marB="36005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500" b="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2 333</a:t>
                      </a:r>
                      <a:endParaRPr lang="en-US" sz="1500" b="0" dirty="0">
                        <a:solidFill>
                          <a:srgbClr val="007B5F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72010" marR="72010" marT="36005" marB="36005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-</a:t>
                      </a:r>
                      <a:endParaRPr lang="en-CA" sz="1500" b="0" dirty="0">
                        <a:solidFill>
                          <a:srgbClr val="007B5F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72010" marR="72010" marT="36005" marB="36005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uk-UA" sz="1500" b="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4 062</a:t>
                      </a:r>
                      <a:endParaRPr lang="en-US" sz="1500" b="0" dirty="0">
                        <a:solidFill>
                          <a:srgbClr val="007B5F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72010" marR="72010" marT="36004" marB="36004" anchor="ctr">
                    <a:lnT w="0">
                      <a:noFill/>
                    </a:lnT>
                    <a:lnB w="0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04366931"/>
                  </a:ext>
                </a:extLst>
              </a:tr>
              <a:tr h="571856">
                <a:tc>
                  <a:txBody>
                    <a:bodyPr/>
                    <a:lstStyle/>
                    <a:p>
                      <a:r>
                        <a:rPr lang="en-US" sz="1500" b="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UNICEF</a:t>
                      </a:r>
                      <a:endParaRPr lang="en-CA" sz="1500" b="0" dirty="0">
                        <a:solidFill>
                          <a:srgbClr val="007B5F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72010" marR="72010" marT="36005" marB="36005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500" b="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10 862</a:t>
                      </a:r>
                      <a:endParaRPr lang="en-CA" sz="1500" b="0" dirty="0">
                        <a:solidFill>
                          <a:srgbClr val="007B5F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72010" marR="72010" marT="36005" marB="36005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3</a:t>
                      </a:r>
                      <a:r>
                        <a:rPr lang="uk-UA" sz="1500" b="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3 199</a:t>
                      </a:r>
                      <a:endParaRPr lang="en-CA" sz="1500" b="0" dirty="0">
                        <a:solidFill>
                          <a:srgbClr val="007B5F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72010" marR="72010" marT="36005" marB="36005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-</a:t>
                      </a:r>
                      <a:endParaRPr lang="en-CA" sz="1500" b="0" dirty="0">
                        <a:solidFill>
                          <a:srgbClr val="007B5F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72010" marR="72010" marT="36005" marB="36005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500" b="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-</a:t>
                      </a:r>
                    </a:p>
                  </a:txBody>
                  <a:tcPr marL="72010" marR="72010" marT="36004" marB="36004" anchor="ctr">
                    <a:lnT w="0">
                      <a:noFill/>
                    </a:lnT>
                    <a:lnB w="12700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23472115"/>
                  </a:ext>
                </a:extLst>
              </a:tr>
              <a:tr h="571856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Flood Response (CZ)</a:t>
                      </a:r>
                    </a:p>
                  </a:txBody>
                  <a:tcPr marL="72010" marR="72010" marT="36005" marB="36005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uk-UA" sz="1600" b="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1 700</a:t>
                      </a:r>
                      <a:endParaRPr lang="en-US" sz="1600" b="0" dirty="0">
                        <a:solidFill>
                          <a:srgbClr val="007B5F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72010" marR="72010" marT="36005" marB="36005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uk-UA" sz="1600" b="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-</a:t>
                      </a:r>
                      <a:endParaRPr lang="en-US" sz="1600" b="0" dirty="0">
                        <a:solidFill>
                          <a:srgbClr val="007B5F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72010" marR="72010" marT="36005" marB="36005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/>
                      </a:pPr>
                      <a:r>
                        <a:rPr lang="uk-UA" sz="1600" b="0" kern="120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3 500</a:t>
                      </a:r>
                    </a:p>
                  </a:txBody>
                  <a:tcPr marL="72010" marR="72010" marT="36005" marB="36005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600" b="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3 000</a:t>
                      </a:r>
                      <a:endParaRPr lang="en-US" sz="1600" b="0" dirty="0">
                        <a:solidFill>
                          <a:srgbClr val="007B5F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72010" marR="72010" marT="36004" marB="36004" anchor="ctr">
                    <a:lnT w="12700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9842402"/>
                  </a:ext>
                </a:extLst>
              </a:tr>
              <a:tr h="571855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600" b="1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Total</a:t>
                      </a:r>
                      <a:r>
                        <a:rPr lang="ru-RU" sz="1600" b="1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:</a:t>
                      </a:r>
                      <a:endParaRPr lang="en-CA" sz="1600" b="1" dirty="0">
                        <a:solidFill>
                          <a:srgbClr val="007B5F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72010" marR="72010" marT="36004" marB="3600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2F8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uk-UA" sz="1600" b="1" kern="120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22 709</a:t>
                      </a:r>
                    </a:p>
                  </a:txBody>
                  <a:tcPr marL="72010" marR="72010" marT="36004" marB="3600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2F8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600" b="1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3</a:t>
                      </a:r>
                      <a:r>
                        <a:rPr lang="uk-UA" sz="1600" b="1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5 532</a:t>
                      </a:r>
                      <a:endParaRPr lang="en-CA" sz="1600" b="1" dirty="0">
                        <a:solidFill>
                          <a:srgbClr val="007B5F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72010" marR="72010" marT="36004" marB="3600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2F8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uk-UA" sz="1600" b="1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5 742</a:t>
                      </a:r>
                      <a:endParaRPr lang="en-CA" sz="1600" b="1" dirty="0">
                        <a:solidFill>
                          <a:srgbClr val="007B5F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72010" marR="72010" marT="36004" marB="3600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2F8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600" b="1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12 333</a:t>
                      </a:r>
                      <a:endParaRPr lang="en-US" sz="1600" b="1" dirty="0">
                        <a:solidFill>
                          <a:srgbClr val="007B5F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72010" marR="72010" marT="36004" marB="3600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2F8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4693323"/>
                  </a:ext>
                </a:extLst>
              </a:tr>
            </a:tbl>
          </a:graphicData>
        </a:graphic>
      </p:graphicFrame>
      <p:sp>
        <p:nvSpPr>
          <p:cNvPr id="16" name="SubTitle">
            <a:extLst>
              <a:ext uri="{FF2B5EF4-FFF2-40B4-BE49-F238E27FC236}">
                <a16:creationId xmlns:a16="http://schemas.microsoft.com/office/drawing/2014/main" id="{31DBDABD-14E9-4D6E-B519-1219CF93B959}"/>
              </a:ext>
            </a:extLst>
          </p:cNvPr>
          <p:cNvSpPr/>
          <p:nvPr/>
        </p:nvSpPr>
        <p:spPr>
          <a:xfrm>
            <a:off x="4079261" y="1024868"/>
            <a:ext cx="40334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>
                <a:solidFill>
                  <a:srgbClr val="007B5F"/>
                </a:solidFill>
                <a:latin typeface="Open Sans" panose="020B0606030504020204" pitchFamily="34" charset="0"/>
              </a:rPr>
              <a:t>The total number of beneficiaries</a:t>
            </a:r>
            <a:endParaRPr lang="ru-RU" b="1" dirty="0">
              <a:solidFill>
                <a:srgbClr val="007B5F"/>
              </a:solidFill>
              <a:latin typeface="Chalet-LondonNineteenSixty" pitchFamily="50" charset="0"/>
            </a:endParaRPr>
          </a:p>
        </p:txBody>
      </p:sp>
      <p:pic>
        <p:nvPicPr>
          <p:cNvPr id="10" name="Title ICO 2">
            <a:extLst>
              <a:ext uri="{FF2B5EF4-FFF2-40B4-BE49-F238E27FC236}">
                <a16:creationId xmlns:a16="http://schemas.microsoft.com/office/drawing/2014/main" id="{3B9E5BD6-0BD0-475F-A5B3-DB53CA98B6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23911" y="675878"/>
            <a:ext cx="312025" cy="195015"/>
          </a:xfrm>
          <a:prstGeom prst="rect">
            <a:avLst/>
          </a:prstGeom>
        </p:spPr>
      </p:pic>
      <p:pic>
        <p:nvPicPr>
          <p:cNvPr id="11" name="Title ICO 1">
            <a:extLst>
              <a:ext uri="{FF2B5EF4-FFF2-40B4-BE49-F238E27FC236}">
                <a16:creationId xmlns:a16="http://schemas.microsoft.com/office/drawing/2014/main" id="{5F93509A-9EED-4B7E-AA75-6397763C20D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5435"/>
          <a:stretch/>
        </p:blipFill>
        <p:spPr bwMode="auto">
          <a:xfrm>
            <a:off x="806004" y="419895"/>
            <a:ext cx="312031" cy="249376"/>
          </a:xfrm>
          <a:prstGeom prst="rect">
            <a:avLst/>
          </a:prstGeom>
          <a:noFill/>
        </p:spPr>
      </p:pic>
      <p:sp>
        <p:nvSpPr>
          <p:cNvPr id="15" name="Title Text">
            <a:extLst>
              <a:ext uri="{FF2B5EF4-FFF2-40B4-BE49-F238E27FC236}">
                <a16:creationId xmlns:a16="http://schemas.microsoft.com/office/drawing/2014/main" id="{31136C93-C654-4A90-A328-C85F084F5D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9820" y="298311"/>
            <a:ext cx="4846180" cy="726557"/>
          </a:xfrm>
        </p:spPr>
        <p:txBody>
          <a:bodyPr>
            <a:normAutofit/>
          </a:bodyPr>
          <a:lstStyle/>
          <a:p>
            <a:r>
              <a:rPr lang="en-US" sz="2400">
                <a:solidFill>
                  <a:srgbClr val="007B5F"/>
                </a:solidFill>
                <a:latin typeface="Open Sans" panose="020B0606030504020204" pitchFamily="34" charset="0"/>
              </a:rPr>
              <a:t>WASH</a:t>
            </a:r>
            <a:endParaRPr lang="LID4096" sz="2400" dirty="0">
              <a:solidFill>
                <a:srgbClr val="007B5F"/>
              </a:solidFill>
              <a:latin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174126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people walking on a walkway&#10;&#10;Description automatically generated">
            <a:extLst>
              <a:ext uri="{FF2B5EF4-FFF2-40B4-BE49-F238E27FC236}">
                <a16:creationId xmlns:a16="http://schemas.microsoft.com/office/drawing/2014/main" id="{88E2CAC2-74C8-54EC-A0C0-7997232CDC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42" y="0"/>
            <a:ext cx="10286066" cy="6858000"/>
          </a:xfrm>
          <a:prstGeom prst="rect">
            <a:avLst/>
          </a:prstGeom>
        </p:spPr>
      </p:pic>
      <p:sp>
        <p:nvSpPr>
          <p:cNvPr id="9" name="Title Plank">
            <a:extLst>
              <a:ext uri="{FF2B5EF4-FFF2-40B4-BE49-F238E27FC236}">
                <a16:creationId xmlns:a16="http://schemas.microsoft.com/office/drawing/2014/main" id="{A4A4EAAD-18EF-447E-8B47-36D526032320}"/>
              </a:ext>
            </a:extLst>
          </p:cNvPr>
          <p:cNvSpPr/>
          <p:nvPr/>
        </p:nvSpPr>
        <p:spPr>
          <a:xfrm>
            <a:off x="7707086" y="393289"/>
            <a:ext cx="3756537" cy="595172"/>
          </a:xfrm>
          <a:prstGeom prst="rect">
            <a:avLst/>
          </a:prstGeom>
          <a:gradFill>
            <a:gsLst>
              <a:gs pos="55000">
                <a:schemeClr val="tx1">
                  <a:alpha val="55000"/>
                </a:schemeClr>
              </a:gs>
              <a:gs pos="0">
                <a:schemeClr val="tx1">
                  <a:alpha val="0"/>
                </a:schemeClr>
              </a:gs>
            </a:gsLst>
            <a:lin ang="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cxnSp>
        <p:nvCxnSpPr>
          <p:cNvPr id="13" name="Title Line">
            <a:extLst>
              <a:ext uri="{FF2B5EF4-FFF2-40B4-BE49-F238E27FC236}">
                <a16:creationId xmlns:a16="http://schemas.microsoft.com/office/drawing/2014/main" id="{699173BE-CA21-4418-A582-0D98562DB145}"/>
              </a:ext>
            </a:extLst>
          </p:cNvPr>
          <p:cNvCxnSpPr>
            <a:cxnSpLocks/>
          </p:cNvCxnSpPr>
          <p:nvPr/>
        </p:nvCxnSpPr>
        <p:spPr>
          <a:xfrm>
            <a:off x="11463623" y="393289"/>
            <a:ext cx="0" cy="595172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SubTitle Text">
            <a:extLst>
              <a:ext uri="{FF2B5EF4-FFF2-40B4-BE49-F238E27FC236}">
                <a16:creationId xmlns:a16="http://schemas.microsoft.com/office/drawing/2014/main" id="{3D232BA7-AD34-44D3-9A8C-946CDC3A6FDC}"/>
              </a:ext>
            </a:extLst>
          </p:cNvPr>
          <p:cNvSpPr txBox="1">
            <a:spLocks/>
          </p:cNvSpPr>
          <p:nvPr/>
        </p:nvSpPr>
        <p:spPr>
          <a:xfrm>
            <a:off x="7848187" y="652716"/>
            <a:ext cx="3467921" cy="3747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CA" sz="1400" dirty="0">
                <a:solidFill>
                  <a:schemeClr val="bg1"/>
                </a:solidFill>
                <a:latin typeface="Open Sans" panose="020B0606030504020204" pitchFamily="34" charset="0"/>
              </a:rPr>
              <a:t>Distribution of bottled water</a:t>
            </a:r>
            <a:endParaRPr lang="LID4096" sz="1400" dirty="0">
              <a:solidFill>
                <a:schemeClr val="bg1"/>
              </a:solidFill>
              <a:latin typeface="Open Sans" panose="020B0606030504020204" pitchFamily="34" charset="0"/>
            </a:endParaRPr>
          </a:p>
        </p:txBody>
      </p:sp>
      <p:sp>
        <p:nvSpPr>
          <p:cNvPr id="12" name="Title Text">
            <a:extLst>
              <a:ext uri="{FF2B5EF4-FFF2-40B4-BE49-F238E27FC236}">
                <a16:creationId xmlns:a16="http://schemas.microsoft.com/office/drawing/2014/main" id="{93B83D25-B637-438E-8BD3-5C60500AA80A}"/>
              </a:ext>
            </a:extLst>
          </p:cNvPr>
          <p:cNvSpPr txBox="1">
            <a:spLocks/>
          </p:cNvSpPr>
          <p:nvPr/>
        </p:nvSpPr>
        <p:spPr>
          <a:xfrm>
            <a:off x="8619028" y="394224"/>
            <a:ext cx="2733787" cy="3747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2000">
                <a:solidFill>
                  <a:schemeClr val="bg1"/>
                </a:solidFill>
                <a:latin typeface="Open Sans" panose="020B0606030504020204" pitchFamily="34" charset="0"/>
              </a:rPr>
              <a:t>WASH</a:t>
            </a:r>
            <a:endParaRPr lang="LID4096" sz="2000" dirty="0">
              <a:solidFill>
                <a:schemeClr val="bg1"/>
              </a:solidFill>
              <a:latin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7225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/>
      <p:bldP spid="12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room with several large containers&#10;&#10;Description automatically generated with medium confidence">
            <a:extLst>
              <a:ext uri="{FF2B5EF4-FFF2-40B4-BE49-F238E27FC236}">
                <a16:creationId xmlns:a16="http://schemas.microsoft.com/office/drawing/2014/main" id="{D5868392-956F-E7B4-00BF-6C7B096F06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356" y="0"/>
            <a:ext cx="10287000" cy="6858000"/>
          </a:xfrm>
          <a:prstGeom prst="rect">
            <a:avLst/>
          </a:prstGeom>
        </p:spPr>
      </p:pic>
      <p:sp>
        <p:nvSpPr>
          <p:cNvPr id="7" name="Title Plank">
            <a:extLst>
              <a:ext uri="{FF2B5EF4-FFF2-40B4-BE49-F238E27FC236}">
                <a16:creationId xmlns:a16="http://schemas.microsoft.com/office/drawing/2014/main" id="{CD4DCE55-EECD-4576-A291-AEE8553A4DC2}"/>
              </a:ext>
            </a:extLst>
          </p:cNvPr>
          <p:cNvSpPr/>
          <p:nvPr/>
        </p:nvSpPr>
        <p:spPr>
          <a:xfrm>
            <a:off x="564356" y="393289"/>
            <a:ext cx="5212330" cy="595172"/>
          </a:xfrm>
          <a:prstGeom prst="rect">
            <a:avLst/>
          </a:prstGeom>
          <a:gradFill>
            <a:gsLst>
              <a:gs pos="55000">
                <a:schemeClr val="tx1">
                  <a:alpha val="55000"/>
                </a:schemeClr>
              </a:gs>
              <a:gs pos="100000">
                <a:schemeClr val="tx1">
                  <a:alpha val="0"/>
                </a:schemeClr>
              </a:gs>
            </a:gsLst>
            <a:lin ang="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cxnSp>
        <p:nvCxnSpPr>
          <p:cNvPr id="8" name="Title Line">
            <a:extLst>
              <a:ext uri="{FF2B5EF4-FFF2-40B4-BE49-F238E27FC236}">
                <a16:creationId xmlns:a16="http://schemas.microsoft.com/office/drawing/2014/main" id="{6168BD2E-BD8C-4077-861B-D74C62A19411}"/>
              </a:ext>
            </a:extLst>
          </p:cNvPr>
          <p:cNvCxnSpPr>
            <a:cxnSpLocks/>
          </p:cNvCxnSpPr>
          <p:nvPr/>
        </p:nvCxnSpPr>
        <p:spPr>
          <a:xfrm>
            <a:off x="60022" y="393289"/>
            <a:ext cx="0" cy="595172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SubTitle Text">
            <a:extLst>
              <a:ext uri="{FF2B5EF4-FFF2-40B4-BE49-F238E27FC236}">
                <a16:creationId xmlns:a16="http://schemas.microsoft.com/office/drawing/2014/main" id="{3D232BA7-AD34-44D3-9A8C-946CDC3A6FDC}"/>
              </a:ext>
            </a:extLst>
          </p:cNvPr>
          <p:cNvSpPr txBox="1">
            <a:spLocks/>
          </p:cNvSpPr>
          <p:nvPr/>
        </p:nvSpPr>
        <p:spPr>
          <a:xfrm>
            <a:off x="718256" y="652716"/>
            <a:ext cx="5377730" cy="3747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CA" sz="1400" dirty="0">
                <a:solidFill>
                  <a:schemeClr val="bg1"/>
                </a:solidFill>
                <a:latin typeface="Open Sans" panose="020B0606030504020204" pitchFamily="34" charset="0"/>
              </a:rPr>
              <a:t>water purification system</a:t>
            </a:r>
            <a:endParaRPr lang="LID4096" sz="1400" dirty="0">
              <a:solidFill>
                <a:schemeClr val="bg1"/>
              </a:solidFill>
              <a:latin typeface="Open Sans" panose="020B0606030504020204" pitchFamily="34" charset="0"/>
            </a:endParaRPr>
          </a:p>
        </p:txBody>
      </p:sp>
      <p:sp>
        <p:nvSpPr>
          <p:cNvPr id="12" name="Title Text">
            <a:extLst>
              <a:ext uri="{FF2B5EF4-FFF2-40B4-BE49-F238E27FC236}">
                <a16:creationId xmlns:a16="http://schemas.microsoft.com/office/drawing/2014/main" id="{93B83D25-B637-438E-8BD3-5C60500AA80A}"/>
              </a:ext>
            </a:extLst>
          </p:cNvPr>
          <p:cNvSpPr txBox="1">
            <a:spLocks/>
          </p:cNvSpPr>
          <p:nvPr/>
        </p:nvSpPr>
        <p:spPr>
          <a:xfrm>
            <a:off x="718256" y="394224"/>
            <a:ext cx="5377738" cy="3747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dirty="0">
                <a:solidFill>
                  <a:schemeClr val="bg1"/>
                </a:solidFill>
                <a:latin typeface="Open Sans" panose="020B0606030504020204" pitchFamily="34" charset="0"/>
              </a:rPr>
              <a:t>WASH</a:t>
            </a:r>
            <a:endParaRPr lang="LID4096" sz="2000" dirty="0">
              <a:solidFill>
                <a:schemeClr val="bg1"/>
              </a:solidFill>
              <a:latin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1180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1" grpId="0"/>
      <p:bldP spid="12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65B4FC8-26B4-44E3-A7EF-0727D6C4E5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sp>
        <p:nvSpPr>
          <p:cNvPr id="7" name="Title Plank">
            <a:extLst>
              <a:ext uri="{FF2B5EF4-FFF2-40B4-BE49-F238E27FC236}">
                <a16:creationId xmlns:a16="http://schemas.microsoft.com/office/drawing/2014/main" id="{ECF4BB57-EA22-4E6F-AEFF-ADB623D0B13A}"/>
              </a:ext>
            </a:extLst>
          </p:cNvPr>
          <p:cNvSpPr/>
          <p:nvPr/>
        </p:nvSpPr>
        <p:spPr>
          <a:xfrm>
            <a:off x="564356" y="393289"/>
            <a:ext cx="4239874" cy="595172"/>
          </a:xfrm>
          <a:prstGeom prst="rect">
            <a:avLst/>
          </a:prstGeom>
          <a:gradFill>
            <a:gsLst>
              <a:gs pos="55000">
                <a:schemeClr val="tx1">
                  <a:alpha val="55000"/>
                </a:schemeClr>
              </a:gs>
              <a:gs pos="100000">
                <a:schemeClr val="tx1">
                  <a:alpha val="0"/>
                </a:schemeClr>
              </a:gs>
            </a:gsLst>
            <a:lin ang="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cxnSp>
        <p:nvCxnSpPr>
          <p:cNvPr id="8" name="Title Line">
            <a:extLst>
              <a:ext uri="{FF2B5EF4-FFF2-40B4-BE49-F238E27FC236}">
                <a16:creationId xmlns:a16="http://schemas.microsoft.com/office/drawing/2014/main" id="{D9DBAE4B-39C0-48AA-95EC-3616891079E8}"/>
              </a:ext>
            </a:extLst>
          </p:cNvPr>
          <p:cNvCxnSpPr>
            <a:cxnSpLocks/>
          </p:cNvCxnSpPr>
          <p:nvPr/>
        </p:nvCxnSpPr>
        <p:spPr>
          <a:xfrm>
            <a:off x="564356" y="393289"/>
            <a:ext cx="0" cy="595172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SubTitle Text">
            <a:extLst>
              <a:ext uri="{FF2B5EF4-FFF2-40B4-BE49-F238E27FC236}">
                <a16:creationId xmlns:a16="http://schemas.microsoft.com/office/drawing/2014/main" id="{3D232BA7-AD34-44D3-9A8C-946CDC3A6FDC}"/>
              </a:ext>
            </a:extLst>
          </p:cNvPr>
          <p:cNvSpPr txBox="1">
            <a:spLocks/>
          </p:cNvSpPr>
          <p:nvPr/>
        </p:nvSpPr>
        <p:spPr>
          <a:xfrm>
            <a:off x="718256" y="652716"/>
            <a:ext cx="5377730" cy="3747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CA" sz="1400" dirty="0">
                <a:solidFill>
                  <a:schemeClr val="bg1"/>
                </a:solidFill>
                <a:latin typeface="Open Sans" panose="020B0606030504020204" pitchFamily="34" charset="0"/>
              </a:rPr>
              <a:t>Distribution of hygiene kits</a:t>
            </a:r>
            <a:endParaRPr lang="LID4096" sz="1400" dirty="0">
              <a:solidFill>
                <a:schemeClr val="bg1"/>
              </a:solidFill>
              <a:latin typeface="Open Sans" panose="020B0606030504020204" pitchFamily="34" charset="0"/>
            </a:endParaRPr>
          </a:p>
        </p:txBody>
      </p:sp>
      <p:sp>
        <p:nvSpPr>
          <p:cNvPr id="12" name="Title Text">
            <a:extLst>
              <a:ext uri="{FF2B5EF4-FFF2-40B4-BE49-F238E27FC236}">
                <a16:creationId xmlns:a16="http://schemas.microsoft.com/office/drawing/2014/main" id="{93B83D25-B637-438E-8BD3-5C60500AA80A}"/>
              </a:ext>
            </a:extLst>
          </p:cNvPr>
          <p:cNvSpPr txBox="1">
            <a:spLocks/>
          </p:cNvSpPr>
          <p:nvPr/>
        </p:nvSpPr>
        <p:spPr>
          <a:xfrm>
            <a:off x="718256" y="394224"/>
            <a:ext cx="5377738" cy="3747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dirty="0">
                <a:solidFill>
                  <a:schemeClr val="bg1"/>
                </a:solidFill>
                <a:latin typeface="Open Sans" panose="020B0606030504020204" pitchFamily="34" charset="0"/>
              </a:rPr>
              <a:t>WASH</a:t>
            </a:r>
            <a:endParaRPr lang="LID4096" sz="2000" dirty="0">
              <a:solidFill>
                <a:schemeClr val="bg1"/>
              </a:solidFill>
              <a:latin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355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1" grpId="0"/>
      <p:bldP spid="12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A3815E6-AA7D-46C4-B372-0EAC3DCF30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sp>
        <p:nvSpPr>
          <p:cNvPr id="9" name="Title Plank">
            <a:extLst>
              <a:ext uri="{FF2B5EF4-FFF2-40B4-BE49-F238E27FC236}">
                <a16:creationId xmlns:a16="http://schemas.microsoft.com/office/drawing/2014/main" id="{4A2BD53D-5797-4240-BB3F-4A451BBFA8B0}"/>
              </a:ext>
            </a:extLst>
          </p:cNvPr>
          <p:cNvSpPr/>
          <p:nvPr/>
        </p:nvSpPr>
        <p:spPr>
          <a:xfrm>
            <a:off x="564357" y="393289"/>
            <a:ext cx="4123758" cy="595172"/>
          </a:xfrm>
          <a:prstGeom prst="rect">
            <a:avLst/>
          </a:prstGeom>
          <a:gradFill>
            <a:gsLst>
              <a:gs pos="55000">
                <a:schemeClr val="tx1">
                  <a:alpha val="55000"/>
                </a:schemeClr>
              </a:gs>
              <a:gs pos="100000">
                <a:schemeClr val="tx1">
                  <a:alpha val="0"/>
                </a:schemeClr>
              </a:gs>
            </a:gsLst>
            <a:lin ang="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cxnSp>
        <p:nvCxnSpPr>
          <p:cNvPr id="13" name="Title Line">
            <a:extLst>
              <a:ext uri="{FF2B5EF4-FFF2-40B4-BE49-F238E27FC236}">
                <a16:creationId xmlns:a16="http://schemas.microsoft.com/office/drawing/2014/main" id="{6777A69A-9CE5-49E8-A89F-B22FBDC7A811}"/>
              </a:ext>
            </a:extLst>
          </p:cNvPr>
          <p:cNvCxnSpPr>
            <a:cxnSpLocks/>
          </p:cNvCxnSpPr>
          <p:nvPr/>
        </p:nvCxnSpPr>
        <p:spPr>
          <a:xfrm>
            <a:off x="564356" y="393289"/>
            <a:ext cx="0" cy="595172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SubTitle Text">
            <a:extLst>
              <a:ext uri="{FF2B5EF4-FFF2-40B4-BE49-F238E27FC236}">
                <a16:creationId xmlns:a16="http://schemas.microsoft.com/office/drawing/2014/main" id="{3D232BA7-AD34-44D3-9A8C-946CDC3A6FDC}"/>
              </a:ext>
            </a:extLst>
          </p:cNvPr>
          <p:cNvSpPr txBox="1">
            <a:spLocks/>
          </p:cNvSpPr>
          <p:nvPr/>
        </p:nvSpPr>
        <p:spPr>
          <a:xfrm>
            <a:off x="718256" y="652716"/>
            <a:ext cx="5377730" cy="3747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CA" sz="1400">
                <a:solidFill>
                  <a:schemeClr val="bg1"/>
                </a:solidFill>
                <a:latin typeface="Open Sans" panose="020B0606030504020204" pitchFamily="34" charset="0"/>
              </a:rPr>
              <a:t>Intallation of a sewer system</a:t>
            </a:r>
            <a:endParaRPr lang="LID4096" sz="1400" dirty="0">
              <a:solidFill>
                <a:schemeClr val="bg1"/>
              </a:solidFill>
              <a:latin typeface="Open Sans" panose="020B0606030504020204" pitchFamily="34" charset="0"/>
            </a:endParaRPr>
          </a:p>
        </p:txBody>
      </p:sp>
      <p:sp>
        <p:nvSpPr>
          <p:cNvPr id="12" name="Title Text">
            <a:extLst>
              <a:ext uri="{FF2B5EF4-FFF2-40B4-BE49-F238E27FC236}">
                <a16:creationId xmlns:a16="http://schemas.microsoft.com/office/drawing/2014/main" id="{93B83D25-B637-438E-8BD3-5C60500AA80A}"/>
              </a:ext>
            </a:extLst>
          </p:cNvPr>
          <p:cNvSpPr txBox="1">
            <a:spLocks/>
          </p:cNvSpPr>
          <p:nvPr/>
        </p:nvSpPr>
        <p:spPr>
          <a:xfrm>
            <a:off x="718256" y="394224"/>
            <a:ext cx="5377738" cy="3747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>
                <a:solidFill>
                  <a:schemeClr val="bg1"/>
                </a:solidFill>
                <a:latin typeface="Open Sans" panose="020B0606030504020204" pitchFamily="34" charset="0"/>
              </a:rPr>
              <a:t>WASH</a:t>
            </a:r>
            <a:endParaRPr lang="LID4096" sz="2000" dirty="0">
              <a:solidFill>
                <a:schemeClr val="bg1"/>
              </a:solidFill>
              <a:latin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6440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/>
      <p:bldP spid="12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">
            <a:extLst>
              <a:ext uri="{FF2B5EF4-FFF2-40B4-BE49-F238E27FC236}">
                <a16:creationId xmlns:a16="http://schemas.microsoft.com/office/drawing/2014/main" id="{F68CF40A-7A77-4381-919F-2D863C897C6E}"/>
              </a:ext>
            </a:extLst>
          </p:cNvPr>
          <p:cNvSpPr txBox="1">
            <a:spLocks/>
          </p:cNvSpPr>
          <p:nvPr/>
        </p:nvSpPr>
        <p:spPr>
          <a:xfrm>
            <a:off x="0" y="5147121"/>
            <a:ext cx="12192000" cy="6103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CA" b="1">
                <a:solidFill>
                  <a:srgbClr val="D39F0B"/>
                </a:solidFill>
                <a:latin typeface="Open Sans" panose="020B0606030504020204" pitchFamily="34" charset="0"/>
              </a:rPr>
              <a:t>336 wheelchairs for beneficiaries</a:t>
            </a:r>
            <a:endParaRPr lang="LID4096" sz="2000" b="1" dirty="0">
              <a:solidFill>
                <a:srgbClr val="D39F0B"/>
              </a:solidFill>
              <a:latin typeface="Open Sans" panose="020B0606030504020204" pitchFamily="34" charset="0"/>
            </a:endParaRPr>
          </a:p>
        </p:txBody>
      </p:sp>
      <p:sp>
        <p:nvSpPr>
          <p:cNvPr id="17" name="Text">
            <a:extLst>
              <a:ext uri="{FF2B5EF4-FFF2-40B4-BE49-F238E27FC236}">
                <a16:creationId xmlns:a16="http://schemas.microsoft.com/office/drawing/2014/main" id="{26585235-B3A5-4725-A27B-14E73936D9C3}"/>
              </a:ext>
            </a:extLst>
          </p:cNvPr>
          <p:cNvSpPr txBox="1">
            <a:spLocks/>
          </p:cNvSpPr>
          <p:nvPr/>
        </p:nvSpPr>
        <p:spPr>
          <a:xfrm>
            <a:off x="0" y="4368460"/>
            <a:ext cx="12192000" cy="61034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CA" b="1" dirty="0">
                <a:solidFill>
                  <a:srgbClr val="D39F0B"/>
                </a:solidFill>
                <a:latin typeface="Open Sans" panose="020B0606030504020204" pitchFamily="34" charset="0"/>
              </a:rPr>
              <a:t>16 generators (50 to 160 </a:t>
            </a:r>
            <a:r>
              <a:rPr lang="en-CA" b="1">
                <a:solidFill>
                  <a:srgbClr val="D39F0B"/>
                </a:solidFill>
                <a:latin typeface="Open Sans" panose="020B0606030504020204" pitchFamily="34" charset="0"/>
              </a:rPr>
              <a:t>kW)</a:t>
            </a:r>
            <a:endParaRPr lang="ru-RU" b="1" dirty="0">
              <a:solidFill>
                <a:srgbClr val="D39F0B"/>
              </a:solidFill>
              <a:latin typeface="Chalet-LondonNineteenSixty" pitchFamily="50" charset="0"/>
            </a:endParaRPr>
          </a:p>
        </p:txBody>
      </p:sp>
      <p:sp>
        <p:nvSpPr>
          <p:cNvPr id="19" name="Text">
            <a:extLst>
              <a:ext uri="{FF2B5EF4-FFF2-40B4-BE49-F238E27FC236}">
                <a16:creationId xmlns:a16="http://schemas.microsoft.com/office/drawing/2014/main" id="{F49DC906-67DB-4536-9EEE-6666E4513A48}"/>
              </a:ext>
            </a:extLst>
          </p:cNvPr>
          <p:cNvSpPr txBox="1">
            <a:spLocks/>
          </p:cNvSpPr>
          <p:nvPr/>
        </p:nvSpPr>
        <p:spPr>
          <a:xfrm>
            <a:off x="5" y="3629243"/>
            <a:ext cx="12191998" cy="5548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CA" b="1" dirty="0">
                <a:solidFill>
                  <a:srgbClr val="D39F0B"/>
                </a:solidFill>
                <a:latin typeface="Open Sans" panose="020B0606030504020204" pitchFamily="34" charset="0"/>
              </a:rPr>
              <a:t>39 </a:t>
            </a:r>
            <a:r>
              <a:rPr lang="en-CA" b="1">
                <a:solidFill>
                  <a:srgbClr val="D39F0B"/>
                </a:solidFill>
                <a:latin typeface="Open Sans" panose="020B0606030504020204" pitchFamily="34" charset="0"/>
              </a:rPr>
              <a:t>medical equipment</a:t>
            </a:r>
            <a:endParaRPr lang="LID4096" sz="2400" b="1" dirty="0">
              <a:solidFill>
                <a:srgbClr val="D39F0B"/>
              </a:solidFill>
              <a:latin typeface="Open Sans" panose="020B0606030504020204" pitchFamily="34" charset="0"/>
            </a:endParaRPr>
          </a:p>
        </p:txBody>
      </p:sp>
      <p:sp>
        <p:nvSpPr>
          <p:cNvPr id="20" name="Text">
            <a:extLst>
              <a:ext uri="{FF2B5EF4-FFF2-40B4-BE49-F238E27FC236}">
                <a16:creationId xmlns:a16="http://schemas.microsoft.com/office/drawing/2014/main" id="{24842B92-F081-4FE8-9395-2E4675625700}"/>
              </a:ext>
            </a:extLst>
          </p:cNvPr>
          <p:cNvSpPr txBox="1">
            <a:spLocks/>
          </p:cNvSpPr>
          <p:nvPr/>
        </p:nvSpPr>
        <p:spPr>
          <a:xfrm>
            <a:off x="4" y="2918814"/>
            <a:ext cx="12191999" cy="61034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CA" b="1" dirty="0">
                <a:solidFill>
                  <a:srgbClr val="D39F0B"/>
                </a:solidFill>
                <a:latin typeface="Open Sans" panose="020B0606030504020204" pitchFamily="34" charset="0"/>
              </a:rPr>
              <a:t>3 trucks of </a:t>
            </a:r>
            <a:r>
              <a:rPr lang="en-CA" b="1">
                <a:solidFill>
                  <a:srgbClr val="D39F0B"/>
                </a:solidFill>
                <a:latin typeface="Open Sans" panose="020B0606030504020204" pitchFamily="34" charset="0"/>
              </a:rPr>
              <a:t>medical supplies</a:t>
            </a:r>
            <a:endParaRPr lang="LID4096" sz="2000" b="1" dirty="0">
              <a:solidFill>
                <a:srgbClr val="D39F0B"/>
              </a:solidFill>
              <a:latin typeface="Open Sans" panose="020B0606030504020204" pitchFamily="34" charset="0"/>
            </a:endParaRPr>
          </a:p>
        </p:txBody>
      </p:sp>
      <p:sp>
        <p:nvSpPr>
          <p:cNvPr id="9" name="Text">
            <a:extLst>
              <a:ext uri="{FF2B5EF4-FFF2-40B4-BE49-F238E27FC236}">
                <a16:creationId xmlns:a16="http://schemas.microsoft.com/office/drawing/2014/main" id="{B57C92B7-C7F2-4757-9F09-0B8B559CB806}"/>
              </a:ext>
            </a:extLst>
          </p:cNvPr>
          <p:cNvSpPr txBox="1">
            <a:spLocks/>
          </p:cNvSpPr>
          <p:nvPr/>
        </p:nvSpPr>
        <p:spPr>
          <a:xfrm>
            <a:off x="1" y="2208385"/>
            <a:ext cx="12191998" cy="61034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CA" b="1">
                <a:solidFill>
                  <a:srgbClr val="007B5F"/>
                </a:solidFill>
                <a:latin typeface="Open Sans" panose="020B0606030504020204" pitchFamily="34" charset="0"/>
              </a:rPr>
              <a:t>We are successfully distributed to the hospitals:</a:t>
            </a:r>
            <a:endParaRPr lang="LID4096" sz="2000" b="1" dirty="0">
              <a:solidFill>
                <a:srgbClr val="F2B60E"/>
              </a:solidFill>
              <a:latin typeface="Open Sans" panose="020B0606030504020204" pitchFamily="34" charset="0"/>
            </a:endParaRPr>
          </a:p>
        </p:txBody>
      </p:sp>
      <p:pic>
        <p:nvPicPr>
          <p:cNvPr id="22" name="Title ICO">
            <a:extLst>
              <a:ext uri="{FF2B5EF4-FFF2-40B4-BE49-F238E27FC236}">
                <a16:creationId xmlns:a16="http://schemas.microsoft.com/office/drawing/2014/main" id="{9237EFEC-36BF-4037-B17A-1F5886EA76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718" y="798251"/>
            <a:ext cx="695848" cy="695848"/>
          </a:xfrm>
          <a:prstGeom prst="rect">
            <a:avLst/>
          </a:prstGeom>
        </p:spPr>
      </p:pic>
      <p:sp>
        <p:nvSpPr>
          <p:cNvPr id="12" name="Title Text">
            <a:extLst>
              <a:ext uri="{FF2B5EF4-FFF2-40B4-BE49-F238E27FC236}">
                <a16:creationId xmlns:a16="http://schemas.microsoft.com/office/drawing/2014/main" id="{225A475A-5786-4473-BD32-D147C26B82BB}"/>
              </a:ext>
            </a:extLst>
          </p:cNvPr>
          <p:cNvSpPr txBox="1">
            <a:spLocks/>
          </p:cNvSpPr>
          <p:nvPr/>
        </p:nvSpPr>
        <p:spPr>
          <a:xfrm>
            <a:off x="1862897" y="809705"/>
            <a:ext cx="6404827" cy="8607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dirty="0">
                <a:solidFill>
                  <a:srgbClr val="007B5F"/>
                </a:solidFill>
                <a:latin typeface="Open Sans" panose="020B0606030504020204" pitchFamily="34" charset="0"/>
              </a:rPr>
              <a:t>Health</a:t>
            </a:r>
            <a:endParaRPr lang="LID4096" sz="5400" dirty="0">
              <a:solidFill>
                <a:srgbClr val="007B5F"/>
              </a:solidFill>
              <a:latin typeface="Open Sans" panose="020B0606030504020204" pitchFamily="34" charset="0"/>
            </a:endParaRPr>
          </a:p>
        </p:txBody>
      </p:sp>
      <p:cxnSp>
        <p:nvCxnSpPr>
          <p:cNvPr id="13" name="Title Line">
            <a:extLst>
              <a:ext uri="{FF2B5EF4-FFF2-40B4-BE49-F238E27FC236}">
                <a16:creationId xmlns:a16="http://schemas.microsoft.com/office/drawing/2014/main" id="{6B1EA41D-146C-4503-817D-14C5B5474123}"/>
              </a:ext>
            </a:extLst>
          </p:cNvPr>
          <p:cNvCxnSpPr>
            <a:cxnSpLocks/>
          </p:cNvCxnSpPr>
          <p:nvPr/>
        </p:nvCxnSpPr>
        <p:spPr>
          <a:xfrm>
            <a:off x="1651231" y="733512"/>
            <a:ext cx="0" cy="808591"/>
          </a:xfrm>
          <a:prstGeom prst="line">
            <a:avLst/>
          </a:prstGeom>
          <a:ln w="28575">
            <a:solidFill>
              <a:srgbClr val="D39F0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07378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7" grpId="0"/>
      <p:bldP spid="19" grpId="0"/>
      <p:bldP spid="20" grpId="0"/>
      <p:bldP spid="9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Table (source)" hidden="1">
            <a:extLst>
              <a:ext uri="{FF2B5EF4-FFF2-40B4-BE49-F238E27FC236}">
                <a16:creationId xmlns:a16="http://schemas.microsoft.com/office/drawing/2014/main" id="{1A139F42-11E2-4AFF-88D9-02F7C5C277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356" y="1473385"/>
            <a:ext cx="10870179" cy="3595995"/>
          </a:xfrm>
          <a:prstGeom prst="rect">
            <a:avLst/>
          </a:prstGeom>
        </p:spPr>
      </p:pic>
      <p:graphicFrame>
        <p:nvGraphicFramePr>
          <p:cNvPr id="14" name="Table">
            <a:extLst>
              <a:ext uri="{FF2B5EF4-FFF2-40B4-BE49-F238E27FC236}">
                <a16:creationId xmlns:a16="http://schemas.microsoft.com/office/drawing/2014/main" id="{7BCF9C4F-7858-47E6-9B8C-09CCACDA91D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6316932"/>
              </p:ext>
            </p:extLst>
          </p:nvPr>
        </p:nvGraphicFramePr>
        <p:xfrm>
          <a:off x="1448660" y="1816772"/>
          <a:ext cx="9294680" cy="3885062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858936">
                  <a:extLst>
                    <a:ext uri="{9D8B030D-6E8A-4147-A177-3AD203B41FA5}">
                      <a16:colId xmlns:a16="http://schemas.microsoft.com/office/drawing/2014/main" val="2065594514"/>
                    </a:ext>
                  </a:extLst>
                </a:gridCol>
                <a:gridCol w="1858936">
                  <a:extLst>
                    <a:ext uri="{9D8B030D-6E8A-4147-A177-3AD203B41FA5}">
                      <a16:colId xmlns:a16="http://schemas.microsoft.com/office/drawing/2014/main" val="3015816188"/>
                    </a:ext>
                  </a:extLst>
                </a:gridCol>
                <a:gridCol w="1858936">
                  <a:extLst>
                    <a:ext uri="{9D8B030D-6E8A-4147-A177-3AD203B41FA5}">
                      <a16:colId xmlns:a16="http://schemas.microsoft.com/office/drawing/2014/main" val="1175992090"/>
                    </a:ext>
                  </a:extLst>
                </a:gridCol>
                <a:gridCol w="1858936">
                  <a:extLst>
                    <a:ext uri="{9D8B030D-6E8A-4147-A177-3AD203B41FA5}">
                      <a16:colId xmlns:a16="http://schemas.microsoft.com/office/drawing/2014/main" val="216411037"/>
                    </a:ext>
                  </a:extLst>
                </a:gridCol>
                <a:gridCol w="1858936">
                  <a:extLst>
                    <a:ext uri="{9D8B030D-6E8A-4147-A177-3AD203B41FA5}">
                      <a16:colId xmlns:a16="http://schemas.microsoft.com/office/drawing/2014/main" val="3277212918"/>
                    </a:ext>
                  </a:extLst>
                </a:gridCol>
              </a:tblGrid>
              <a:tr h="795799"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>
                          <a:solidFill>
                            <a:schemeClr val="bg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Donor Name</a:t>
                      </a:r>
                      <a:endParaRPr lang="ru-RU" sz="1500" b="1" dirty="0">
                        <a:solidFill>
                          <a:schemeClr val="bg1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72010" marR="72010" marT="36005" marB="36005" anchor="ctr">
                    <a:solidFill>
                      <a:srgbClr val="007B5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>
                          <a:solidFill>
                            <a:schemeClr val="bg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Wheelchairs,</a:t>
                      </a:r>
                    </a:p>
                    <a:p>
                      <a:pPr algn="ctr"/>
                      <a:r>
                        <a:rPr lang="en-US" sz="1500" b="1">
                          <a:solidFill>
                            <a:schemeClr val="bg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pcs</a:t>
                      </a:r>
                      <a:endParaRPr lang="ru-RU" sz="1500" b="1" dirty="0">
                        <a:solidFill>
                          <a:schemeClr val="bg1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72010" marR="72010" marT="36005" marB="36005" anchor="ctr">
                    <a:solidFill>
                      <a:srgbClr val="007B5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>
                          <a:solidFill>
                            <a:schemeClr val="bg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Medical Equipment, pcs</a:t>
                      </a:r>
                      <a:endParaRPr lang="ru-RU" sz="1500" b="1" dirty="0">
                        <a:solidFill>
                          <a:schemeClr val="bg1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72010" marR="72010" marT="36005" marB="36005" anchor="ctr">
                    <a:solidFill>
                      <a:srgbClr val="007B5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>
                          <a:solidFill>
                            <a:schemeClr val="bg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Medical supplies, pcs</a:t>
                      </a:r>
                      <a:endParaRPr lang="en-US" sz="1500" b="1" dirty="0">
                        <a:solidFill>
                          <a:schemeClr val="bg1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72010" marR="72010" marT="36005" marB="36005" anchor="ctr">
                    <a:solidFill>
                      <a:srgbClr val="007B5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>
                          <a:solidFill>
                            <a:schemeClr val="bg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Generators</a:t>
                      </a:r>
                    </a:p>
                    <a:p>
                      <a:pPr algn="ctr"/>
                      <a:r>
                        <a:rPr lang="en-US" sz="1500" b="1" kern="1200">
                          <a:solidFill>
                            <a:schemeClr val="bg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for medical centers, pcs</a:t>
                      </a:r>
                      <a:endParaRPr lang="ru-RU" sz="1500" b="1" kern="1200" dirty="0">
                        <a:solidFill>
                          <a:schemeClr val="bg1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72010" marR="72010" marT="36005" marB="36005" anchor="ctr">
                    <a:solidFill>
                      <a:srgbClr val="007B5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2640684"/>
                  </a:ext>
                </a:extLst>
              </a:tr>
              <a:tr h="618803">
                <a:tc>
                  <a:txBody>
                    <a:bodyPr/>
                    <a:lstStyle/>
                    <a:p>
                      <a:pPr algn="ctr"/>
                      <a:r>
                        <a:rPr lang="en-US" sz="1500" b="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ADRA Sweden</a:t>
                      </a:r>
                    </a:p>
                    <a:p>
                      <a:pPr algn="ctr"/>
                      <a:r>
                        <a:rPr lang="en-US" sz="1500" b="0" dirty="0" err="1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OneMed</a:t>
                      </a:r>
                      <a:endParaRPr lang="en-CA" sz="1500" b="0" dirty="0">
                        <a:solidFill>
                          <a:srgbClr val="007B5F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72010" marR="72010" marT="36005" marB="3600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-</a:t>
                      </a:r>
                      <a:endParaRPr lang="en-CA" sz="1500" b="0" dirty="0">
                        <a:solidFill>
                          <a:srgbClr val="007B5F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72010" marR="72010" marT="36005" marB="3600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-</a:t>
                      </a:r>
                      <a:endParaRPr lang="en-CA" sz="1500" b="0" dirty="0">
                        <a:solidFill>
                          <a:srgbClr val="007B5F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72010" marR="72010" marT="36005" marB="3600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3</a:t>
                      </a:r>
                      <a:endParaRPr lang="en-CA" sz="1500" b="0" dirty="0">
                        <a:solidFill>
                          <a:srgbClr val="007B5F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72010" marR="72010" marT="36005" marB="3600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500" b="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-</a:t>
                      </a:r>
                    </a:p>
                  </a:txBody>
                  <a:tcPr marL="72010" marR="72010" marT="36005" marB="36005" anchor="ctr"/>
                </a:tc>
                <a:extLst>
                  <a:ext uri="{0D108BD9-81ED-4DB2-BD59-A6C34878D82A}">
                    <a16:rowId xmlns:a16="http://schemas.microsoft.com/office/drawing/2014/main" val="1478087949"/>
                  </a:ext>
                </a:extLst>
              </a:tr>
              <a:tr h="617615">
                <a:tc>
                  <a:txBody>
                    <a:bodyPr/>
                    <a:lstStyle/>
                    <a:p>
                      <a:pPr algn="ctr"/>
                      <a:r>
                        <a:rPr lang="en-US" sz="1500" b="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Airlink &amp; Tzu Chi </a:t>
                      </a:r>
                      <a:endParaRPr lang="en-CA" sz="1500" b="0">
                        <a:solidFill>
                          <a:srgbClr val="007B5F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72010" marR="72010" marT="36005" marB="36005"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-</a:t>
                      </a:r>
                      <a:endParaRPr lang="en-CA" sz="1500" b="0" dirty="0">
                        <a:solidFill>
                          <a:srgbClr val="007B5F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72010" marR="72010" marT="36005" marB="36005"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39</a:t>
                      </a:r>
                      <a:endParaRPr lang="en-CA" sz="1500" b="0" dirty="0">
                        <a:solidFill>
                          <a:srgbClr val="007B5F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72010" marR="72010" marT="36005" marB="36005"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-</a:t>
                      </a:r>
                      <a:endParaRPr lang="en-CA" sz="1500" b="0" dirty="0">
                        <a:solidFill>
                          <a:srgbClr val="007B5F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72010" marR="72010" marT="36005" marB="36005"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-</a:t>
                      </a:r>
                      <a:endParaRPr lang="en-CA" sz="1500" b="0" dirty="0">
                        <a:solidFill>
                          <a:srgbClr val="007B5F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72010" marR="72010" marT="36005" marB="36005"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24783309"/>
                  </a:ext>
                </a:extLst>
              </a:tr>
              <a:tr h="617615">
                <a:tc>
                  <a:txBody>
                    <a:bodyPr/>
                    <a:lstStyle/>
                    <a:p>
                      <a:pPr algn="ctr"/>
                      <a:r>
                        <a:rPr lang="en-US" sz="1500" b="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LDS</a:t>
                      </a:r>
                      <a:endParaRPr lang="en-CA" sz="1500" b="0" dirty="0">
                        <a:solidFill>
                          <a:srgbClr val="007B5F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72010" marR="72010" marT="36005" marB="36005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336</a:t>
                      </a:r>
                      <a:endParaRPr lang="en-CA" sz="1500" b="0" dirty="0">
                        <a:solidFill>
                          <a:srgbClr val="007B5F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72010" marR="72010" marT="36005" marB="36005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-</a:t>
                      </a:r>
                      <a:endParaRPr lang="en-CA" sz="1500" b="0" dirty="0">
                        <a:solidFill>
                          <a:srgbClr val="007B5F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72010" marR="72010" marT="36005" marB="36005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-</a:t>
                      </a:r>
                      <a:endParaRPr lang="en-CA" sz="1500" b="0" dirty="0">
                        <a:solidFill>
                          <a:srgbClr val="007B5F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72010" marR="72010" marT="36005" marB="36005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-</a:t>
                      </a:r>
                      <a:endParaRPr lang="en-CA" sz="1500" b="0" dirty="0">
                        <a:solidFill>
                          <a:srgbClr val="007B5F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72010" marR="72010" marT="36005" marB="36005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04366931"/>
                  </a:ext>
                </a:extLst>
              </a:tr>
              <a:tr h="617615">
                <a:tc>
                  <a:txBody>
                    <a:bodyPr/>
                    <a:lstStyle/>
                    <a:p>
                      <a:pPr algn="ctr"/>
                      <a:r>
                        <a:rPr lang="en-US" sz="1500" b="0" dirty="0" err="1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MoFa</a:t>
                      </a:r>
                      <a:r>
                        <a:rPr lang="en-US" sz="1500" b="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 (JP)</a:t>
                      </a:r>
                      <a:endParaRPr lang="en-CA" sz="1500" b="0" dirty="0">
                        <a:solidFill>
                          <a:srgbClr val="007B5F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72010" marR="72010" marT="36005" marB="36005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-</a:t>
                      </a:r>
                      <a:endParaRPr lang="en-CA" sz="1500" b="0" dirty="0">
                        <a:solidFill>
                          <a:srgbClr val="007B5F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72010" marR="72010" marT="36005" marB="36005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-</a:t>
                      </a:r>
                      <a:endParaRPr lang="en-CA" sz="1500" b="0" dirty="0">
                        <a:solidFill>
                          <a:srgbClr val="007B5F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72010" marR="72010" marT="36005" marB="36005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-</a:t>
                      </a:r>
                      <a:endParaRPr lang="en-CA" sz="1500" b="0" dirty="0">
                        <a:solidFill>
                          <a:srgbClr val="007B5F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72010" marR="72010" marT="36005" marB="36005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0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16</a:t>
                      </a:r>
                      <a:endParaRPr lang="en-CA" sz="1500" b="0" dirty="0">
                        <a:solidFill>
                          <a:srgbClr val="007B5F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72010" marR="72010" marT="36005" marB="36005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23472115"/>
                  </a:ext>
                </a:extLst>
              </a:tr>
              <a:tr h="617615"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Total</a:t>
                      </a:r>
                      <a:r>
                        <a:rPr lang="ru-RU" sz="1600" b="1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:</a:t>
                      </a:r>
                      <a:endParaRPr lang="en-CA" sz="1600" b="1" dirty="0">
                        <a:solidFill>
                          <a:srgbClr val="007B5F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72010" marR="72010" marT="36005" marB="36005" anchor="ctr"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336</a:t>
                      </a:r>
                      <a:endParaRPr lang="en-CA" sz="1600" b="1" dirty="0">
                        <a:solidFill>
                          <a:srgbClr val="007B5F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72010" marR="72010" marT="36005" marB="36005" anchor="ctr"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39</a:t>
                      </a:r>
                      <a:endParaRPr lang="en-CA" sz="1600" b="1" dirty="0">
                        <a:solidFill>
                          <a:srgbClr val="007B5F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72010" marR="72010" marT="36005" marB="36005" anchor="ctr"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3</a:t>
                      </a:r>
                      <a:endParaRPr lang="en-CA" sz="1600" b="1" dirty="0">
                        <a:solidFill>
                          <a:srgbClr val="007B5F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72010" marR="72010" marT="36005" marB="36005" anchor="ctr"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>
                          <a:solidFill>
                            <a:srgbClr val="007B5F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16</a:t>
                      </a:r>
                      <a:endParaRPr lang="en-CA" sz="1600" b="1" dirty="0">
                        <a:solidFill>
                          <a:srgbClr val="007B5F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72010" marR="72010" marT="36005" marB="36005" anchor="ctr"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D5E3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9842402"/>
                  </a:ext>
                </a:extLst>
              </a:tr>
            </a:tbl>
          </a:graphicData>
        </a:graphic>
      </p:graphicFrame>
      <p:sp>
        <p:nvSpPr>
          <p:cNvPr id="15" name="SubTitle">
            <a:extLst>
              <a:ext uri="{FF2B5EF4-FFF2-40B4-BE49-F238E27FC236}">
                <a16:creationId xmlns:a16="http://schemas.microsoft.com/office/drawing/2014/main" id="{ACE8748C-3DBD-4996-87A1-A9D7547CE5BD}"/>
              </a:ext>
            </a:extLst>
          </p:cNvPr>
          <p:cNvSpPr/>
          <p:nvPr/>
        </p:nvSpPr>
        <p:spPr>
          <a:xfrm>
            <a:off x="3786727" y="1236154"/>
            <a:ext cx="46185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>
                <a:solidFill>
                  <a:srgbClr val="007B5F"/>
                </a:solidFill>
                <a:latin typeface="Open Sans" panose="020B0606030504020204" pitchFamily="34" charset="0"/>
              </a:rPr>
              <a:t>The total number of distributed pieces</a:t>
            </a:r>
            <a:endParaRPr lang="en-CA" b="1" dirty="0">
              <a:solidFill>
                <a:srgbClr val="007B5F"/>
              </a:solidFill>
              <a:latin typeface="Open Sans" panose="020B0606030504020204" pitchFamily="34" charset="0"/>
            </a:endParaRPr>
          </a:p>
        </p:txBody>
      </p:sp>
      <p:pic>
        <p:nvPicPr>
          <p:cNvPr id="13" name="Title ICO">
            <a:extLst>
              <a:ext uri="{FF2B5EF4-FFF2-40B4-BE49-F238E27FC236}">
                <a16:creationId xmlns:a16="http://schemas.microsoft.com/office/drawing/2014/main" id="{844A3721-0925-4B7B-9243-F1415B2892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8595" y="429335"/>
            <a:ext cx="406451" cy="406451"/>
          </a:xfrm>
          <a:prstGeom prst="rect">
            <a:avLst/>
          </a:prstGeom>
        </p:spPr>
      </p:pic>
      <p:sp>
        <p:nvSpPr>
          <p:cNvPr id="10" name="Title Text">
            <a:extLst>
              <a:ext uri="{FF2B5EF4-FFF2-40B4-BE49-F238E27FC236}">
                <a16:creationId xmlns:a16="http://schemas.microsoft.com/office/drawing/2014/main" id="{9D3CF15D-5CD5-42E8-8901-FB16DF3793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9820" y="298311"/>
            <a:ext cx="4846180" cy="726557"/>
          </a:xfrm>
        </p:spPr>
        <p:txBody>
          <a:bodyPr>
            <a:normAutofit/>
          </a:bodyPr>
          <a:lstStyle/>
          <a:p>
            <a:r>
              <a:rPr lang="en-US" sz="2400">
                <a:solidFill>
                  <a:srgbClr val="007B5F"/>
                </a:solidFill>
                <a:latin typeface="Open Sans" panose="020B0606030504020204" pitchFamily="34" charset="0"/>
              </a:rPr>
              <a:t>Health</a:t>
            </a:r>
            <a:endParaRPr lang="LID4096" sz="2400" dirty="0">
              <a:solidFill>
                <a:srgbClr val="007B5F"/>
              </a:solidFill>
              <a:latin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399279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5F4C6B0-0BC5-4EF8-8101-30CBDE5769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sp>
        <p:nvSpPr>
          <p:cNvPr id="7" name="Title Plank">
            <a:extLst>
              <a:ext uri="{FF2B5EF4-FFF2-40B4-BE49-F238E27FC236}">
                <a16:creationId xmlns:a16="http://schemas.microsoft.com/office/drawing/2014/main" id="{C33837CB-8EBF-4D44-ADCB-5C31C57FAE55}"/>
              </a:ext>
            </a:extLst>
          </p:cNvPr>
          <p:cNvSpPr/>
          <p:nvPr/>
        </p:nvSpPr>
        <p:spPr>
          <a:xfrm>
            <a:off x="564355" y="393289"/>
            <a:ext cx="5009131" cy="595172"/>
          </a:xfrm>
          <a:prstGeom prst="rect">
            <a:avLst/>
          </a:prstGeom>
          <a:gradFill>
            <a:gsLst>
              <a:gs pos="55000">
                <a:schemeClr val="tx1">
                  <a:alpha val="55000"/>
                </a:schemeClr>
              </a:gs>
              <a:gs pos="100000">
                <a:schemeClr val="tx1">
                  <a:alpha val="0"/>
                </a:schemeClr>
              </a:gs>
            </a:gsLst>
            <a:lin ang="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cxnSp>
        <p:nvCxnSpPr>
          <p:cNvPr id="8" name="Title Line">
            <a:extLst>
              <a:ext uri="{FF2B5EF4-FFF2-40B4-BE49-F238E27FC236}">
                <a16:creationId xmlns:a16="http://schemas.microsoft.com/office/drawing/2014/main" id="{6A5A9778-A590-4D1B-B777-9FC770B47B84}"/>
              </a:ext>
            </a:extLst>
          </p:cNvPr>
          <p:cNvCxnSpPr>
            <a:cxnSpLocks/>
          </p:cNvCxnSpPr>
          <p:nvPr/>
        </p:nvCxnSpPr>
        <p:spPr>
          <a:xfrm>
            <a:off x="564356" y="393289"/>
            <a:ext cx="0" cy="595172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SubTitle Text">
            <a:extLst>
              <a:ext uri="{FF2B5EF4-FFF2-40B4-BE49-F238E27FC236}">
                <a16:creationId xmlns:a16="http://schemas.microsoft.com/office/drawing/2014/main" id="{3D232BA7-AD34-44D3-9A8C-946CDC3A6FDC}"/>
              </a:ext>
            </a:extLst>
          </p:cNvPr>
          <p:cNvSpPr txBox="1">
            <a:spLocks/>
          </p:cNvSpPr>
          <p:nvPr/>
        </p:nvSpPr>
        <p:spPr>
          <a:xfrm>
            <a:off x="718256" y="652716"/>
            <a:ext cx="5377730" cy="3747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CA" sz="1400" dirty="0">
                <a:solidFill>
                  <a:schemeClr val="bg1"/>
                </a:solidFill>
                <a:latin typeface="Open Sans" panose="020B0606030504020204" pitchFamily="34" charset="0"/>
              </a:rPr>
              <a:t>Distribution of medical equipment</a:t>
            </a:r>
            <a:endParaRPr lang="LID4096" sz="1400" dirty="0">
              <a:solidFill>
                <a:schemeClr val="bg1"/>
              </a:solidFill>
              <a:latin typeface="Open Sans" panose="020B0606030504020204" pitchFamily="34" charset="0"/>
            </a:endParaRPr>
          </a:p>
        </p:txBody>
      </p:sp>
      <p:sp>
        <p:nvSpPr>
          <p:cNvPr id="12" name="Title Text">
            <a:extLst>
              <a:ext uri="{FF2B5EF4-FFF2-40B4-BE49-F238E27FC236}">
                <a16:creationId xmlns:a16="http://schemas.microsoft.com/office/drawing/2014/main" id="{93B83D25-B637-438E-8BD3-5C60500AA80A}"/>
              </a:ext>
            </a:extLst>
          </p:cNvPr>
          <p:cNvSpPr txBox="1">
            <a:spLocks/>
          </p:cNvSpPr>
          <p:nvPr/>
        </p:nvSpPr>
        <p:spPr>
          <a:xfrm>
            <a:off x="718256" y="394224"/>
            <a:ext cx="5377738" cy="3747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>
                <a:solidFill>
                  <a:schemeClr val="bg1"/>
                </a:solidFill>
                <a:latin typeface="Open Sans" panose="020B0606030504020204" pitchFamily="34" charset="0"/>
              </a:rPr>
              <a:t>Health</a:t>
            </a:r>
            <a:endParaRPr lang="LID4096" sz="2000" dirty="0">
              <a:solidFill>
                <a:schemeClr val="bg1"/>
              </a:solidFill>
              <a:latin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4484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1" grpId="0"/>
      <p:bldP spid="12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9FC0ADC-679B-4899-A85A-3AF6C49C55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sp>
        <p:nvSpPr>
          <p:cNvPr id="7" name="Title Plank">
            <a:extLst>
              <a:ext uri="{FF2B5EF4-FFF2-40B4-BE49-F238E27FC236}">
                <a16:creationId xmlns:a16="http://schemas.microsoft.com/office/drawing/2014/main" id="{6522D947-8640-4137-952C-66DA5965939A}"/>
              </a:ext>
            </a:extLst>
          </p:cNvPr>
          <p:cNvSpPr/>
          <p:nvPr/>
        </p:nvSpPr>
        <p:spPr>
          <a:xfrm>
            <a:off x="564355" y="393289"/>
            <a:ext cx="4501131" cy="595172"/>
          </a:xfrm>
          <a:prstGeom prst="rect">
            <a:avLst/>
          </a:prstGeom>
          <a:gradFill>
            <a:gsLst>
              <a:gs pos="55000">
                <a:schemeClr val="tx1">
                  <a:alpha val="55000"/>
                </a:schemeClr>
              </a:gs>
              <a:gs pos="100000">
                <a:schemeClr val="tx1">
                  <a:alpha val="0"/>
                </a:schemeClr>
              </a:gs>
            </a:gsLst>
            <a:lin ang="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cxnSp>
        <p:nvCxnSpPr>
          <p:cNvPr id="8" name="Title Line">
            <a:extLst>
              <a:ext uri="{FF2B5EF4-FFF2-40B4-BE49-F238E27FC236}">
                <a16:creationId xmlns:a16="http://schemas.microsoft.com/office/drawing/2014/main" id="{692D85B7-1443-4B77-B9B4-0DFA81EEA18E}"/>
              </a:ext>
            </a:extLst>
          </p:cNvPr>
          <p:cNvCxnSpPr>
            <a:cxnSpLocks/>
          </p:cNvCxnSpPr>
          <p:nvPr/>
        </p:nvCxnSpPr>
        <p:spPr>
          <a:xfrm>
            <a:off x="564356" y="393289"/>
            <a:ext cx="0" cy="595172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SubTitle Text">
            <a:extLst>
              <a:ext uri="{FF2B5EF4-FFF2-40B4-BE49-F238E27FC236}">
                <a16:creationId xmlns:a16="http://schemas.microsoft.com/office/drawing/2014/main" id="{3D232BA7-AD34-44D3-9A8C-946CDC3A6FDC}"/>
              </a:ext>
            </a:extLst>
          </p:cNvPr>
          <p:cNvSpPr txBox="1">
            <a:spLocks/>
          </p:cNvSpPr>
          <p:nvPr/>
        </p:nvSpPr>
        <p:spPr>
          <a:xfrm>
            <a:off x="718256" y="652716"/>
            <a:ext cx="5377730" cy="3747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CA" sz="1400">
                <a:solidFill>
                  <a:schemeClr val="bg1"/>
                </a:solidFill>
                <a:latin typeface="Open Sans" panose="020B0606030504020204" pitchFamily="34" charset="0"/>
              </a:rPr>
              <a:t>Distribution of medical devices</a:t>
            </a:r>
            <a:endParaRPr lang="LID4096" sz="1400" dirty="0">
              <a:solidFill>
                <a:schemeClr val="bg1"/>
              </a:solidFill>
              <a:latin typeface="Open Sans" panose="020B0606030504020204" pitchFamily="34" charset="0"/>
            </a:endParaRPr>
          </a:p>
        </p:txBody>
      </p:sp>
      <p:sp>
        <p:nvSpPr>
          <p:cNvPr id="12" name="Title Text">
            <a:extLst>
              <a:ext uri="{FF2B5EF4-FFF2-40B4-BE49-F238E27FC236}">
                <a16:creationId xmlns:a16="http://schemas.microsoft.com/office/drawing/2014/main" id="{93B83D25-B637-438E-8BD3-5C60500AA80A}"/>
              </a:ext>
            </a:extLst>
          </p:cNvPr>
          <p:cNvSpPr txBox="1">
            <a:spLocks/>
          </p:cNvSpPr>
          <p:nvPr/>
        </p:nvSpPr>
        <p:spPr>
          <a:xfrm>
            <a:off x="718256" y="394224"/>
            <a:ext cx="5377738" cy="3747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>
                <a:solidFill>
                  <a:schemeClr val="bg1"/>
                </a:solidFill>
                <a:latin typeface="Open Sans" panose="020B0606030504020204" pitchFamily="34" charset="0"/>
              </a:rPr>
              <a:t>Health</a:t>
            </a:r>
            <a:endParaRPr lang="LID4096" sz="2000" dirty="0">
              <a:solidFill>
                <a:schemeClr val="bg1"/>
              </a:solidFill>
              <a:latin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767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1" grpId="0"/>
      <p:bldP spid="12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DF34979-6121-485A-8A93-9E96029F3C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sp>
        <p:nvSpPr>
          <p:cNvPr id="7" name="Title Plank">
            <a:extLst>
              <a:ext uri="{FF2B5EF4-FFF2-40B4-BE49-F238E27FC236}">
                <a16:creationId xmlns:a16="http://schemas.microsoft.com/office/drawing/2014/main" id="{6FCAE442-FB0E-4288-AC31-A13E9813C31C}"/>
              </a:ext>
            </a:extLst>
          </p:cNvPr>
          <p:cNvSpPr/>
          <p:nvPr/>
        </p:nvSpPr>
        <p:spPr>
          <a:xfrm>
            <a:off x="564356" y="393289"/>
            <a:ext cx="3630274" cy="595172"/>
          </a:xfrm>
          <a:prstGeom prst="rect">
            <a:avLst/>
          </a:prstGeom>
          <a:gradFill>
            <a:gsLst>
              <a:gs pos="55000">
                <a:schemeClr val="tx1">
                  <a:alpha val="55000"/>
                </a:schemeClr>
              </a:gs>
              <a:gs pos="100000">
                <a:schemeClr val="tx1">
                  <a:alpha val="0"/>
                </a:schemeClr>
              </a:gs>
            </a:gsLst>
            <a:lin ang="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cxnSp>
        <p:nvCxnSpPr>
          <p:cNvPr id="8" name="Title Line">
            <a:extLst>
              <a:ext uri="{FF2B5EF4-FFF2-40B4-BE49-F238E27FC236}">
                <a16:creationId xmlns:a16="http://schemas.microsoft.com/office/drawing/2014/main" id="{7FC6981C-63FA-4D07-8599-FF6902B1F740}"/>
              </a:ext>
            </a:extLst>
          </p:cNvPr>
          <p:cNvCxnSpPr>
            <a:cxnSpLocks/>
          </p:cNvCxnSpPr>
          <p:nvPr/>
        </p:nvCxnSpPr>
        <p:spPr>
          <a:xfrm>
            <a:off x="564356" y="393289"/>
            <a:ext cx="0" cy="595172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SubTitle Text">
            <a:extLst>
              <a:ext uri="{FF2B5EF4-FFF2-40B4-BE49-F238E27FC236}">
                <a16:creationId xmlns:a16="http://schemas.microsoft.com/office/drawing/2014/main" id="{3D232BA7-AD34-44D3-9A8C-946CDC3A6FDC}"/>
              </a:ext>
            </a:extLst>
          </p:cNvPr>
          <p:cNvSpPr txBox="1">
            <a:spLocks/>
          </p:cNvSpPr>
          <p:nvPr/>
        </p:nvSpPr>
        <p:spPr>
          <a:xfrm>
            <a:off x="718256" y="652716"/>
            <a:ext cx="5377730" cy="3747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CA" sz="1400" dirty="0">
                <a:solidFill>
                  <a:schemeClr val="bg1"/>
                </a:solidFill>
                <a:latin typeface="Open Sans" panose="020B0606030504020204" pitchFamily="34" charset="0"/>
              </a:rPr>
              <a:t>Distribution of wheelchairs</a:t>
            </a:r>
            <a:endParaRPr lang="LID4096" sz="1400" dirty="0">
              <a:solidFill>
                <a:schemeClr val="bg1"/>
              </a:solidFill>
              <a:latin typeface="Open Sans" panose="020B0606030504020204" pitchFamily="34" charset="0"/>
            </a:endParaRPr>
          </a:p>
        </p:txBody>
      </p:sp>
      <p:sp>
        <p:nvSpPr>
          <p:cNvPr id="12" name="Title Text">
            <a:extLst>
              <a:ext uri="{FF2B5EF4-FFF2-40B4-BE49-F238E27FC236}">
                <a16:creationId xmlns:a16="http://schemas.microsoft.com/office/drawing/2014/main" id="{93B83D25-B637-438E-8BD3-5C60500AA80A}"/>
              </a:ext>
            </a:extLst>
          </p:cNvPr>
          <p:cNvSpPr txBox="1">
            <a:spLocks/>
          </p:cNvSpPr>
          <p:nvPr/>
        </p:nvSpPr>
        <p:spPr>
          <a:xfrm>
            <a:off x="718256" y="375563"/>
            <a:ext cx="5377738" cy="3747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>
                <a:solidFill>
                  <a:schemeClr val="bg1"/>
                </a:solidFill>
                <a:latin typeface="Open Sans" panose="020B0606030504020204" pitchFamily="34" charset="0"/>
              </a:rPr>
              <a:t>Health</a:t>
            </a:r>
            <a:endParaRPr lang="LID4096" sz="2000" dirty="0">
              <a:solidFill>
                <a:schemeClr val="bg1"/>
              </a:solidFill>
              <a:latin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1083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1" grpId="0"/>
      <p:bldP spid="12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156EDFE-E0E9-41DB-B174-91E133D2FD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67011" y="224116"/>
            <a:ext cx="9144000" cy="587469"/>
          </a:xfrm>
        </p:spPr>
        <p:txBody>
          <a:bodyPr>
            <a:normAutofit/>
          </a:bodyPr>
          <a:lstStyle/>
          <a:p>
            <a:r>
              <a:rPr lang="en-US" sz="3200" b="1" dirty="0"/>
              <a:t>16 projects were successfully completed in 2023 year </a:t>
            </a:r>
            <a:endParaRPr lang="ru-UA" sz="3200" b="1" dirty="0"/>
          </a:p>
        </p:txBody>
      </p:sp>
      <p:pic>
        <p:nvPicPr>
          <p:cNvPr id="7" name="Picture 6" descr="A green and white table with text&#10;&#10;Description automatically generated">
            <a:extLst>
              <a:ext uri="{FF2B5EF4-FFF2-40B4-BE49-F238E27FC236}">
                <a16:creationId xmlns:a16="http://schemas.microsoft.com/office/drawing/2014/main" id="{75343F37-6BFB-486B-7BAE-16B9573E26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05" y="811585"/>
            <a:ext cx="10113433" cy="574886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B4B9D30-75F4-276D-B681-91391133EB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3324" y="3687378"/>
            <a:ext cx="2128562" cy="269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506752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">
            <a:extLst>
              <a:ext uri="{FF2B5EF4-FFF2-40B4-BE49-F238E27FC236}">
                <a16:creationId xmlns:a16="http://schemas.microsoft.com/office/drawing/2014/main" id="{F95091D3-58A9-492C-A5FC-D3314294F2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13423" y="644265"/>
            <a:ext cx="5989917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ru-UA" sz="28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Söhne"/>
              </a:rPr>
              <a:t>Projects currently being implemented</a:t>
            </a:r>
          </a:p>
        </p:txBody>
      </p:sp>
      <p:pic>
        <p:nvPicPr>
          <p:cNvPr id="3" name="Picture 2" descr="A table with a list of names&#10;&#10;Description automatically generated">
            <a:extLst>
              <a:ext uri="{FF2B5EF4-FFF2-40B4-BE49-F238E27FC236}">
                <a16:creationId xmlns:a16="http://schemas.microsoft.com/office/drawing/2014/main" id="{6F000D30-EBD8-A591-BFD1-A140DB0F35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703" y="1167485"/>
            <a:ext cx="10481495" cy="4954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833441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nk Back">
            <a:extLst>
              <a:ext uri="{FF2B5EF4-FFF2-40B4-BE49-F238E27FC236}">
                <a16:creationId xmlns:a16="http://schemas.microsoft.com/office/drawing/2014/main" id="{907C413F-0173-4883-8F92-964F4DB756AD}"/>
              </a:ext>
            </a:extLst>
          </p:cNvPr>
          <p:cNvSpPr/>
          <p:nvPr/>
        </p:nvSpPr>
        <p:spPr>
          <a:xfrm>
            <a:off x="6995887" y="5370396"/>
            <a:ext cx="2815772" cy="60960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9" name="Plank Main">
            <a:extLst>
              <a:ext uri="{FF2B5EF4-FFF2-40B4-BE49-F238E27FC236}">
                <a16:creationId xmlns:a16="http://schemas.microsoft.com/office/drawing/2014/main" id="{96C127DE-ED48-4FC5-87EB-29749C9F4551}"/>
              </a:ext>
            </a:extLst>
          </p:cNvPr>
          <p:cNvSpPr/>
          <p:nvPr/>
        </p:nvSpPr>
        <p:spPr>
          <a:xfrm>
            <a:off x="7721602" y="5370396"/>
            <a:ext cx="2815772" cy="609600"/>
          </a:xfrm>
          <a:prstGeom prst="roundRect">
            <a:avLst/>
          </a:prstGeom>
          <a:solidFill>
            <a:srgbClr val="00AC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0" name="Text">
            <a:extLst>
              <a:ext uri="{FF2B5EF4-FFF2-40B4-BE49-F238E27FC236}">
                <a16:creationId xmlns:a16="http://schemas.microsoft.com/office/drawing/2014/main" id="{7D8E910C-2571-47E1-9C6D-0BDA1E858923}"/>
              </a:ext>
            </a:extLst>
          </p:cNvPr>
          <p:cNvSpPr/>
          <p:nvPr/>
        </p:nvSpPr>
        <p:spPr>
          <a:xfrm>
            <a:off x="8661252" y="5387755"/>
            <a:ext cx="936475" cy="369332"/>
          </a:xfrm>
          <a:prstGeom prst="rect">
            <a:avLst/>
          </a:prstGeom>
        </p:spPr>
        <p:txBody>
          <a:bodyPr wrap="none">
            <a:noAutofit/>
          </a:bodyPr>
          <a:lstStyle/>
          <a:p>
            <a:pPr algn="ctr">
              <a:tabLst>
                <a:tab pos="3143250" algn="l"/>
              </a:tabLst>
            </a:pPr>
            <a:r>
              <a:rPr lang="en-CA">
                <a:solidFill>
                  <a:schemeClr val="bg1"/>
                </a:solidFill>
                <a:latin typeface="Open Sans" panose="020B0606030504020204" pitchFamily="34" charset="0"/>
              </a:rPr>
              <a:t>Food Security</a:t>
            </a:r>
          </a:p>
          <a:p>
            <a:pPr algn="ctr">
              <a:tabLst>
                <a:tab pos="3143250" algn="l"/>
              </a:tabLst>
            </a:pPr>
            <a:r>
              <a:rPr lang="en-CA" sz="1400">
                <a:solidFill>
                  <a:schemeClr val="bg1"/>
                </a:solidFill>
                <a:latin typeface="Open Sans" panose="020B0606030504020204" pitchFamily="34" charset="0"/>
              </a:rPr>
              <a:t>&amp; Livelihoods</a:t>
            </a:r>
          </a:p>
        </p:txBody>
      </p:sp>
      <p:pic>
        <p:nvPicPr>
          <p:cNvPr id="80" name="ICO">
            <a:extLst>
              <a:ext uri="{FF2B5EF4-FFF2-40B4-BE49-F238E27FC236}">
                <a16:creationId xmlns:a16="http://schemas.microsoft.com/office/drawing/2014/main" id="{A80650FF-33C9-4F8B-908E-4DC683D4E1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186626" y="5541207"/>
            <a:ext cx="382622" cy="263052"/>
          </a:xfrm>
          <a:prstGeom prst="rect">
            <a:avLst/>
          </a:prstGeom>
        </p:spPr>
      </p:pic>
      <p:sp>
        <p:nvSpPr>
          <p:cNvPr id="62" name="Plank Back">
            <a:extLst>
              <a:ext uri="{FF2B5EF4-FFF2-40B4-BE49-F238E27FC236}">
                <a16:creationId xmlns:a16="http://schemas.microsoft.com/office/drawing/2014/main" id="{18C97BF3-EDCA-4FDA-B2B5-3FDFF600A32B}"/>
              </a:ext>
            </a:extLst>
          </p:cNvPr>
          <p:cNvSpPr/>
          <p:nvPr/>
        </p:nvSpPr>
        <p:spPr>
          <a:xfrm>
            <a:off x="6995887" y="4365282"/>
            <a:ext cx="2815772" cy="60960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3" name="Plank Main">
            <a:extLst>
              <a:ext uri="{FF2B5EF4-FFF2-40B4-BE49-F238E27FC236}">
                <a16:creationId xmlns:a16="http://schemas.microsoft.com/office/drawing/2014/main" id="{6D6E7D63-71D6-4A65-989E-3251B108E81A}"/>
              </a:ext>
            </a:extLst>
          </p:cNvPr>
          <p:cNvSpPr/>
          <p:nvPr/>
        </p:nvSpPr>
        <p:spPr>
          <a:xfrm>
            <a:off x="7721602" y="4365282"/>
            <a:ext cx="2815772" cy="609600"/>
          </a:xfrm>
          <a:prstGeom prst="roundRect">
            <a:avLst/>
          </a:prstGeom>
          <a:solidFill>
            <a:srgbClr val="00AC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4" name="Text">
            <a:extLst>
              <a:ext uri="{FF2B5EF4-FFF2-40B4-BE49-F238E27FC236}">
                <a16:creationId xmlns:a16="http://schemas.microsoft.com/office/drawing/2014/main" id="{A2267D07-C840-4986-B593-2F88247CDC89}"/>
              </a:ext>
            </a:extLst>
          </p:cNvPr>
          <p:cNvSpPr/>
          <p:nvPr/>
        </p:nvSpPr>
        <p:spPr>
          <a:xfrm>
            <a:off x="8624381" y="4467913"/>
            <a:ext cx="1010213" cy="369332"/>
          </a:xfrm>
          <a:prstGeom prst="rect">
            <a:avLst/>
          </a:prstGeom>
        </p:spPr>
        <p:txBody>
          <a:bodyPr wrap="none">
            <a:noAutofit/>
          </a:bodyPr>
          <a:lstStyle/>
          <a:p>
            <a:pPr algn="ctr">
              <a:tabLst>
                <a:tab pos="3143250" algn="l"/>
              </a:tabLst>
            </a:pPr>
            <a:r>
              <a:rPr lang="en-CA">
                <a:solidFill>
                  <a:schemeClr val="bg1"/>
                </a:solidFill>
                <a:latin typeface="Open Sans" panose="020B0606030504020204" pitchFamily="34" charset="0"/>
              </a:rPr>
              <a:t>Education</a:t>
            </a:r>
          </a:p>
        </p:txBody>
      </p:sp>
      <p:pic>
        <p:nvPicPr>
          <p:cNvPr id="79" name="ICO">
            <a:extLst>
              <a:ext uri="{FF2B5EF4-FFF2-40B4-BE49-F238E27FC236}">
                <a16:creationId xmlns:a16="http://schemas.microsoft.com/office/drawing/2014/main" id="{865B690A-44B2-4684-ABA8-E03D57B0FB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32391" y="4438288"/>
            <a:ext cx="445903" cy="445903"/>
          </a:xfrm>
          <a:prstGeom prst="rect">
            <a:avLst/>
          </a:prstGeom>
        </p:spPr>
      </p:pic>
      <p:sp>
        <p:nvSpPr>
          <p:cNvPr id="66" name="Plank Back">
            <a:extLst>
              <a:ext uri="{FF2B5EF4-FFF2-40B4-BE49-F238E27FC236}">
                <a16:creationId xmlns:a16="http://schemas.microsoft.com/office/drawing/2014/main" id="{87B7E43A-2F76-4C0B-9220-09AE1434E0E3}"/>
              </a:ext>
            </a:extLst>
          </p:cNvPr>
          <p:cNvSpPr/>
          <p:nvPr/>
        </p:nvSpPr>
        <p:spPr>
          <a:xfrm>
            <a:off x="6995887" y="3360168"/>
            <a:ext cx="2815772" cy="60960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7" name="Plank Main">
            <a:extLst>
              <a:ext uri="{FF2B5EF4-FFF2-40B4-BE49-F238E27FC236}">
                <a16:creationId xmlns:a16="http://schemas.microsoft.com/office/drawing/2014/main" id="{84F287E2-74EB-4E16-A5BA-62B9DF1C0697}"/>
              </a:ext>
            </a:extLst>
          </p:cNvPr>
          <p:cNvSpPr/>
          <p:nvPr/>
        </p:nvSpPr>
        <p:spPr>
          <a:xfrm>
            <a:off x="7721602" y="3360168"/>
            <a:ext cx="2815772" cy="609600"/>
          </a:xfrm>
          <a:prstGeom prst="roundRect">
            <a:avLst/>
          </a:prstGeom>
          <a:solidFill>
            <a:srgbClr val="00AC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9" name="Text">
            <a:extLst>
              <a:ext uri="{FF2B5EF4-FFF2-40B4-BE49-F238E27FC236}">
                <a16:creationId xmlns:a16="http://schemas.microsoft.com/office/drawing/2014/main" id="{AFCE4C79-4632-4D39-89F1-3675A953696D}"/>
              </a:ext>
            </a:extLst>
          </p:cNvPr>
          <p:cNvSpPr/>
          <p:nvPr/>
        </p:nvSpPr>
        <p:spPr>
          <a:xfrm>
            <a:off x="8392280" y="3463740"/>
            <a:ext cx="1404552" cy="369332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ctr">
              <a:tabLst>
                <a:tab pos="3143250" algn="l"/>
              </a:tabLst>
            </a:pPr>
            <a:r>
              <a:rPr lang="en-CA">
                <a:solidFill>
                  <a:schemeClr val="bg1"/>
                </a:solidFill>
                <a:latin typeface="Open Sans" panose="020B0606030504020204" pitchFamily="34" charset="0"/>
              </a:rPr>
              <a:t>Logistics</a:t>
            </a:r>
          </a:p>
        </p:txBody>
      </p:sp>
      <p:pic>
        <p:nvPicPr>
          <p:cNvPr id="75" name="ICO">
            <a:extLst>
              <a:ext uri="{FF2B5EF4-FFF2-40B4-BE49-F238E27FC236}">
                <a16:creationId xmlns:a16="http://schemas.microsoft.com/office/drawing/2014/main" id="{83ECBE29-6009-429F-9DAC-CCCC043FCA5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60966" y="3467188"/>
            <a:ext cx="395558" cy="395558"/>
          </a:xfrm>
          <a:prstGeom prst="rect">
            <a:avLst/>
          </a:prstGeom>
        </p:spPr>
      </p:pic>
      <p:sp>
        <p:nvSpPr>
          <p:cNvPr id="70" name="Plank Back">
            <a:extLst>
              <a:ext uri="{FF2B5EF4-FFF2-40B4-BE49-F238E27FC236}">
                <a16:creationId xmlns:a16="http://schemas.microsoft.com/office/drawing/2014/main" id="{CE5A15F8-4AB5-44A3-86EE-19139B675055}"/>
              </a:ext>
            </a:extLst>
          </p:cNvPr>
          <p:cNvSpPr/>
          <p:nvPr/>
        </p:nvSpPr>
        <p:spPr>
          <a:xfrm>
            <a:off x="6995887" y="2355054"/>
            <a:ext cx="2815772" cy="60960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1" name="Plank Main">
            <a:extLst>
              <a:ext uri="{FF2B5EF4-FFF2-40B4-BE49-F238E27FC236}">
                <a16:creationId xmlns:a16="http://schemas.microsoft.com/office/drawing/2014/main" id="{BD64DA1F-75A4-46A9-B84E-4864B1009CED}"/>
              </a:ext>
            </a:extLst>
          </p:cNvPr>
          <p:cNvSpPr/>
          <p:nvPr/>
        </p:nvSpPr>
        <p:spPr>
          <a:xfrm>
            <a:off x="7721602" y="2355054"/>
            <a:ext cx="2815772" cy="609600"/>
          </a:xfrm>
          <a:prstGeom prst="roundRect">
            <a:avLst/>
          </a:prstGeom>
          <a:solidFill>
            <a:srgbClr val="00AC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2" name="Text">
            <a:extLst>
              <a:ext uri="{FF2B5EF4-FFF2-40B4-BE49-F238E27FC236}">
                <a16:creationId xmlns:a16="http://schemas.microsoft.com/office/drawing/2014/main" id="{2FD1DEC8-17E5-4655-A302-A1A04B15A5AC}"/>
              </a:ext>
            </a:extLst>
          </p:cNvPr>
          <p:cNvSpPr/>
          <p:nvPr/>
        </p:nvSpPr>
        <p:spPr>
          <a:xfrm>
            <a:off x="7887174" y="2475188"/>
            <a:ext cx="2542684" cy="369332"/>
          </a:xfrm>
          <a:prstGeom prst="rect">
            <a:avLst/>
          </a:prstGeom>
        </p:spPr>
        <p:txBody>
          <a:bodyPr wrap="none">
            <a:noAutofit/>
          </a:bodyPr>
          <a:lstStyle/>
          <a:p>
            <a:pPr algn="ctr">
              <a:tabLst>
                <a:tab pos="3143250" algn="l"/>
              </a:tabLst>
            </a:pPr>
            <a:r>
              <a:rPr lang="en-CA">
                <a:solidFill>
                  <a:schemeClr val="bg1"/>
                </a:solidFill>
                <a:latin typeface="Open Sans" panose="020B0606030504020204" pitchFamily="34" charset="0"/>
              </a:rPr>
              <a:t>Health</a:t>
            </a:r>
          </a:p>
        </p:txBody>
      </p:sp>
      <p:pic>
        <p:nvPicPr>
          <p:cNvPr id="74" name="ICO">
            <a:extLst>
              <a:ext uri="{FF2B5EF4-FFF2-40B4-BE49-F238E27FC236}">
                <a16:creationId xmlns:a16="http://schemas.microsoft.com/office/drawing/2014/main" id="{16520EC2-7ACF-42E2-92A6-40A18DC8501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93121" y="2463853"/>
            <a:ext cx="406451" cy="406451"/>
          </a:xfrm>
          <a:prstGeom prst="rect">
            <a:avLst/>
          </a:prstGeom>
        </p:spPr>
      </p:pic>
      <p:sp>
        <p:nvSpPr>
          <p:cNvPr id="28" name="Plank Back">
            <a:extLst>
              <a:ext uri="{FF2B5EF4-FFF2-40B4-BE49-F238E27FC236}">
                <a16:creationId xmlns:a16="http://schemas.microsoft.com/office/drawing/2014/main" id="{AC2A9A19-F3B1-495C-965D-7749EF55330C}"/>
              </a:ext>
            </a:extLst>
          </p:cNvPr>
          <p:cNvSpPr/>
          <p:nvPr/>
        </p:nvSpPr>
        <p:spPr>
          <a:xfrm>
            <a:off x="2380341" y="5370396"/>
            <a:ext cx="2815772" cy="60960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9" name="Plank Main">
            <a:extLst>
              <a:ext uri="{FF2B5EF4-FFF2-40B4-BE49-F238E27FC236}">
                <a16:creationId xmlns:a16="http://schemas.microsoft.com/office/drawing/2014/main" id="{775775E3-5952-4387-A4B6-AA9DAA1BDA18}"/>
              </a:ext>
            </a:extLst>
          </p:cNvPr>
          <p:cNvSpPr/>
          <p:nvPr/>
        </p:nvSpPr>
        <p:spPr>
          <a:xfrm>
            <a:off x="1654626" y="5370396"/>
            <a:ext cx="2815772" cy="609600"/>
          </a:xfrm>
          <a:prstGeom prst="roundRect">
            <a:avLst/>
          </a:prstGeom>
          <a:solidFill>
            <a:srgbClr val="00AC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8" name="Text">
            <a:extLst>
              <a:ext uri="{FF2B5EF4-FFF2-40B4-BE49-F238E27FC236}">
                <a16:creationId xmlns:a16="http://schemas.microsoft.com/office/drawing/2014/main" id="{B7DB8B97-AFE1-48FB-B609-DF9C460CD88A}"/>
              </a:ext>
            </a:extLst>
          </p:cNvPr>
          <p:cNvSpPr/>
          <p:nvPr/>
        </p:nvSpPr>
        <p:spPr>
          <a:xfrm>
            <a:off x="2594273" y="5473027"/>
            <a:ext cx="936475" cy="369332"/>
          </a:xfrm>
          <a:prstGeom prst="rect">
            <a:avLst/>
          </a:prstGeom>
        </p:spPr>
        <p:txBody>
          <a:bodyPr wrap="none">
            <a:noAutofit/>
          </a:bodyPr>
          <a:lstStyle/>
          <a:p>
            <a:pPr algn="ctr">
              <a:tabLst>
                <a:tab pos="3143250" algn="l"/>
              </a:tabLst>
            </a:pPr>
            <a:r>
              <a:rPr lang="en-CA">
                <a:solidFill>
                  <a:schemeClr val="bg1"/>
                </a:solidFill>
                <a:latin typeface="Open Sans" panose="020B0606030504020204" pitchFamily="34" charset="0"/>
              </a:rPr>
              <a:t>WASH</a:t>
            </a:r>
          </a:p>
        </p:txBody>
      </p:sp>
      <p:pic>
        <p:nvPicPr>
          <p:cNvPr id="39" name="ICO">
            <a:extLst>
              <a:ext uri="{FF2B5EF4-FFF2-40B4-BE49-F238E27FC236}">
                <a16:creationId xmlns:a16="http://schemas.microsoft.com/office/drawing/2014/main" id="{47089E91-F3E0-4B4C-8D80-7DE1708FCD1B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5435"/>
          <a:stretch/>
        </p:blipFill>
        <p:spPr bwMode="auto">
          <a:xfrm>
            <a:off x="4465542" y="5357696"/>
            <a:ext cx="718378" cy="574129"/>
          </a:xfrm>
          <a:prstGeom prst="rect">
            <a:avLst/>
          </a:prstGeom>
          <a:noFill/>
        </p:spPr>
      </p:pic>
      <p:sp>
        <p:nvSpPr>
          <p:cNvPr id="25" name="Plank Back">
            <a:extLst>
              <a:ext uri="{FF2B5EF4-FFF2-40B4-BE49-F238E27FC236}">
                <a16:creationId xmlns:a16="http://schemas.microsoft.com/office/drawing/2014/main" id="{66A707EE-94B6-4ACF-A1FE-9BB62A1150CB}"/>
              </a:ext>
            </a:extLst>
          </p:cNvPr>
          <p:cNvSpPr/>
          <p:nvPr/>
        </p:nvSpPr>
        <p:spPr>
          <a:xfrm>
            <a:off x="2380341" y="4365282"/>
            <a:ext cx="2815772" cy="60960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6" name="Plank Main">
            <a:extLst>
              <a:ext uri="{FF2B5EF4-FFF2-40B4-BE49-F238E27FC236}">
                <a16:creationId xmlns:a16="http://schemas.microsoft.com/office/drawing/2014/main" id="{D4162E20-8F69-48B8-85BA-24E57A73A2A6}"/>
              </a:ext>
            </a:extLst>
          </p:cNvPr>
          <p:cNvSpPr/>
          <p:nvPr/>
        </p:nvSpPr>
        <p:spPr>
          <a:xfrm>
            <a:off x="1654626" y="4365282"/>
            <a:ext cx="2815772" cy="609600"/>
          </a:xfrm>
          <a:prstGeom prst="roundRect">
            <a:avLst/>
          </a:prstGeom>
          <a:solidFill>
            <a:srgbClr val="00AC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7" name="Text">
            <a:extLst>
              <a:ext uri="{FF2B5EF4-FFF2-40B4-BE49-F238E27FC236}">
                <a16:creationId xmlns:a16="http://schemas.microsoft.com/office/drawing/2014/main" id="{61B294B2-E812-4CEB-92B4-12D3A43C01E6}"/>
              </a:ext>
            </a:extLst>
          </p:cNvPr>
          <p:cNvSpPr/>
          <p:nvPr/>
        </p:nvSpPr>
        <p:spPr>
          <a:xfrm>
            <a:off x="2557405" y="4467913"/>
            <a:ext cx="1010213" cy="369332"/>
          </a:xfrm>
          <a:prstGeom prst="rect">
            <a:avLst/>
          </a:prstGeom>
        </p:spPr>
        <p:txBody>
          <a:bodyPr wrap="none">
            <a:noAutofit/>
          </a:bodyPr>
          <a:lstStyle/>
          <a:p>
            <a:pPr algn="ctr">
              <a:tabLst>
                <a:tab pos="3143250" algn="l"/>
              </a:tabLst>
            </a:pPr>
            <a:r>
              <a:rPr lang="en-CA">
                <a:solidFill>
                  <a:schemeClr val="bg1"/>
                </a:solidFill>
                <a:latin typeface="Open Sans" panose="020B0606030504020204" pitchFamily="34" charset="0"/>
              </a:rPr>
              <a:t>Shelter</a:t>
            </a:r>
          </a:p>
        </p:txBody>
      </p:sp>
      <p:pic>
        <p:nvPicPr>
          <p:cNvPr id="41" name="ICO">
            <a:extLst>
              <a:ext uri="{FF2B5EF4-FFF2-40B4-BE49-F238E27FC236}">
                <a16:creationId xmlns:a16="http://schemas.microsoft.com/office/drawing/2014/main" id="{E77BC361-8AE2-4451-8E11-9C66BAA9CC1C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556050" y="4438288"/>
            <a:ext cx="530068" cy="485146"/>
          </a:xfrm>
          <a:prstGeom prst="rect">
            <a:avLst/>
          </a:prstGeom>
          <a:noFill/>
        </p:spPr>
      </p:pic>
      <p:sp>
        <p:nvSpPr>
          <p:cNvPr id="22" name="Plank Back">
            <a:extLst>
              <a:ext uri="{FF2B5EF4-FFF2-40B4-BE49-F238E27FC236}">
                <a16:creationId xmlns:a16="http://schemas.microsoft.com/office/drawing/2014/main" id="{60FF6363-5555-44E7-ACFF-F28F51030A2E}"/>
              </a:ext>
            </a:extLst>
          </p:cNvPr>
          <p:cNvSpPr/>
          <p:nvPr/>
        </p:nvSpPr>
        <p:spPr>
          <a:xfrm>
            <a:off x="2380341" y="3360168"/>
            <a:ext cx="2815772" cy="60960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3" name="Plank Main">
            <a:extLst>
              <a:ext uri="{FF2B5EF4-FFF2-40B4-BE49-F238E27FC236}">
                <a16:creationId xmlns:a16="http://schemas.microsoft.com/office/drawing/2014/main" id="{47AA4AA0-2FE7-4923-B2E9-A1E49550BC55}"/>
              </a:ext>
            </a:extLst>
          </p:cNvPr>
          <p:cNvSpPr/>
          <p:nvPr/>
        </p:nvSpPr>
        <p:spPr>
          <a:xfrm>
            <a:off x="1654626" y="3360168"/>
            <a:ext cx="2815772" cy="609600"/>
          </a:xfrm>
          <a:prstGeom prst="roundRect">
            <a:avLst/>
          </a:prstGeom>
          <a:solidFill>
            <a:srgbClr val="00AC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1" name="Text">
            <a:extLst>
              <a:ext uri="{FF2B5EF4-FFF2-40B4-BE49-F238E27FC236}">
                <a16:creationId xmlns:a16="http://schemas.microsoft.com/office/drawing/2014/main" id="{6363B77D-0FA4-42B1-827E-9998F6C4004E}"/>
              </a:ext>
            </a:extLst>
          </p:cNvPr>
          <p:cNvSpPr/>
          <p:nvPr/>
        </p:nvSpPr>
        <p:spPr>
          <a:xfrm>
            <a:off x="2325304" y="3463740"/>
            <a:ext cx="1404552" cy="369332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ctr">
              <a:tabLst>
                <a:tab pos="3143250" algn="l"/>
              </a:tabLst>
            </a:pPr>
            <a:r>
              <a:rPr lang="en-CA">
                <a:solidFill>
                  <a:schemeClr val="bg1"/>
                </a:solidFill>
                <a:latin typeface="Open Sans" panose="020B0606030504020204" pitchFamily="34" charset="0"/>
              </a:rPr>
              <a:t>Protection</a:t>
            </a:r>
          </a:p>
        </p:txBody>
      </p:sp>
      <p:pic>
        <p:nvPicPr>
          <p:cNvPr id="40" name="ICO">
            <a:extLst>
              <a:ext uri="{FF2B5EF4-FFF2-40B4-BE49-F238E27FC236}">
                <a16:creationId xmlns:a16="http://schemas.microsoft.com/office/drawing/2014/main" id="{DFB9DF09-23E0-469B-9719-39AFD45BE43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590613" y="3494649"/>
            <a:ext cx="480900" cy="340637"/>
          </a:xfrm>
          <a:prstGeom prst="rect">
            <a:avLst/>
          </a:prstGeom>
        </p:spPr>
      </p:pic>
      <p:sp>
        <p:nvSpPr>
          <p:cNvPr id="21" name="Plank Back">
            <a:extLst>
              <a:ext uri="{FF2B5EF4-FFF2-40B4-BE49-F238E27FC236}">
                <a16:creationId xmlns:a16="http://schemas.microsoft.com/office/drawing/2014/main" id="{34CC7D51-8451-4E1E-8C82-606C95D56404}"/>
              </a:ext>
            </a:extLst>
          </p:cNvPr>
          <p:cNvSpPr/>
          <p:nvPr/>
        </p:nvSpPr>
        <p:spPr>
          <a:xfrm>
            <a:off x="2380341" y="2355054"/>
            <a:ext cx="2815772" cy="60960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" name="Plank Main">
            <a:extLst>
              <a:ext uri="{FF2B5EF4-FFF2-40B4-BE49-F238E27FC236}">
                <a16:creationId xmlns:a16="http://schemas.microsoft.com/office/drawing/2014/main" id="{3B77A0D8-DA5C-46B1-8183-714DBED36735}"/>
              </a:ext>
            </a:extLst>
          </p:cNvPr>
          <p:cNvSpPr/>
          <p:nvPr/>
        </p:nvSpPr>
        <p:spPr>
          <a:xfrm>
            <a:off x="1654626" y="2355054"/>
            <a:ext cx="2815772" cy="609600"/>
          </a:xfrm>
          <a:prstGeom prst="roundRect">
            <a:avLst/>
          </a:prstGeom>
          <a:solidFill>
            <a:srgbClr val="00AC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9" name="Text">
            <a:extLst>
              <a:ext uri="{FF2B5EF4-FFF2-40B4-BE49-F238E27FC236}">
                <a16:creationId xmlns:a16="http://schemas.microsoft.com/office/drawing/2014/main" id="{A4CCE86A-D0A8-447C-B24F-1E121B1B1564}"/>
              </a:ext>
            </a:extLst>
          </p:cNvPr>
          <p:cNvSpPr/>
          <p:nvPr/>
        </p:nvSpPr>
        <p:spPr>
          <a:xfrm>
            <a:off x="1794798" y="2475188"/>
            <a:ext cx="2542684" cy="369332"/>
          </a:xfrm>
          <a:prstGeom prst="rect">
            <a:avLst/>
          </a:prstGeom>
        </p:spPr>
        <p:txBody>
          <a:bodyPr wrap="none">
            <a:noAutofit/>
          </a:bodyPr>
          <a:lstStyle/>
          <a:p>
            <a:pPr algn="ctr">
              <a:tabLst>
                <a:tab pos="3143250" algn="l"/>
              </a:tabLst>
            </a:pPr>
            <a:r>
              <a:rPr lang="en-CA" dirty="0">
                <a:solidFill>
                  <a:schemeClr val="bg1"/>
                </a:solidFill>
                <a:latin typeface="Open Sans" panose="020B0606030504020204" pitchFamily="34" charset="0"/>
              </a:rPr>
              <a:t>Cash working group</a:t>
            </a:r>
          </a:p>
        </p:txBody>
      </p:sp>
      <p:pic>
        <p:nvPicPr>
          <p:cNvPr id="77" name="ICO">
            <a:extLst>
              <a:ext uri="{FF2B5EF4-FFF2-40B4-BE49-F238E27FC236}">
                <a16:creationId xmlns:a16="http://schemas.microsoft.com/office/drawing/2014/main" id="{031837FA-00DD-49D3-9143-587F42E0946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654112" y="2460674"/>
            <a:ext cx="406400" cy="406400"/>
          </a:xfrm>
          <a:prstGeom prst="rect">
            <a:avLst/>
          </a:prstGeom>
        </p:spPr>
      </p:pic>
      <p:sp>
        <p:nvSpPr>
          <p:cNvPr id="82" name="SubTitle Plank">
            <a:extLst>
              <a:ext uri="{FF2B5EF4-FFF2-40B4-BE49-F238E27FC236}">
                <a16:creationId xmlns:a16="http://schemas.microsoft.com/office/drawing/2014/main" id="{E0CF4575-6FFE-47A3-914C-3A295CF41038}"/>
              </a:ext>
            </a:extLst>
          </p:cNvPr>
          <p:cNvSpPr/>
          <p:nvPr/>
        </p:nvSpPr>
        <p:spPr>
          <a:xfrm>
            <a:off x="2390914" y="1149252"/>
            <a:ext cx="7410169" cy="789368"/>
          </a:xfrm>
          <a:prstGeom prst="roundRect">
            <a:avLst/>
          </a:prstGeom>
          <a:solidFill>
            <a:schemeClr val="bg1"/>
          </a:solidFill>
          <a:ln>
            <a:solidFill>
              <a:srgbClr val="007B5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bg1"/>
              </a:solidFill>
            </a:endParaRPr>
          </a:p>
        </p:txBody>
      </p:sp>
      <p:sp>
        <p:nvSpPr>
          <p:cNvPr id="18" name="SubTitle">
            <a:extLst>
              <a:ext uri="{FF2B5EF4-FFF2-40B4-BE49-F238E27FC236}">
                <a16:creationId xmlns:a16="http://schemas.microsoft.com/office/drawing/2014/main" id="{708580CC-AFEF-471B-844B-F76244E7EEDB}"/>
              </a:ext>
            </a:extLst>
          </p:cNvPr>
          <p:cNvSpPr/>
          <p:nvPr/>
        </p:nvSpPr>
        <p:spPr>
          <a:xfrm>
            <a:off x="0" y="1357907"/>
            <a:ext cx="1219199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tabLst>
                <a:tab pos="3143250" algn="l"/>
              </a:tabLst>
            </a:pPr>
            <a:r>
              <a:rPr lang="en-CA" sz="2000" b="1" dirty="0">
                <a:solidFill>
                  <a:srgbClr val="007B5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ADRA Ukraine is represented in the following clusters</a:t>
            </a:r>
            <a:r>
              <a:rPr lang="ru-RU" sz="2000" b="1" dirty="0">
                <a:solidFill>
                  <a:srgbClr val="007B5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</a:t>
            </a:r>
            <a:endParaRPr lang="en-CA" sz="2000" b="1" dirty="0">
              <a:solidFill>
                <a:srgbClr val="007B5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16" name="Title Line">
            <a:extLst>
              <a:ext uri="{FF2B5EF4-FFF2-40B4-BE49-F238E27FC236}">
                <a16:creationId xmlns:a16="http://schemas.microsoft.com/office/drawing/2014/main" id="{8008D55C-8A8C-4147-AAB8-5D79C2FD1888}"/>
              </a:ext>
            </a:extLst>
          </p:cNvPr>
          <p:cNvCxnSpPr>
            <a:cxnSpLocks/>
          </p:cNvCxnSpPr>
          <p:nvPr/>
        </p:nvCxnSpPr>
        <p:spPr>
          <a:xfrm>
            <a:off x="564356" y="405606"/>
            <a:ext cx="0" cy="511969"/>
          </a:xfrm>
          <a:prstGeom prst="line">
            <a:avLst/>
          </a:prstGeom>
          <a:ln w="28575">
            <a:solidFill>
              <a:srgbClr val="007B5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itle Text">
            <a:extLst>
              <a:ext uri="{FF2B5EF4-FFF2-40B4-BE49-F238E27FC236}">
                <a16:creationId xmlns:a16="http://schemas.microsoft.com/office/drawing/2014/main" id="{E614853F-D553-4B08-93D5-EEBBE4C43E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256" y="298311"/>
            <a:ext cx="9603458" cy="726557"/>
          </a:xfrm>
        </p:spPr>
        <p:txBody>
          <a:bodyPr>
            <a:normAutofit/>
          </a:bodyPr>
          <a:lstStyle/>
          <a:p>
            <a:r>
              <a:rPr lang="en-US" sz="2400" b="1" dirty="0">
                <a:solidFill>
                  <a:srgbClr val="007B5F"/>
                </a:solidFill>
                <a:latin typeface="Open Sans" panose="020B0606030504020204" pitchFamily="34" charset="0"/>
              </a:rPr>
              <a:t>Coordination and Partnership</a:t>
            </a:r>
          </a:p>
        </p:txBody>
      </p:sp>
    </p:spTree>
    <p:extLst>
      <p:ext uri="{BB962C8B-B14F-4D97-AF65-F5344CB8AC3E}">
        <p14:creationId xmlns:p14="http://schemas.microsoft.com/office/powerpoint/2010/main" val="3763313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5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2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7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2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7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4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9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4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8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9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 animBg="1"/>
      <p:bldP spid="59" grpId="0" animBg="1"/>
      <p:bldP spid="60" grpId="0"/>
      <p:bldP spid="62" grpId="0" animBg="1"/>
      <p:bldP spid="63" grpId="0" animBg="1"/>
      <p:bldP spid="64" grpId="0"/>
      <p:bldP spid="66" grpId="0" animBg="1"/>
      <p:bldP spid="67" grpId="0" animBg="1"/>
      <p:bldP spid="69" grpId="0"/>
      <p:bldP spid="70" grpId="0" animBg="1"/>
      <p:bldP spid="71" grpId="0" animBg="1"/>
      <p:bldP spid="72" grpId="0"/>
      <p:bldP spid="28" grpId="0" animBg="1"/>
      <p:bldP spid="29" grpId="0" animBg="1"/>
      <p:bldP spid="38" grpId="0"/>
      <p:bldP spid="25" grpId="0" animBg="1"/>
      <p:bldP spid="26" grpId="0" animBg="1"/>
      <p:bldP spid="37" grpId="0"/>
      <p:bldP spid="22" grpId="0" animBg="1"/>
      <p:bldP spid="23" grpId="0" animBg="1"/>
      <p:bldP spid="31" grpId="0"/>
      <p:bldP spid="21" grpId="0" animBg="1"/>
      <p:bldP spid="4" grpId="0" animBg="1"/>
      <p:bldP spid="19" grpId="0"/>
      <p:bldP spid="82" grpId="0" animBg="1"/>
      <p:bldP spid="18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nk Main">
            <a:extLst>
              <a:ext uri="{FF2B5EF4-FFF2-40B4-BE49-F238E27FC236}">
                <a16:creationId xmlns:a16="http://schemas.microsoft.com/office/drawing/2014/main" id="{6D6E7D63-71D6-4A65-989E-3251B108E81A}"/>
              </a:ext>
            </a:extLst>
          </p:cNvPr>
          <p:cNvSpPr/>
          <p:nvPr/>
        </p:nvSpPr>
        <p:spPr>
          <a:xfrm>
            <a:off x="6626377" y="4555916"/>
            <a:ext cx="5006222" cy="609600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4" name="Text">
            <a:extLst>
              <a:ext uri="{FF2B5EF4-FFF2-40B4-BE49-F238E27FC236}">
                <a16:creationId xmlns:a16="http://schemas.microsoft.com/office/drawing/2014/main" id="{A2267D07-C840-4986-B593-2F88247CDC89}"/>
              </a:ext>
            </a:extLst>
          </p:cNvPr>
          <p:cNvSpPr/>
          <p:nvPr/>
        </p:nvSpPr>
        <p:spPr>
          <a:xfrm>
            <a:off x="6756295" y="4630845"/>
            <a:ext cx="4758314" cy="444302"/>
          </a:xfrm>
          <a:prstGeom prst="rect">
            <a:avLst/>
          </a:prstGeom>
        </p:spPr>
        <p:txBody>
          <a:bodyPr wrap="none">
            <a:noAutofit/>
          </a:bodyPr>
          <a:lstStyle/>
          <a:p>
            <a:pPr algn="ctr">
              <a:tabLst>
                <a:tab pos="3143250" algn="l"/>
              </a:tabLst>
            </a:pPr>
            <a:r>
              <a:rPr lang="en-CA" sz="2000" dirty="0">
                <a:solidFill>
                  <a:schemeClr val="bg1"/>
                </a:solidFill>
                <a:latin typeface="Open Sans" panose="020B0606030504020204" pitchFamily="34" charset="0"/>
              </a:rPr>
              <a:t>InterAction Ukraine </a:t>
            </a:r>
            <a:r>
              <a:rPr lang="en-CA" sz="2000">
                <a:solidFill>
                  <a:schemeClr val="bg1"/>
                </a:solidFill>
                <a:latin typeface="Open Sans" panose="020B0606030504020204" pitchFamily="34" charset="0"/>
              </a:rPr>
              <a:t>Working Group</a:t>
            </a:r>
            <a:endParaRPr lang="en-CA" sz="2000" dirty="0">
              <a:solidFill>
                <a:schemeClr val="bg1"/>
              </a:solidFill>
              <a:latin typeface="Open Sans" panose="020B0606030504020204" pitchFamily="34" charset="0"/>
            </a:endParaRPr>
          </a:p>
        </p:txBody>
      </p:sp>
      <p:sp>
        <p:nvSpPr>
          <p:cNvPr id="67" name="Plank Main">
            <a:extLst>
              <a:ext uri="{FF2B5EF4-FFF2-40B4-BE49-F238E27FC236}">
                <a16:creationId xmlns:a16="http://schemas.microsoft.com/office/drawing/2014/main" id="{84F287E2-74EB-4E16-A5BA-62B9DF1C0697}"/>
              </a:ext>
            </a:extLst>
          </p:cNvPr>
          <p:cNvSpPr/>
          <p:nvPr/>
        </p:nvSpPr>
        <p:spPr>
          <a:xfrm>
            <a:off x="6626377" y="3550802"/>
            <a:ext cx="5006222" cy="609600"/>
          </a:xfrm>
          <a:prstGeom prst="roundRect">
            <a:avLst/>
          </a:prstGeom>
          <a:solidFill>
            <a:srgbClr val="00AC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9" name="Text">
            <a:extLst>
              <a:ext uri="{FF2B5EF4-FFF2-40B4-BE49-F238E27FC236}">
                <a16:creationId xmlns:a16="http://schemas.microsoft.com/office/drawing/2014/main" id="{AFCE4C79-4632-4D39-89F1-3675A953696D}"/>
              </a:ext>
            </a:extLst>
          </p:cNvPr>
          <p:cNvSpPr/>
          <p:nvPr/>
        </p:nvSpPr>
        <p:spPr>
          <a:xfrm>
            <a:off x="6626377" y="3667644"/>
            <a:ext cx="4936358" cy="369332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ctr">
              <a:tabLst>
                <a:tab pos="3143250" algn="l"/>
              </a:tabLst>
            </a:pPr>
            <a:r>
              <a:rPr lang="en-CA" sz="2000" dirty="0">
                <a:solidFill>
                  <a:schemeClr val="bg1"/>
                </a:solidFill>
                <a:latin typeface="Open Sans" panose="020B0606030504020204" pitchFamily="34" charset="0"/>
              </a:rPr>
              <a:t>ASD </a:t>
            </a:r>
            <a:r>
              <a:rPr lang="en-CA" sz="2000">
                <a:solidFill>
                  <a:schemeClr val="bg1"/>
                </a:solidFill>
                <a:latin typeface="Open Sans" panose="020B0606030504020204" pitchFamily="34" charset="0"/>
              </a:rPr>
              <a:t>Church Network</a:t>
            </a:r>
            <a:endParaRPr lang="en-CA" sz="2000" dirty="0">
              <a:solidFill>
                <a:schemeClr val="bg1"/>
              </a:solidFill>
              <a:latin typeface="Open Sans" panose="020B0606030504020204" pitchFamily="34" charset="0"/>
            </a:endParaRPr>
          </a:p>
        </p:txBody>
      </p:sp>
      <p:sp>
        <p:nvSpPr>
          <p:cNvPr id="71" name="Plank Main">
            <a:extLst>
              <a:ext uri="{FF2B5EF4-FFF2-40B4-BE49-F238E27FC236}">
                <a16:creationId xmlns:a16="http://schemas.microsoft.com/office/drawing/2014/main" id="{BD64DA1F-75A4-46A9-B84E-4864B1009CED}"/>
              </a:ext>
            </a:extLst>
          </p:cNvPr>
          <p:cNvSpPr/>
          <p:nvPr/>
        </p:nvSpPr>
        <p:spPr>
          <a:xfrm>
            <a:off x="6626377" y="2545688"/>
            <a:ext cx="5006222" cy="609600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2" name="Text">
            <a:extLst>
              <a:ext uri="{FF2B5EF4-FFF2-40B4-BE49-F238E27FC236}">
                <a16:creationId xmlns:a16="http://schemas.microsoft.com/office/drawing/2014/main" id="{2FD1DEC8-17E5-4655-A302-A1A04B15A5AC}"/>
              </a:ext>
            </a:extLst>
          </p:cNvPr>
          <p:cNvSpPr/>
          <p:nvPr/>
        </p:nvSpPr>
        <p:spPr>
          <a:xfrm>
            <a:off x="7858145" y="2662342"/>
            <a:ext cx="2542684" cy="369332"/>
          </a:xfrm>
          <a:prstGeom prst="rect">
            <a:avLst/>
          </a:prstGeom>
        </p:spPr>
        <p:txBody>
          <a:bodyPr wrap="none">
            <a:noAutofit/>
          </a:bodyPr>
          <a:lstStyle/>
          <a:p>
            <a:pPr algn="ctr">
              <a:tabLst>
                <a:tab pos="3143250" algn="l"/>
              </a:tabLst>
            </a:pPr>
            <a:r>
              <a:rPr lang="en-CA" sz="2000">
                <a:solidFill>
                  <a:schemeClr val="bg1"/>
                </a:solidFill>
                <a:latin typeface="Open Sans" panose="020B0606030504020204" pitchFamily="34" charset="0"/>
              </a:rPr>
              <a:t>Local NGOs</a:t>
            </a:r>
            <a:endParaRPr lang="en-CA" sz="2000" dirty="0">
              <a:solidFill>
                <a:schemeClr val="bg1"/>
              </a:solidFill>
              <a:latin typeface="Open Sans" panose="020B0606030504020204" pitchFamily="34" charset="0"/>
            </a:endParaRPr>
          </a:p>
        </p:txBody>
      </p:sp>
      <p:sp>
        <p:nvSpPr>
          <p:cNvPr id="26" name="Plank Main">
            <a:extLst>
              <a:ext uri="{FF2B5EF4-FFF2-40B4-BE49-F238E27FC236}">
                <a16:creationId xmlns:a16="http://schemas.microsoft.com/office/drawing/2014/main" id="{D4162E20-8F69-48B8-85BA-24E57A73A2A6}"/>
              </a:ext>
            </a:extLst>
          </p:cNvPr>
          <p:cNvSpPr/>
          <p:nvPr/>
        </p:nvSpPr>
        <p:spPr>
          <a:xfrm>
            <a:off x="559401" y="4555916"/>
            <a:ext cx="5006222" cy="609600"/>
          </a:xfrm>
          <a:prstGeom prst="roundRect">
            <a:avLst/>
          </a:prstGeom>
          <a:solidFill>
            <a:srgbClr val="00AC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7" name="Text">
            <a:extLst>
              <a:ext uri="{FF2B5EF4-FFF2-40B4-BE49-F238E27FC236}">
                <a16:creationId xmlns:a16="http://schemas.microsoft.com/office/drawing/2014/main" id="{61B294B2-E812-4CEB-92B4-12D3A43C01E6}"/>
              </a:ext>
            </a:extLst>
          </p:cNvPr>
          <p:cNvSpPr/>
          <p:nvPr/>
        </p:nvSpPr>
        <p:spPr>
          <a:xfrm>
            <a:off x="762401" y="4646928"/>
            <a:ext cx="4600222" cy="380134"/>
          </a:xfrm>
          <a:prstGeom prst="rect">
            <a:avLst/>
          </a:prstGeom>
        </p:spPr>
        <p:txBody>
          <a:bodyPr wrap="none">
            <a:noAutofit/>
          </a:bodyPr>
          <a:lstStyle/>
          <a:p>
            <a:pPr algn="ctr">
              <a:tabLst>
                <a:tab pos="3143250" algn="l"/>
              </a:tabLst>
            </a:pPr>
            <a:r>
              <a:rPr lang="en-CA" sz="2000" dirty="0">
                <a:solidFill>
                  <a:schemeClr val="bg1"/>
                </a:solidFill>
                <a:latin typeface="Open Sans" panose="020B0606030504020204" pitchFamily="34" charset="0"/>
              </a:rPr>
              <a:t>Local &amp; </a:t>
            </a:r>
            <a:r>
              <a:rPr lang="en-CA" sz="2000">
                <a:solidFill>
                  <a:schemeClr val="bg1"/>
                </a:solidFill>
                <a:latin typeface="Open Sans" panose="020B0606030504020204" pitchFamily="34" charset="0"/>
              </a:rPr>
              <a:t>National Governments</a:t>
            </a:r>
            <a:endParaRPr lang="en-CA" sz="2000" dirty="0">
              <a:solidFill>
                <a:schemeClr val="bg1"/>
              </a:solidFill>
              <a:latin typeface="Open Sans" panose="020B0606030504020204" pitchFamily="34" charset="0"/>
            </a:endParaRPr>
          </a:p>
        </p:txBody>
      </p:sp>
      <p:sp>
        <p:nvSpPr>
          <p:cNvPr id="23" name="Plank Main">
            <a:extLst>
              <a:ext uri="{FF2B5EF4-FFF2-40B4-BE49-F238E27FC236}">
                <a16:creationId xmlns:a16="http://schemas.microsoft.com/office/drawing/2014/main" id="{47AA4AA0-2FE7-4923-B2E9-A1E49550BC55}"/>
              </a:ext>
            </a:extLst>
          </p:cNvPr>
          <p:cNvSpPr/>
          <p:nvPr/>
        </p:nvSpPr>
        <p:spPr>
          <a:xfrm>
            <a:off x="559401" y="3550802"/>
            <a:ext cx="5006222" cy="609600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1" name="Text">
            <a:extLst>
              <a:ext uri="{FF2B5EF4-FFF2-40B4-BE49-F238E27FC236}">
                <a16:creationId xmlns:a16="http://schemas.microsoft.com/office/drawing/2014/main" id="{6363B77D-0FA4-42B1-827E-9998F6C4004E}"/>
              </a:ext>
            </a:extLst>
          </p:cNvPr>
          <p:cNvSpPr/>
          <p:nvPr/>
        </p:nvSpPr>
        <p:spPr>
          <a:xfrm>
            <a:off x="1143947" y="3655778"/>
            <a:ext cx="3767266" cy="369332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ctr">
              <a:tabLst>
                <a:tab pos="3143250" algn="l"/>
              </a:tabLst>
            </a:pPr>
            <a:r>
              <a:rPr lang="en-CA" sz="2000" dirty="0">
                <a:solidFill>
                  <a:schemeClr val="bg1"/>
                </a:solidFill>
                <a:latin typeface="Open Sans" panose="020B0606030504020204" pitchFamily="34" charset="0"/>
              </a:rPr>
              <a:t>Hope </a:t>
            </a:r>
            <a:r>
              <a:rPr lang="en-CA" sz="2000">
                <a:solidFill>
                  <a:schemeClr val="bg1"/>
                </a:solidFill>
                <a:latin typeface="Open Sans" panose="020B0606030504020204" pitchFamily="34" charset="0"/>
              </a:rPr>
              <a:t>Media Group</a:t>
            </a:r>
            <a:endParaRPr lang="en-CA" sz="2000" dirty="0">
              <a:solidFill>
                <a:schemeClr val="bg1"/>
              </a:solidFill>
              <a:latin typeface="Open Sans" panose="020B0606030504020204" pitchFamily="34" charset="0"/>
            </a:endParaRPr>
          </a:p>
        </p:txBody>
      </p:sp>
      <p:sp>
        <p:nvSpPr>
          <p:cNvPr id="4" name="Plank Main">
            <a:extLst>
              <a:ext uri="{FF2B5EF4-FFF2-40B4-BE49-F238E27FC236}">
                <a16:creationId xmlns:a16="http://schemas.microsoft.com/office/drawing/2014/main" id="{3B77A0D8-DA5C-46B1-8183-714DBED36735}"/>
              </a:ext>
            </a:extLst>
          </p:cNvPr>
          <p:cNvSpPr/>
          <p:nvPr/>
        </p:nvSpPr>
        <p:spPr>
          <a:xfrm>
            <a:off x="559401" y="2545688"/>
            <a:ext cx="5006222" cy="609600"/>
          </a:xfrm>
          <a:prstGeom prst="roundRect">
            <a:avLst/>
          </a:prstGeom>
          <a:solidFill>
            <a:srgbClr val="00AC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9" name="Text">
            <a:extLst>
              <a:ext uri="{FF2B5EF4-FFF2-40B4-BE49-F238E27FC236}">
                <a16:creationId xmlns:a16="http://schemas.microsoft.com/office/drawing/2014/main" id="{A4CCE86A-D0A8-447C-B24F-1E121B1B1564}"/>
              </a:ext>
            </a:extLst>
          </p:cNvPr>
          <p:cNvSpPr/>
          <p:nvPr/>
        </p:nvSpPr>
        <p:spPr>
          <a:xfrm>
            <a:off x="1756238" y="2677545"/>
            <a:ext cx="2542684" cy="369332"/>
          </a:xfrm>
          <a:prstGeom prst="rect">
            <a:avLst/>
          </a:prstGeom>
        </p:spPr>
        <p:txBody>
          <a:bodyPr wrap="none">
            <a:noAutofit/>
          </a:bodyPr>
          <a:lstStyle/>
          <a:p>
            <a:pPr algn="ctr">
              <a:tabLst>
                <a:tab pos="3143250" algn="l"/>
              </a:tabLst>
            </a:pPr>
            <a:r>
              <a:rPr lang="en-CA" sz="2000">
                <a:solidFill>
                  <a:schemeClr val="bg1"/>
                </a:solidFill>
                <a:latin typeface="Open Sans" panose="020B0606030504020204" pitchFamily="34" charset="0"/>
              </a:rPr>
              <a:t>UN agencies</a:t>
            </a:r>
            <a:endParaRPr lang="en-CA" sz="2000" dirty="0">
              <a:solidFill>
                <a:schemeClr val="bg1"/>
              </a:solidFill>
              <a:latin typeface="Open Sans" panose="020B0606030504020204" pitchFamily="34" charset="0"/>
            </a:endParaRPr>
          </a:p>
        </p:txBody>
      </p:sp>
      <p:cxnSp>
        <p:nvCxnSpPr>
          <p:cNvPr id="16" name="Title Line">
            <a:extLst>
              <a:ext uri="{FF2B5EF4-FFF2-40B4-BE49-F238E27FC236}">
                <a16:creationId xmlns:a16="http://schemas.microsoft.com/office/drawing/2014/main" id="{8008D55C-8A8C-4147-AAB8-5D79C2FD1888}"/>
              </a:ext>
            </a:extLst>
          </p:cNvPr>
          <p:cNvCxnSpPr>
            <a:cxnSpLocks/>
          </p:cNvCxnSpPr>
          <p:nvPr/>
        </p:nvCxnSpPr>
        <p:spPr>
          <a:xfrm>
            <a:off x="564356" y="405606"/>
            <a:ext cx="0" cy="511969"/>
          </a:xfrm>
          <a:prstGeom prst="line">
            <a:avLst/>
          </a:prstGeom>
          <a:ln w="28575">
            <a:solidFill>
              <a:srgbClr val="007B5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itle Text">
            <a:extLst>
              <a:ext uri="{FF2B5EF4-FFF2-40B4-BE49-F238E27FC236}">
                <a16:creationId xmlns:a16="http://schemas.microsoft.com/office/drawing/2014/main" id="{E614853F-D553-4B08-93D5-EEBBE4C43E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256" y="298311"/>
            <a:ext cx="9603458" cy="726557"/>
          </a:xfrm>
        </p:spPr>
        <p:txBody>
          <a:bodyPr>
            <a:normAutofit/>
          </a:bodyPr>
          <a:lstStyle/>
          <a:p>
            <a:r>
              <a:rPr lang="en-US" sz="2400" b="1" dirty="0">
                <a:solidFill>
                  <a:srgbClr val="007B5F"/>
                </a:solidFill>
                <a:latin typeface="Open Sans" panose="020B0606030504020204" pitchFamily="34" charset="0"/>
              </a:rPr>
              <a:t>Coordination </a:t>
            </a:r>
            <a:r>
              <a:rPr lang="en-US" sz="2400" b="1">
                <a:solidFill>
                  <a:srgbClr val="007B5F"/>
                </a:solidFill>
                <a:latin typeface="Open Sans" panose="020B0606030504020204" pitchFamily="34" charset="0"/>
              </a:rPr>
              <a:t>and Partnership</a:t>
            </a:r>
            <a:endParaRPr lang="en-US" sz="2400" b="1" dirty="0">
              <a:solidFill>
                <a:srgbClr val="007B5F"/>
              </a:solidFill>
              <a:latin typeface="Open Sans" panose="020B0606030504020204" pitchFamily="34" charset="0"/>
            </a:endParaRPr>
          </a:p>
        </p:txBody>
      </p:sp>
      <p:sp>
        <p:nvSpPr>
          <p:cNvPr id="20" name="SubTitle Plank">
            <a:extLst>
              <a:ext uri="{FF2B5EF4-FFF2-40B4-BE49-F238E27FC236}">
                <a16:creationId xmlns:a16="http://schemas.microsoft.com/office/drawing/2014/main" id="{85980400-F0F5-4506-8DD5-FC67FFAFAFAD}"/>
              </a:ext>
            </a:extLst>
          </p:cNvPr>
          <p:cNvSpPr/>
          <p:nvPr/>
        </p:nvSpPr>
        <p:spPr>
          <a:xfrm>
            <a:off x="3352797" y="1368352"/>
            <a:ext cx="5486404" cy="726558"/>
          </a:xfrm>
          <a:prstGeom prst="roundRect">
            <a:avLst/>
          </a:prstGeom>
          <a:solidFill>
            <a:schemeClr val="bg1"/>
          </a:solidFill>
          <a:ln>
            <a:solidFill>
              <a:srgbClr val="007B5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bg1"/>
              </a:solidFill>
            </a:endParaRPr>
          </a:p>
        </p:txBody>
      </p:sp>
      <p:sp>
        <p:nvSpPr>
          <p:cNvPr id="21" name="SubTitle">
            <a:extLst>
              <a:ext uri="{FF2B5EF4-FFF2-40B4-BE49-F238E27FC236}">
                <a16:creationId xmlns:a16="http://schemas.microsoft.com/office/drawing/2014/main" id="{AA7B0E4D-CDBE-4771-AD67-75C23C521D59}"/>
              </a:ext>
            </a:extLst>
          </p:cNvPr>
          <p:cNvSpPr/>
          <p:nvPr/>
        </p:nvSpPr>
        <p:spPr>
          <a:xfrm>
            <a:off x="0" y="1546281"/>
            <a:ext cx="1219199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tabLst>
                <a:tab pos="3143250" algn="l"/>
              </a:tabLst>
            </a:pPr>
            <a:r>
              <a:rPr lang="fr-FR" sz="2000" b="1">
                <a:solidFill>
                  <a:srgbClr val="007B5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ADRA Ukraine maintains liaison with:</a:t>
            </a:r>
            <a:endParaRPr lang="fr-FR" sz="2000" b="1" dirty="0">
              <a:solidFill>
                <a:srgbClr val="007B5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5597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 animBg="1"/>
      <p:bldP spid="64" grpId="0"/>
      <p:bldP spid="67" grpId="0" animBg="1"/>
      <p:bldP spid="69" grpId="0"/>
      <p:bldP spid="71" grpId="0" animBg="1"/>
      <p:bldP spid="72" grpId="0"/>
      <p:bldP spid="26" grpId="0" animBg="1"/>
      <p:bldP spid="37" grpId="0"/>
      <p:bldP spid="23" grpId="0" animBg="1"/>
      <p:bldP spid="31" grpId="0"/>
      <p:bldP spid="4" grpId="0" animBg="1"/>
      <p:bldP spid="19" grpId="0"/>
      <p:bldP spid="20" grpId="0" animBg="1"/>
      <p:bldP spid="21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5">
            <a:extLst>
              <a:ext uri="{FF2B5EF4-FFF2-40B4-BE49-F238E27FC236}">
                <a16:creationId xmlns:a16="http://schemas.microsoft.com/office/drawing/2014/main" id="{C1D9764A-DCE9-42BD-A624-38FDB64654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5819" y="1091682"/>
            <a:ext cx="11653935" cy="5486400"/>
          </a:xfrm>
        </p:spPr>
        <p:txBody>
          <a:bodyPr numCol="4">
            <a:noAutofit/>
          </a:bodyPr>
          <a:lstStyle/>
          <a:p>
            <a:pPr marL="0" indent="0">
              <a:buNone/>
            </a:pPr>
            <a:r>
              <a:rPr lang="de-DE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</a:rPr>
              <a:t>ADRA Austalia</a:t>
            </a:r>
          </a:p>
          <a:p>
            <a:pPr marL="0" indent="0">
              <a:buNone/>
            </a:pPr>
            <a:r>
              <a:rPr lang="de-DE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</a:rPr>
              <a:t>ADRA Austria</a:t>
            </a:r>
          </a:p>
          <a:p>
            <a:pPr marL="0" indent="0">
              <a:buNone/>
            </a:pPr>
            <a:r>
              <a:rPr lang="de-DE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</a:rPr>
              <a:t>ADRA Brazil</a:t>
            </a:r>
          </a:p>
          <a:p>
            <a:pPr marL="0" indent="0">
              <a:buNone/>
            </a:pPr>
            <a:r>
              <a:rPr lang="de-DE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</a:rPr>
              <a:t>ADRA Bulgaria</a:t>
            </a:r>
          </a:p>
          <a:p>
            <a:pPr marL="0" indent="0">
              <a:buNone/>
            </a:pPr>
            <a:r>
              <a:rPr lang="de-DE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</a:rPr>
              <a:t>ADRA Canada</a:t>
            </a:r>
          </a:p>
          <a:p>
            <a:pPr marL="0" indent="0">
              <a:buNone/>
            </a:pPr>
            <a:r>
              <a:rPr lang="de-DE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</a:rPr>
              <a:t>ADRA China</a:t>
            </a:r>
          </a:p>
          <a:p>
            <a:pPr marL="0" indent="0">
              <a:buNone/>
            </a:pPr>
            <a:r>
              <a:rPr lang="de-DE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</a:rPr>
              <a:t>ADRA Croatia</a:t>
            </a:r>
          </a:p>
          <a:p>
            <a:pPr marL="0" indent="0">
              <a:buNone/>
            </a:pPr>
            <a:r>
              <a:rPr lang="de-DE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</a:rPr>
              <a:t>ADRA Czech Republic</a:t>
            </a:r>
          </a:p>
          <a:p>
            <a:pPr marL="0" indent="0">
              <a:buNone/>
            </a:pPr>
            <a:r>
              <a:rPr lang="de-DE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</a:rPr>
              <a:t>ADRA Denmark</a:t>
            </a:r>
          </a:p>
          <a:p>
            <a:pPr marL="0" indent="0">
              <a:buNone/>
            </a:pPr>
            <a:r>
              <a:rPr lang="de-DE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</a:rPr>
              <a:t>ADRA Fidji</a:t>
            </a:r>
          </a:p>
          <a:p>
            <a:pPr marL="0" indent="0">
              <a:buNone/>
            </a:pPr>
            <a:r>
              <a:rPr lang="de-DE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</a:rPr>
              <a:t>ADRA Finland</a:t>
            </a:r>
          </a:p>
          <a:p>
            <a:pPr marL="0" indent="0">
              <a:buNone/>
            </a:pPr>
            <a:r>
              <a:rPr lang="de-DE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</a:rPr>
              <a:t>ADRA France</a:t>
            </a:r>
          </a:p>
          <a:p>
            <a:pPr marL="0" indent="0">
              <a:buNone/>
            </a:pPr>
            <a:r>
              <a:rPr lang="de-DE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</a:rPr>
              <a:t>ADRA Germany</a:t>
            </a:r>
          </a:p>
          <a:p>
            <a:pPr marL="0" indent="0">
              <a:buNone/>
            </a:pPr>
            <a:r>
              <a:rPr lang="de-DE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</a:rPr>
              <a:t>ADRA Great Britain</a:t>
            </a:r>
          </a:p>
          <a:p>
            <a:pPr marL="0" indent="0">
              <a:buNone/>
            </a:pPr>
            <a:r>
              <a:rPr lang="de-DE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</a:rPr>
              <a:t>ADRA Italy</a:t>
            </a:r>
          </a:p>
          <a:p>
            <a:pPr marL="0" indent="0">
              <a:buNone/>
            </a:pPr>
            <a:r>
              <a:rPr lang="de-DE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</a:rPr>
              <a:t>ADRA Japan</a:t>
            </a:r>
          </a:p>
          <a:p>
            <a:pPr marL="0" indent="0">
              <a:buNone/>
            </a:pPr>
            <a:r>
              <a:rPr lang="de-DE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</a:rPr>
              <a:t>ADRA Korea</a:t>
            </a:r>
          </a:p>
          <a:p>
            <a:pPr marL="0" indent="0">
              <a:buNone/>
            </a:pPr>
            <a:r>
              <a:rPr lang="de-DE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</a:rPr>
              <a:t>ADRA Netherlands</a:t>
            </a:r>
          </a:p>
          <a:p>
            <a:pPr marL="0" indent="0">
              <a:buNone/>
            </a:pPr>
            <a:r>
              <a:rPr lang="de-DE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</a:rPr>
              <a:t>ADRA New Zealand</a:t>
            </a:r>
          </a:p>
          <a:p>
            <a:pPr marL="0" indent="0">
              <a:buNone/>
            </a:pPr>
            <a:r>
              <a:rPr lang="de-DE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</a:rPr>
              <a:t>ADRA Norway</a:t>
            </a:r>
          </a:p>
          <a:p>
            <a:pPr marL="0" indent="0">
              <a:buNone/>
            </a:pPr>
            <a:r>
              <a:rPr lang="de-DE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</a:rPr>
              <a:t>ADRA Peru</a:t>
            </a:r>
          </a:p>
          <a:p>
            <a:pPr marL="0" indent="0">
              <a:buNone/>
            </a:pPr>
            <a:r>
              <a:rPr lang="de-DE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</a:rPr>
              <a:t>ADRA Philippines</a:t>
            </a:r>
          </a:p>
          <a:p>
            <a:pPr marL="0" indent="0">
              <a:buNone/>
            </a:pPr>
            <a:r>
              <a:rPr lang="de-DE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</a:rPr>
              <a:t>ADRA Poland</a:t>
            </a:r>
          </a:p>
          <a:p>
            <a:pPr marL="0" indent="0">
              <a:buNone/>
            </a:pPr>
            <a:r>
              <a:rPr lang="de-DE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</a:rPr>
              <a:t>ADRA Portugal</a:t>
            </a:r>
          </a:p>
          <a:p>
            <a:pPr marL="0" indent="0">
              <a:buNone/>
            </a:pPr>
            <a:r>
              <a:rPr lang="de-DE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</a:rPr>
              <a:t>ADRA Romania</a:t>
            </a:r>
          </a:p>
          <a:p>
            <a:pPr marL="0" indent="0">
              <a:buNone/>
            </a:pPr>
            <a:r>
              <a:rPr lang="de-DE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</a:rPr>
              <a:t>ADRA Slovakia</a:t>
            </a:r>
          </a:p>
          <a:p>
            <a:pPr marL="0" indent="0">
              <a:buNone/>
            </a:pPr>
            <a:r>
              <a:rPr lang="de-DE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</a:rPr>
              <a:t>ADRA Spain</a:t>
            </a:r>
          </a:p>
          <a:p>
            <a:pPr marL="0" indent="0">
              <a:buNone/>
            </a:pPr>
            <a:r>
              <a:rPr lang="de-DE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</a:rPr>
              <a:t>ADRA Sweden</a:t>
            </a:r>
          </a:p>
          <a:p>
            <a:pPr marL="0" indent="0">
              <a:buNone/>
            </a:pPr>
            <a:r>
              <a:rPr lang="de-DE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</a:rPr>
              <a:t>ADRA Switzerland</a:t>
            </a:r>
          </a:p>
          <a:p>
            <a:pPr marL="0" indent="0">
              <a:buNone/>
            </a:pPr>
            <a:r>
              <a:rPr lang="de-DE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</a:rPr>
              <a:t>ADRA Taiwan</a:t>
            </a:r>
          </a:p>
          <a:p>
            <a:pPr marL="0" indent="0">
              <a:buNone/>
            </a:pPr>
            <a:r>
              <a:rPr lang="de-DE" sz="160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</a:rPr>
              <a:t>Aktion </a:t>
            </a:r>
            <a:r>
              <a:rPr lang="de-DE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</a:rPr>
              <a:t>Deutschland Hilft</a:t>
            </a:r>
          </a:p>
          <a:p>
            <a:pPr marL="0" indent="0">
              <a:buNone/>
            </a:pPr>
            <a:r>
              <a:rPr lang="de-DE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</a:rPr>
              <a:t>Atlas Copco</a:t>
            </a:r>
          </a:p>
          <a:p>
            <a:pPr marL="0" indent="0">
              <a:buNone/>
            </a:pPr>
            <a:r>
              <a:rPr lang="de-DE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</a:rPr>
              <a:t>CFGB</a:t>
            </a:r>
          </a:p>
          <a:p>
            <a:pPr marL="0" indent="0">
              <a:buNone/>
            </a:pPr>
            <a:r>
              <a:rPr lang="de-DE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</a:rPr>
              <a:t>DANIDA</a:t>
            </a:r>
          </a:p>
          <a:p>
            <a:pPr marL="0" indent="0">
              <a:buNone/>
            </a:pPr>
            <a:r>
              <a:rPr lang="de-DE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</a:rPr>
              <a:t>ECHO</a:t>
            </a:r>
          </a:p>
          <a:p>
            <a:pPr marL="0" indent="0">
              <a:buNone/>
            </a:pPr>
            <a:r>
              <a:rPr lang="de-DE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</a:rPr>
              <a:t>FNPC</a:t>
            </a:r>
          </a:p>
          <a:p>
            <a:pPr marL="0" indent="0">
              <a:buNone/>
            </a:pPr>
            <a:r>
              <a:rPr lang="de-DE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</a:rPr>
              <a:t>GFFO</a:t>
            </a:r>
          </a:p>
          <a:p>
            <a:pPr marL="0" indent="0">
              <a:buNone/>
            </a:pPr>
            <a:r>
              <a:rPr lang="de-DE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</a:rPr>
              <a:t>Hope for Ukraine</a:t>
            </a:r>
          </a:p>
          <a:p>
            <a:pPr marL="0" indent="0">
              <a:buNone/>
            </a:pPr>
            <a:r>
              <a:rPr lang="de-DE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</a:rPr>
              <a:t>IHA</a:t>
            </a:r>
          </a:p>
          <a:p>
            <a:pPr marL="0" indent="0">
              <a:buNone/>
            </a:pPr>
            <a:r>
              <a:rPr lang="de-DE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</a:rPr>
              <a:t>Japan Platform</a:t>
            </a:r>
          </a:p>
          <a:p>
            <a:pPr marL="0" indent="0">
              <a:buNone/>
            </a:pPr>
            <a:r>
              <a:rPr lang="de-DE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</a:rPr>
              <a:t>KOA</a:t>
            </a:r>
          </a:p>
          <a:p>
            <a:pPr marL="0" indent="0">
              <a:buNone/>
            </a:pPr>
            <a:r>
              <a:rPr lang="de-DE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</a:rPr>
              <a:t>LDS</a:t>
            </a:r>
          </a:p>
          <a:p>
            <a:pPr marL="0" indent="0">
              <a:buNone/>
            </a:pPr>
            <a:r>
              <a:rPr lang="de-DE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</a:rPr>
              <a:t>MOFA (JP)</a:t>
            </a:r>
          </a:p>
          <a:p>
            <a:pPr marL="0" indent="0">
              <a:buNone/>
            </a:pPr>
            <a:r>
              <a:rPr lang="de-DE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</a:rPr>
              <a:t>Nadacia</a:t>
            </a:r>
          </a:p>
          <a:p>
            <a:pPr marL="0" indent="0">
              <a:buNone/>
            </a:pPr>
            <a:r>
              <a:rPr lang="de-DE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</a:rPr>
              <a:t>OneMed</a:t>
            </a:r>
          </a:p>
          <a:p>
            <a:pPr marL="0" indent="0">
              <a:buNone/>
            </a:pPr>
            <a:r>
              <a:rPr lang="de-DE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</a:rPr>
              <a:t>Radiohjalpen</a:t>
            </a:r>
          </a:p>
          <a:p>
            <a:pPr marL="0" indent="0">
              <a:buNone/>
            </a:pPr>
            <a:r>
              <a:rPr lang="de-DE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</a:rPr>
              <a:t>SlovakAid</a:t>
            </a:r>
          </a:p>
          <a:p>
            <a:pPr marL="0" indent="0">
              <a:buNone/>
            </a:pPr>
            <a:r>
              <a:rPr lang="de-DE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</a:rPr>
              <a:t>UHF</a:t>
            </a:r>
          </a:p>
          <a:p>
            <a:pPr marL="0" indent="0">
              <a:buNone/>
            </a:pPr>
            <a:r>
              <a:rPr lang="de-DE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</a:rPr>
              <a:t>UNHCR</a:t>
            </a:r>
          </a:p>
          <a:p>
            <a:pPr marL="0" indent="0">
              <a:buNone/>
            </a:pPr>
            <a:r>
              <a:rPr lang="de-DE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</a:rPr>
              <a:t>UNICEF</a:t>
            </a:r>
          </a:p>
          <a:p>
            <a:pPr marL="0" indent="0">
              <a:buNone/>
            </a:pPr>
            <a:r>
              <a:rPr lang="de-DE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</a:rPr>
              <a:t>OCHA</a:t>
            </a:r>
          </a:p>
          <a:p>
            <a:pPr marL="0" indent="0">
              <a:buNone/>
            </a:pPr>
            <a:r>
              <a:rPr lang="de-DE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</a:rPr>
              <a:t>USAID</a:t>
            </a:r>
          </a:p>
          <a:p>
            <a:pPr marL="0" indent="0">
              <a:buNone/>
            </a:pPr>
            <a:r>
              <a:rPr lang="de-DE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</a:rPr>
              <a:t>WFP</a:t>
            </a:r>
          </a:p>
          <a:p>
            <a:pPr marL="0" indent="0">
              <a:buNone/>
            </a:pPr>
            <a:r>
              <a:rPr lang="de-DE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</a:rPr>
              <a:t>Humedica</a:t>
            </a:r>
          </a:p>
          <a:p>
            <a:pPr marL="0" indent="0">
              <a:buNone/>
            </a:pPr>
            <a:r>
              <a:rPr lang="de-DE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</a:rPr>
              <a:t>KOA</a:t>
            </a:r>
          </a:p>
          <a:p>
            <a:pPr marL="0" indent="0">
              <a:buNone/>
            </a:pPr>
            <a:endParaRPr lang="LID4096" sz="1600" dirty="0">
              <a:solidFill>
                <a:schemeClr val="tx1">
                  <a:lumMod val="75000"/>
                  <a:lumOff val="25000"/>
                </a:schemeClr>
              </a:solidFill>
              <a:latin typeface="Open Sans" panose="020B0606030504020204" pitchFamily="34" charset="0"/>
            </a:endParaRPr>
          </a:p>
        </p:txBody>
      </p:sp>
      <p:cxnSp>
        <p:nvCxnSpPr>
          <p:cNvPr id="9" name="Title Line">
            <a:extLst>
              <a:ext uri="{FF2B5EF4-FFF2-40B4-BE49-F238E27FC236}">
                <a16:creationId xmlns:a16="http://schemas.microsoft.com/office/drawing/2014/main" id="{178C36E6-13B2-4EC7-81CB-79A996CCC5CA}"/>
              </a:ext>
            </a:extLst>
          </p:cNvPr>
          <p:cNvCxnSpPr>
            <a:cxnSpLocks/>
          </p:cNvCxnSpPr>
          <p:nvPr/>
        </p:nvCxnSpPr>
        <p:spPr>
          <a:xfrm>
            <a:off x="564356" y="405606"/>
            <a:ext cx="0" cy="511969"/>
          </a:xfrm>
          <a:prstGeom prst="line">
            <a:avLst/>
          </a:prstGeom>
          <a:ln w="28575">
            <a:solidFill>
              <a:srgbClr val="007B5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le Text">
            <a:extLst>
              <a:ext uri="{FF2B5EF4-FFF2-40B4-BE49-F238E27FC236}">
                <a16:creationId xmlns:a16="http://schemas.microsoft.com/office/drawing/2014/main" id="{140AB5D8-6B7B-4ADE-AC65-6983C9BF83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256" y="298311"/>
            <a:ext cx="9603458" cy="726557"/>
          </a:xfrm>
        </p:spPr>
        <p:txBody>
          <a:bodyPr>
            <a:normAutofit/>
          </a:bodyPr>
          <a:lstStyle/>
          <a:p>
            <a:r>
              <a:rPr lang="en-US" sz="2400" b="1" dirty="0">
                <a:solidFill>
                  <a:srgbClr val="007B5F"/>
                </a:solidFill>
                <a:latin typeface="Open Sans" panose="020B0606030504020204" pitchFamily="34" charset="0"/>
              </a:rPr>
              <a:t>List of Partners </a:t>
            </a:r>
            <a:r>
              <a:rPr lang="en-US" sz="2400" b="1">
                <a:solidFill>
                  <a:srgbClr val="007B5F"/>
                </a:solidFill>
                <a:latin typeface="Open Sans" panose="020B0606030504020204" pitchFamily="34" charset="0"/>
              </a:rPr>
              <a:t>and Donors</a:t>
            </a:r>
            <a:endParaRPr lang="en-US" sz="2400" b="1" dirty="0">
              <a:solidFill>
                <a:srgbClr val="007B5F"/>
              </a:solidFill>
              <a:latin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4965120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Ukraine Map">
            <a:extLst>
              <a:ext uri="{FF2B5EF4-FFF2-40B4-BE49-F238E27FC236}">
                <a16:creationId xmlns:a16="http://schemas.microsoft.com/office/drawing/2014/main" id="{E58FDF26-0A0A-4314-8251-6CD5EE2A44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7156" y="2136877"/>
            <a:ext cx="5825544" cy="3965112"/>
          </a:xfrm>
          <a:prstGeom prst="rect">
            <a:avLst/>
          </a:prstGeom>
        </p:spPr>
      </p:pic>
      <p:pic>
        <p:nvPicPr>
          <p:cNvPr id="20" name="ADRA Logo">
            <a:extLst>
              <a:ext uri="{FF2B5EF4-FFF2-40B4-BE49-F238E27FC236}">
                <a16:creationId xmlns:a16="http://schemas.microsoft.com/office/drawing/2014/main" id="{7916533F-1BC7-4196-869F-AB86A3127D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2566" y="3159227"/>
            <a:ext cx="1026868" cy="1054099"/>
          </a:xfrm>
          <a:prstGeom prst="rect">
            <a:avLst/>
          </a:prstGeom>
        </p:spPr>
      </p:pic>
      <p:sp>
        <p:nvSpPr>
          <p:cNvPr id="12" name="White Marker">
            <a:extLst>
              <a:ext uri="{FF2B5EF4-FFF2-40B4-BE49-F238E27FC236}">
                <a16:creationId xmlns:a16="http://schemas.microsoft.com/office/drawing/2014/main" id="{1B274E60-D294-42F6-8790-882E82BA2180}"/>
              </a:ext>
            </a:extLst>
          </p:cNvPr>
          <p:cNvSpPr/>
          <p:nvPr/>
        </p:nvSpPr>
        <p:spPr>
          <a:xfrm>
            <a:off x="10198100" y="317500"/>
            <a:ext cx="1676400" cy="1447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" name="Title Plank">
            <a:extLst>
              <a:ext uri="{FF2B5EF4-FFF2-40B4-BE49-F238E27FC236}">
                <a16:creationId xmlns:a16="http://schemas.microsoft.com/office/drawing/2014/main" id="{FA46F17B-5EC3-4296-AA06-1608D809307C}"/>
              </a:ext>
            </a:extLst>
          </p:cNvPr>
          <p:cNvSpPr/>
          <p:nvPr/>
        </p:nvSpPr>
        <p:spPr>
          <a:xfrm>
            <a:off x="1598171" y="784766"/>
            <a:ext cx="8783514" cy="889000"/>
          </a:xfrm>
          <a:prstGeom prst="roundRect">
            <a:avLst/>
          </a:prstGeom>
          <a:solidFill>
            <a:srgbClr val="007B5F"/>
          </a:solidFill>
          <a:ln>
            <a:solidFill>
              <a:srgbClr val="007B5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8" name="ICO heart">
            <a:extLst>
              <a:ext uri="{FF2B5EF4-FFF2-40B4-BE49-F238E27FC236}">
                <a16:creationId xmlns:a16="http://schemas.microsoft.com/office/drawing/2014/main" id="{7B7D2518-C2E0-4243-BA5A-968D191A0D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69935" y="1004737"/>
            <a:ext cx="462412" cy="462412"/>
          </a:xfrm>
          <a:prstGeom prst="rect">
            <a:avLst/>
          </a:prstGeom>
        </p:spPr>
      </p:pic>
      <p:sp>
        <p:nvSpPr>
          <p:cNvPr id="2" name="Title Text">
            <a:extLst>
              <a:ext uri="{FF2B5EF4-FFF2-40B4-BE49-F238E27FC236}">
                <a16:creationId xmlns:a16="http://schemas.microsoft.com/office/drawing/2014/main" id="{8C83B4CF-B15D-4D3B-936C-BCCF4429B9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1841" y="802840"/>
            <a:ext cx="7971806" cy="834123"/>
          </a:xfrm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3600" dirty="0">
                <a:solidFill>
                  <a:schemeClr val="bg1"/>
                </a:solidFill>
                <a:latin typeface="Open Sans" panose="020B0606030504020204" pitchFamily="34" charset="0"/>
              </a:rPr>
              <a:t>Thank you for supporting Ukraine!</a:t>
            </a:r>
            <a:endParaRPr lang="LID4096" sz="3600" dirty="0">
              <a:solidFill>
                <a:schemeClr val="bg1"/>
              </a:solidFill>
              <a:latin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0962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D2EF59EB9B4474B8295266B38DF3ABA" ma:contentTypeVersion="16" ma:contentTypeDescription="Create a new document." ma:contentTypeScope="" ma:versionID="5bffcd58b9b97be520ddc6f91409d9c4">
  <xsd:schema xmlns:xsd="http://www.w3.org/2001/XMLSchema" xmlns:xs="http://www.w3.org/2001/XMLSchema" xmlns:p="http://schemas.microsoft.com/office/2006/metadata/properties" xmlns:ns3="27830d33-02aa-4fb2-80db-dc634fd7454f" xmlns:ns4="ac8a88c8-4a19-4ae9-bedd-69052526c183" targetNamespace="http://schemas.microsoft.com/office/2006/metadata/properties" ma:root="true" ma:fieldsID="60eaaa66a4df4ff7d7af857947b178d9" ns3:_="" ns4:_="">
    <xsd:import namespace="27830d33-02aa-4fb2-80db-dc634fd7454f"/>
    <xsd:import namespace="ac8a88c8-4a19-4ae9-bedd-69052526c183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GenerationTime" minOccurs="0"/>
                <xsd:element ref="ns4:MediaServiceEventHashCode" minOccurs="0"/>
                <xsd:element ref="ns4:MediaServiceOCR" minOccurs="0"/>
                <xsd:element ref="ns4:_activity" minOccurs="0"/>
                <xsd:element ref="ns4:MediaServiceObjectDetectorVersions" minOccurs="0"/>
                <xsd:element ref="ns4:MediaServiceDateTaken" minOccurs="0"/>
                <xsd:element ref="ns4:MediaLengthInSeconds" minOccurs="0"/>
                <xsd:element ref="ns4:MediaServiceLocation" minOccurs="0"/>
                <xsd:element ref="ns4:MediaServiceSystemTags" minOccurs="0"/>
                <xsd:element ref="ns4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7830d33-02aa-4fb2-80db-dc634fd7454f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c8a88c8-4a19-4ae9-bedd-69052526c18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_activity" ma:index="17" nillable="true" ma:displayName="_activity" ma:hidden="true" ma:internalName="_activity">
      <xsd:simpleType>
        <xsd:restriction base="dms:Note"/>
      </xsd:simpleType>
    </xsd:element>
    <xsd:element name="MediaServiceObjectDetectorVersions" ma:index="18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ServiceSystemTags" ma:index="22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ac8a88c8-4a19-4ae9-bedd-69052526c183" xsi:nil="true"/>
  </documentManagement>
</p:properties>
</file>

<file path=customXml/itemProps1.xml><?xml version="1.0" encoding="utf-8"?>
<ds:datastoreItem xmlns:ds="http://schemas.openxmlformats.org/officeDocument/2006/customXml" ds:itemID="{367C8241-CBF8-4A79-929C-36F2801B889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7830d33-02aa-4fb2-80db-dc634fd7454f"/>
    <ds:schemaRef ds:uri="ac8a88c8-4a19-4ae9-bedd-69052526c18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BD8F112-FD52-4BCE-9C3A-6518561426E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988F4C4-8C2E-4B55-A55C-07E4192F831F}">
  <ds:schemaRefs>
    <ds:schemaRef ds:uri="http://schemas.microsoft.com/office/infopath/2007/PartnerControls"/>
    <ds:schemaRef ds:uri="27830d33-02aa-4fb2-80db-dc634fd7454f"/>
    <ds:schemaRef ds:uri="http://purl.org/dc/terms/"/>
    <ds:schemaRef ds:uri="ac8a88c8-4a19-4ae9-bedd-69052526c183"/>
    <ds:schemaRef ds:uri="http://schemas.microsoft.com/office/2006/metadata/properties"/>
    <ds:schemaRef ds:uri="http://schemas.microsoft.com/office/2006/documentManagement/types"/>
    <ds:schemaRef ds:uri="http://www.w3.org/XML/1998/namespace"/>
    <ds:schemaRef ds:uri="http://purl.org/dc/elements/1.1/"/>
    <ds:schemaRef ds:uri="http://schemas.openxmlformats.org/package/2006/metadata/core-properties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11842</TotalTime>
  <Words>1711</Words>
  <Application>Microsoft Office PowerPoint</Application>
  <PresentationFormat>Widescreen</PresentationFormat>
  <Paragraphs>570</Paragraphs>
  <Slides>64</Slides>
  <Notes>4</Notes>
  <HiddenSlides>0</HiddenSlides>
  <MMClips>3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64</vt:i4>
      </vt:variant>
    </vt:vector>
  </HeadingPairs>
  <TitlesOfParts>
    <vt:vector size="73" baseType="lpstr">
      <vt:lpstr>Open Sans</vt:lpstr>
      <vt:lpstr>Chalet-NewYorkNineteenEighty</vt:lpstr>
      <vt:lpstr>Calibri</vt:lpstr>
      <vt:lpstr>Montserrat</vt:lpstr>
      <vt:lpstr>Montserrat Medium</vt:lpstr>
      <vt:lpstr>Chalet-LondonNineteenSixty</vt:lpstr>
      <vt:lpstr>Arial</vt:lpstr>
      <vt:lpstr>Söhne</vt:lpstr>
      <vt:lpstr>Office Theme</vt:lpstr>
      <vt:lpstr>ADRA UKRAINE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Scale of the war in Ukraine  Statistical information </vt:lpstr>
      <vt:lpstr>PowerPoint Presentation</vt:lpstr>
      <vt:lpstr>ADRA Offices &amp; Warehouses</vt:lpstr>
      <vt:lpstr>People reached with humanitarian assistance from 02.2022-01.2024 by sector</vt:lpstr>
      <vt:lpstr>PowerPoint Presentation</vt:lpstr>
      <vt:lpstr>Shelter</vt:lpstr>
      <vt:lpstr>Shelter</vt:lpstr>
      <vt:lpstr>PowerPoint Presentation</vt:lpstr>
      <vt:lpstr>PowerPoint Presentation</vt:lpstr>
      <vt:lpstr>PowerPoint Presentation</vt:lpstr>
      <vt:lpstr>PowerPoint Presentation</vt:lpstr>
      <vt:lpstr>NFIs</vt:lpstr>
      <vt:lpstr>PowerPoint Presentation</vt:lpstr>
      <vt:lpstr>PowerPoint Presentation</vt:lpstr>
      <vt:lpstr>PowerPoint Presentation</vt:lpstr>
      <vt:lpstr>PowerPoint Presentation</vt:lpstr>
      <vt:lpstr>Protection</vt:lpstr>
      <vt:lpstr>Protection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PSS</vt:lpstr>
      <vt:lpstr>PowerPoint Presentation</vt:lpstr>
      <vt:lpstr>PowerPoint Presentation</vt:lpstr>
      <vt:lpstr>PowerPoint Presentation</vt:lpstr>
      <vt:lpstr>Cash statistics (number of beneficiaries)</vt:lpstr>
      <vt:lpstr>PowerPoint Presentation</vt:lpstr>
      <vt:lpstr>PowerPoint Presentation</vt:lpstr>
      <vt:lpstr>PowerPoint Presentation</vt:lpstr>
      <vt:lpstr>PowerPoint Presentation</vt:lpstr>
      <vt:lpstr>Food Security</vt:lpstr>
      <vt:lpstr>Food Security</vt:lpstr>
      <vt:lpstr>PowerPoint Presentation</vt:lpstr>
      <vt:lpstr>PowerPoint Presentation</vt:lpstr>
      <vt:lpstr>PowerPoint Presentation</vt:lpstr>
      <vt:lpstr>PowerPoint Presentation</vt:lpstr>
      <vt:lpstr>WASH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Health</vt:lpstr>
      <vt:lpstr>PowerPoint Presentation</vt:lpstr>
      <vt:lpstr>PowerPoint Presentation</vt:lpstr>
      <vt:lpstr>PowerPoint Presentation</vt:lpstr>
      <vt:lpstr>16 projects were successfully completed in 2023 year </vt:lpstr>
      <vt:lpstr>PowerPoint Presentation</vt:lpstr>
      <vt:lpstr>Coordination and Partnership</vt:lpstr>
      <vt:lpstr>Coordination and Partnership</vt:lpstr>
      <vt:lpstr>List of Partners and Donors</vt:lpstr>
      <vt:lpstr>Thank you for supporting Ukraine!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Костя Поперечний</dc:creator>
  <cp:lastModifiedBy>Herman Vertylo</cp:lastModifiedBy>
  <cp:revision>718</cp:revision>
  <dcterms:created xsi:type="dcterms:W3CDTF">2023-05-21T15:33:37Z</dcterms:created>
  <dcterms:modified xsi:type="dcterms:W3CDTF">2024-02-12T07:29:47Z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0x0101000D2EF59EB9B4474B8295266B38DF3ABA</vt:lpwstr>
  </property>
  <property fmtid="{D5CDD505-2E9C-101B-9397-08002B2CF9AE}" pid="3" name="MediaServiceImageTags">
    <vt:lpwstr/>
  </property>
  <property fmtid="{D5CDD505-2E9C-101B-9397-08002B2CF9AE}" pid="4" name="NXPowerLiteLastOptimized">
    <vt:lpwstr>15146077</vt:lpwstr>
  </property>
  <property fmtid="{D5CDD505-2E9C-101B-9397-08002B2CF9AE}" pid="5" name="NXPowerLiteSettings">
    <vt:lpwstr>C700052003A000</vt:lpwstr>
  </property>
  <property fmtid="{D5CDD505-2E9C-101B-9397-08002B2CF9AE}" pid="6" name="NXPowerLiteVersion">
    <vt:lpwstr>D8.0.11</vt:lpwstr>
  </property>
</Properties>
</file>