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E_229291F4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omments/modernComment_13C_E80369F8.xml" ContentType="application/vnd.ms-powerpoint.comment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69"/>
  </p:notesMasterIdLst>
  <p:sldIdLst>
    <p:sldId id="297" r:id="rId5"/>
    <p:sldId id="390" r:id="rId6"/>
    <p:sldId id="258" r:id="rId7"/>
    <p:sldId id="409" r:id="rId8"/>
    <p:sldId id="407" r:id="rId9"/>
    <p:sldId id="408" r:id="rId10"/>
    <p:sldId id="410" r:id="rId11"/>
    <p:sldId id="321" r:id="rId12"/>
    <p:sldId id="404" r:id="rId13"/>
    <p:sldId id="411" r:id="rId14"/>
    <p:sldId id="396" r:id="rId15"/>
    <p:sldId id="260" r:id="rId16"/>
    <p:sldId id="272" r:id="rId17"/>
    <p:sldId id="269" r:id="rId18"/>
    <p:sldId id="307" r:id="rId19"/>
    <p:sldId id="318" r:id="rId20"/>
    <p:sldId id="328" r:id="rId21"/>
    <p:sldId id="327" r:id="rId22"/>
    <p:sldId id="329" r:id="rId23"/>
    <p:sldId id="276" r:id="rId24"/>
    <p:sldId id="308" r:id="rId25"/>
    <p:sldId id="332" r:id="rId26"/>
    <p:sldId id="334" r:id="rId27"/>
    <p:sldId id="335" r:id="rId28"/>
    <p:sldId id="266" r:id="rId29"/>
    <p:sldId id="309" r:id="rId30"/>
    <p:sldId id="317" r:id="rId31"/>
    <p:sldId id="337" r:id="rId32"/>
    <p:sldId id="340" r:id="rId33"/>
    <p:sldId id="343" r:id="rId34"/>
    <p:sldId id="341" r:id="rId35"/>
    <p:sldId id="342" r:id="rId36"/>
    <p:sldId id="267" r:id="rId37"/>
    <p:sldId id="320" r:id="rId38"/>
    <p:sldId id="292" r:id="rId39"/>
    <p:sldId id="348" r:id="rId40"/>
    <p:sldId id="265" r:id="rId41"/>
    <p:sldId id="311" r:id="rId42"/>
    <p:sldId id="351" r:id="rId43"/>
    <p:sldId id="388" r:id="rId44"/>
    <p:sldId id="354" r:id="rId45"/>
    <p:sldId id="263" r:id="rId46"/>
    <p:sldId id="312" r:id="rId47"/>
    <p:sldId id="316" r:id="rId48"/>
    <p:sldId id="355" r:id="rId49"/>
    <p:sldId id="357" r:id="rId50"/>
    <p:sldId id="358" r:id="rId51"/>
    <p:sldId id="264" r:id="rId52"/>
    <p:sldId id="313" r:id="rId53"/>
    <p:sldId id="364" r:id="rId54"/>
    <p:sldId id="365" r:id="rId55"/>
    <p:sldId id="366" r:id="rId56"/>
    <p:sldId id="369" r:id="rId57"/>
    <p:sldId id="268" r:id="rId58"/>
    <p:sldId id="314" r:id="rId59"/>
    <p:sldId id="371" r:id="rId60"/>
    <p:sldId id="373" r:id="rId61"/>
    <p:sldId id="374" r:id="rId62"/>
    <p:sldId id="405" r:id="rId63"/>
    <p:sldId id="406" r:id="rId64"/>
    <p:sldId id="286" r:id="rId65"/>
    <p:sldId id="324" r:id="rId66"/>
    <p:sldId id="287" r:id="rId67"/>
    <p:sldId id="285" r:id="rId68"/>
  </p:sldIdLst>
  <p:sldSz cx="12192000" cy="6858000"/>
  <p:notesSz cx="6858000" cy="9144000"/>
  <p:embeddedFontLst>
    <p:embeddedFont>
      <p:font typeface="Montserrat" panose="00000500000000000000" pitchFamily="2" charset="-52"/>
      <p:regular r:id="rId70"/>
      <p:bold r:id="rId71"/>
      <p:italic r:id="rId72"/>
      <p:boldItalic r:id="rId73"/>
    </p:embeddedFont>
    <p:embeddedFont>
      <p:font typeface="Montserrat Medium" panose="00000600000000000000" pitchFamily="2" charset="-52"/>
      <p:regular r:id="rId74"/>
      <p:italic r:id="rId75"/>
    </p:embeddedFont>
    <p:embeddedFont>
      <p:font typeface="Open Sans" panose="020B0606030504020204" pitchFamily="34" charset="0"/>
      <p:regular r:id="rId76"/>
      <p:bold r:id="rId77"/>
      <p:italic r:id="rId78"/>
      <p:boldItalic r:id="rId79"/>
    </p:embeddedFont>
  </p:embeddedFontLst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12AAB1-71D4-DFEE-606B-230941C225AB}" name="Kateryna Ternovykh" initials="KT" userId="S::kateryna.ternovykh@adra.ua::3587388b-a205-4e9c-a79b-ee26f74bb2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8EE"/>
    <a:srgbClr val="007B5F"/>
    <a:srgbClr val="D39F0B"/>
    <a:srgbClr val="F2B60E"/>
    <a:srgbClr val="009ADC"/>
    <a:srgbClr val="2E75B6"/>
    <a:srgbClr val="E6AF00"/>
    <a:srgbClr val="0038A8"/>
    <a:srgbClr val="00AC83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7" autoAdjust="0"/>
    <p:restoredTop sz="94074" autoAdjust="0"/>
  </p:normalViewPr>
  <p:slideViewPr>
    <p:cSldViewPr snapToGrid="0" showGuides="1">
      <p:cViewPr varScale="1">
        <p:scale>
          <a:sx n="98" d="100"/>
          <a:sy n="98" d="100"/>
        </p:scale>
        <p:origin x="34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8/10/relationships/authors" Target="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3.fntdata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font" Target="fonts/font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b="1" dirty="0">
                <a:solidFill>
                  <a:srgbClr val="007B5F"/>
                </a:solidFill>
                <a:latin typeface="Open Sans" panose="020B0606030504020204" pitchFamily="34" charset="0"/>
              </a:rPr>
              <a:t>%</a:t>
            </a:r>
            <a:r>
              <a:rPr lang="en-CA" sz="2000" b="1" baseline="0" dirty="0">
                <a:solidFill>
                  <a:srgbClr val="007B5F"/>
                </a:solidFill>
                <a:latin typeface="Open Sans" panose="020B0606030504020204" pitchFamily="34" charset="0"/>
              </a:rPr>
              <a:t> </a:t>
            </a:r>
            <a:r>
              <a:rPr lang="en-CA" sz="2000" b="1" baseline="0">
                <a:solidFill>
                  <a:srgbClr val="007B5F"/>
                </a:solidFill>
                <a:latin typeface="Open Sans" panose="020B0606030504020204" pitchFamily="34" charset="0"/>
              </a:rPr>
              <a:t>of </a:t>
            </a:r>
            <a:r>
              <a:rPr lang="en-CA" sz="2000" b="1">
                <a:solidFill>
                  <a:srgbClr val="007B5F"/>
                </a:solidFill>
                <a:latin typeface="Open Sans" panose="020B0606030504020204" pitchFamily="34" charset="0"/>
              </a:rPr>
              <a:t>beneficiaries</a:t>
            </a:r>
            <a:endParaRPr lang="en-CA" sz="20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3041892818451041"/>
          <c:y val="3.1435219295528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7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70977214813663E-2"/>
          <c:y val="0.12898845739510123"/>
          <c:w val="0.96327212020033393"/>
          <c:h val="0.799180445044920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DFC-40C4-832B-3A3DDBF645A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6DFC-40C4-832B-3A3DDBF645A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D7E-4EF3-A92A-1B45C3FEDF8F}"/>
              </c:ext>
            </c:extLst>
          </c:dPt>
          <c:dLbls>
            <c:dLbl>
              <c:idx val="0"/>
              <c:layout>
                <c:manualLayout>
                  <c:x val="8.88741705054579E-2"/>
                  <c:y val="-0.226547334077290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814181705101232"/>
                      <c:h val="0.135120315403938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DFC-40C4-832B-3A3DDBF645AB}"/>
                </c:ext>
              </c:extLst>
            </c:dLbl>
            <c:dLbl>
              <c:idx val="1"/>
              <c:layout>
                <c:manualLayout>
                  <c:x val="-0.11793317740529551"/>
                  <c:y val="0.1573203840106956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FC-40C4-832B-3A3DDBF645AB}"/>
                </c:ext>
              </c:extLst>
            </c:dLbl>
            <c:dLbl>
              <c:idx val="2"/>
              <c:layout>
                <c:manualLayout>
                  <c:x val="-0.20737272433438153"/>
                  <c:y val="-0.294672571164538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674499321854454"/>
                      <c:h val="0.136958998947692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D7E-4EF3-A92A-1B45C3FEDF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Light &amp; Medium Repair</c:v>
                </c:pt>
                <c:pt idx="1">
                  <c:v>NFIs</c:v>
                </c:pt>
                <c:pt idx="2">
                  <c:v>Solid Fuel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0.24719399614797105</c:v>
                </c:pt>
                <c:pt idx="1">
                  <c:v>0.66122069469349809</c:v>
                </c:pt>
                <c:pt idx="2">
                  <c:v>9.1585309158530914E-2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C-40C4-832B-3A3DDBF645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800" b="1">
                <a:solidFill>
                  <a:srgbClr val="007B5F"/>
                </a:solidFill>
                <a:latin typeface="Montserrat" panose="00000500000000000000" pitchFamily="50" charset="-52"/>
              </a:rPr>
              <a:t>%</a:t>
            </a:r>
            <a:r>
              <a:rPr lang="en-CA" sz="1800" b="1" baseline="0">
                <a:solidFill>
                  <a:srgbClr val="007B5F"/>
                </a:solidFill>
                <a:latin typeface="Montserrat" panose="00000500000000000000" pitchFamily="50" charset="-52"/>
              </a:rPr>
              <a:t> of </a:t>
            </a:r>
            <a:r>
              <a:rPr lang="en-CA" sz="1800" b="1">
                <a:solidFill>
                  <a:srgbClr val="007B5F"/>
                </a:solidFill>
                <a:latin typeface="Montserrat" panose="00000500000000000000" pitchFamily="50" charset="-52"/>
              </a:rPr>
              <a:t>beneficiaries</a:t>
            </a:r>
          </a:p>
        </c:rich>
      </c:tx>
      <c:layout>
        <c:manualLayout>
          <c:xMode val="edge"/>
          <c:yMode val="edge"/>
          <c:x val="0.3363460252970123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3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526771678681866E-2"/>
          <c:y val="5.356842435439213E-3"/>
          <c:w val="0.96327212020033393"/>
          <c:h val="0.7991804450449203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beneficiaries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443-42F4-8743-84D1D6D30E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443-42F4-8743-84D1D6D30E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443-42F4-8743-84D1D6D30E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443-42F4-8743-84D1D6D30E81}"/>
              </c:ext>
            </c:extLst>
          </c:dPt>
          <c:dLbls>
            <c:dLbl>
              <c:idx val="0"/>
              <c:layout>
                <c:manualLayout>
                  <c:x val="-0.23897359482112887"/>
                  <c:y val="-0.118505117420406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50" charset="-52"/>
                        <a:ea typeface="+mn-ea"/>
                        <a:cs typeface="+mn-cs"/>
                      </a:defRPr>
                    </a:pPr>
                    <a:fld id="{16FF27CA-0CB0-4E26-A5DF-2E0A09CE7028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Montserrat" panose="00000500000000000000" pitchFamily="50" charset="-52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6024728E-75B7-4019-8984-1145F809421C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Montserrat" panose="00000500000000000000" pitchFamily="50" charset="-52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43-42F4-8743-84D1D6D30E81}"/>
                </c:ext>
              </c:extLst>
            </c:dLbl>
            <c:dLbl>
              <c:idx val="1"/>
              <c:layout>
                <c:manualLayout>
                  <c:x val="0.17958505385570842"/>
                  <c:y val="-0.234267872984841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50" charset="-52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Social transportation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F0F47744-1E9F-4FF0-A589-6CF47FC2084B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Montserrat" panose="00000500000000000000" pitchFamily="50" charset="-52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11880733894483"/>
                      <c:h val="0.136780475102383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43-42F4-8743-84D1D6D30E81}"/>
                </c:ext>
              </c:extLst>
            </c:dLbl>
            <c:dLbl>
              <c:idx val="2"/>
              <c:layout>
                <c:manualLayout>
                  <c:x val="0.1639030899475665"/>
                  <c:y val="6.51286638355198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50" charset="-52"/>
                        <a:ea typeface="+mn-ea"/>
                        <a:cs typeface="+mn-cs"/>
                      </a:defRPr>
                    </a:pPr>
                    <a:fld id="{8FEE0773-4212-4411-9EE8-4B753823FBAE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Montserrat" panose="00000500000000000000" pitchFamily="50" charset="-52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A1B0CF6F-D5D0-4E49-85D6-3D9CDFA3A9BF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Montserrat" panose="00000500000000000000" pitchFamily="50" charset="-52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166487707366334"/>
                      <c:h val="0.110355632343437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43-42F4-8743-84D1D6D30E81}"/>
                </c:ext>
              </c:extLst>
            </c:dLbl>
            <c:dLbl>
              <c:idx val="3"/>
              <c:layout>
                <c:manualLayout>
                  <c:x val="-8.4739776422957019E-2"/>
                  <c:y val="9.79430117555004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43-42F4-8743-84D1D6D30E81}"/>
                </c:ext>
              </c:extLst>
            </c:dLbl>
            <c:dLbl>
              <c:idx val="4"/>
              <c:layout>
                <c:manualLayout>
                  <c:x val="-1.4056529530564062E-3"/>
                  <c:y val="-0.105258829966541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7B5F"/>
                      </a:solidFill>
                      <a:latin typeface="Montserrat" panose="00000500000000000000" pitchFamily="50" charset="-52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8D-4FF8-88ED-4F1497E861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Shelters</c:v>
                </c:pt>
                <c:pt idx="1">
                  <c:v>Transportation</c:v>
                </c:pt>
                <c:pt idx="2">
                  <c:v>Evacuation</c:v>
                </c:pt>
                <c:pt idx="3">
                  <c:v>PSS</c:v>
                </c:pt>
                <c:pt idx="4">
                  <c:v>Legal service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0.36079050411037539</c:v>
                </c:pt>
                <c:pt idx="1">
                  <c:v>0.27615879784333425</c:v>
                </c:pt>
                <c:pt idx="2">
                  <c:v>0.21472354906824659</c:v>
                </c:pt>
                <c:pt idx="3">
                  <c:v>0.14426290001845057</c:v>
                </c:pt>
                <c:pt idx="4">
                  <c:v>4.0488734906414647E-3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43-42F4-8743-84D1D6D30E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b="1" dirty="0">
                <a:solidFill>
                  <a:srgbClr val="007B5F"/>
                </a:solidFill>
                <a:latin typeface="Open Sans" panose="020B0606030504020204" pitchFamily="34" charset="0"/>
              </a:rPr>
              <a:t>%</a:t>
            </a:r>
            <a:r>
              <a:rPr lang="en-CA" sz="2000" b="1" baseline="0" dirty="0">
                <a:solidFill>
                  <a:srgbClr val="007B5F"/>
                </a:solidFill>
                <a:latin typeface="Open Sans" panose="020B0606030504020204" pitchFamily="34" charset="0"/>
              </a:rPr>
              <a:t> </a:t>
            </a:r>
            <a:r>
              <a:rPr lang="en-CA" sz="2000" b="1" baseline="0">
                <a:solidFill>
                  <a:srgbClr val="007B5F"/>
                </a:solidFill>
                <a:latin typeface="Open Sans" panose="020B0606030504020204" pitchFamily="34" charset="0"/>
              </a:rPr>
              <a:t>of </a:t>
            </a:r>
            <a:r>
              <a:rPr lang="en-CA" sz="2000" b="1">
                <a:solidFill>
                  <a:srgbClr val="007B5F"/>
                </a:solidFill>
                <a:latin typeface="Open Sans" panose="020B0606030504020204" pitchFamily="34" charset="0"/>
              </a:rPr>
              <a:t>beneficiaries</a:t>
            </a:r>
            <a:endParaRPr lang="en-CA" sz="20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038238063593599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39245833247029E-2"/>
          <c:y val="0.17442376105526355"/>
          <c:w val="0.96327212020033393"/>
          <c:h val="0.7991804450449203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beneficiaries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B43-457C-AD44-92CA5168918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B43-457C-AD44-92CA5168918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B43-457C-AD44-92CA5168918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B43-457C-AD44-92CA5168918B}"/>
              </c:ext>
            </c:extLst>
          </c:dPt>
          <c:dLbls>
            <c:dLbl>
              <c:idx val="0"/>
              <c:layout>
                <c:manualLayout>
                  <c:x val="-9.8100627803254833E-2"/>
                  <c:y val="-0.333543440580783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520431291998186"/>
                      <c:h val="0.15391771849933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43-457C-AD44-92CA5168918B}"/>
                </c:ext>
              </c:extLst>
            </c:dLbl>
            <c:dLbl>
              <c:idx val="1"/>
              <c:layout>
                <c:manualLayout>
                  <c:x val="0.15265212276761844"/>
                  <c:y val="0.17425492582528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302462308810529"/>
                      <c:h val="0.16364217877947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B43-457C-AD44-92CA5168918B}"/>
                </c:ext>
              </c:extLst>
            </c:dLbl>
            <c:dLbl>
              <c:idx val="2"/>
              <c:layout>
                <c:manualLayout>
                  <c:x val="-5.1929016714160801E-2"/>
                  <c:y val="-6.75760963283254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47755812638646"/>
                      <c:h val="0.142973451605524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B43-457C-AD44-92CA51689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Food boxes</c:v>
                </c:pt>
                <c:pt idx="1">
                  <c:v>Bread</c:v>
                </c:pt>
                <c:pt idx="2">
                  <c:v>Vouchers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0.7090279847258445</c:v>
                </c:pt>
                <c:pt idx="1">
                  <c:v>0.22257750449321528</c:v>
                </c:pt>
                <c:pt idx="2">
                  <c:v>6.8394510780940249E-2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43-457C-AD44-92CA516891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modernComment_13C_E80369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344280-FACC-4395-B8BF-0766890E6D90}" authorId="{EA12AAB1-71D4-DFEE-606B-230941C225AB}" created="2023-11-20T09:04:14.268">
    <pc:sldMkLst xmlns:pc="http://schemas.microsoft.com/office/powerpoint/2013/main/command">
      <pc:docMk/>
      <pc:sldMk cId="3892537848" sldId="316"/>
    </pc:sldMkLst>
    <p188:txBody>
      <a:bodyPr/>
      <a:lstStyle/>
      <a:p>
        <a:r>
          <a:rPr lang="uk-UA"/>
          <a:t>соотношение food - 58,06%, bread - 41,43%, vouchers - 0,51%</a:t>
        </a:r>
      </a:p>
    </p188:txBody>
  </p188:cm>
</p188:cmLst>
</file>

<file path=ppt/comments/modernComment_13E_229291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7F98E9-14BB-4293-9AA3-6136645C39DB}" authorId="{EA12AAB1-71D4-DFEE-606B-230941C225AB}" created="2023-11-20T08:35:19.761">
    <pc:sldMkLst xmlns:pc="http://schemas.microsoft.com/office/powerpoint/2013/main/command">
      <pc:docMk/>
      <pc:sldMk cId="580030964" sldId="318"/>
    </pc:sldMkLst>
    <p188:txBody>
      <a:bodyPr/>
      <a:lstStyle/>
      <a:p>
        <a:r>
          <a:rPr lang="uk-UA"/>
          <a:t>здесь соотношение стало solid fuel 18.11%, repairs - 81,89%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D7FB3DA8-F933-4606-956A-5149E689825D}" type="datetimeFigureOut">
              <a:rPr lang="LID4096" smtClean="0"/>
              <a:pPr/>
              <a:t>02/12/2024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3384F63A-3D64-4886-AB1E-EE650FFE2B1E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923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4F63A-3D64-4886-AB1E-EE650FFE2B1E}" type="slidenum">
              <a:rPr lang="LID4096" smtClean="0"/>
              <a:pPr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497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Масштаб войны в Украине</a:t>
            </a:r>
          </a:p>
          <a:p>
            <a:endParaRPr lang="ru-RU" dirty="0"/>
          </a:p>
          <a:p>
            <a:r>
              <a:rPr lang="ru-RU" dirty="0"/>
              <a:t>Крупнейший военный конфликт в мире со времен Второй мировой войны.</a:t>
            </a:r>
          </a:p>
          <a:p>
            <a:r>
              <a:rPr lang="ru-RU" dirty="0"/>
              <a:t>Самая большая линия фронта протяженностью 1 500 км (в мире со времен Второй мировой войны)</a:t>
            </a:r>
          </a:p>
          <a:p>
            <a:r>
              <a:rPr lang="ru-RU" dirty="0"/>
              <a:t>16 000 обстрелов на территории Украины (ракеты, дроны и т.д.): 97% - гражданские объекты</a:t>
            </a:r>
          </a:p>
          <a:p>
            <a:r>
              <a:rPr lang="ru-RU" dirty="0"/>
              <a:t>32 189 воздушных сигнализаций</a:t>
            </a:r>
          </a:p>
          <a:p>
            <a:r>
              <a:rPr lang="ru-RU" dirty="0"/>
              <a:t>5 миллионов беженцев</a:t>
            </a:r>
          </a:p>
          <a:p>
            <a:r>
              <a:rPr lang="ru-RU" dirty="0"/>
              <a:t>8 миллионов вынужденных переселенцев</a:t>
            </a:r>
          </a:p>
          <a:p>
            <a:r>
              <a:rPr lang="ru-RU" dirty="0"/>
              <a:t>9 088 убитых мирных жителей (500 детей), 15 000 раненых (только подконтрольные правительству территории)</a:t>
            </a:r>
          </a:p>
          <a:p>
            <a:r>
              <a:rPr lang="ru-RU" dirty="0"/>
              <a:t>ЗАЭС добыл</a:t>
            </a:r>
          </a:p>
          <a:p>
            <a:r>
              <a:rPr lang="ru-RU" dirty="0"/>
              <a:t>Атака Каховской плотины - экоцид (разрушено 40 городов, погибло 28 000 рыб)</a:t>
            </a:r>
          </a:p>
          <a:p>
            <a:r>
              <a:rPr lang="ru-RU" dirty="0"/>
              <a:t>148 000 </a:t>
            </a:r>
            <a:r>
              <a:rPr lang="ru-RU" dirty="0" err="1"/>
              <a:t>кв.км</a:t>
            </a:r>
            <a:r>
              <a:rPr lang="ru-RU" dirty="0"/>
              <a:t> оккупированной территории (</a:t>
            </a:r>
            <a:r>
              <a:rPr lang="ru-RU" dirty="0" err="1"/>
              <a:t>ок</a:t>
            </a:r>
            <a:r>
              <a:rPr lang="ru-RU" dirty="0"/>
              <a:t>. территория Бангладеш)</a:t>
            </a:r>
          </a:p>
          <a:p>
            <a:r>
              <a:rPr lang="ru-RU" dirty="0"/>
              <a:t>263 000 убитых солдат только с одной стороны (в Афганистане и Ираке за 20 лет – 6 900; во Вьетнаме – 58 281)</a:t>
            </a:r>
          </a:p>
          <a:p>
            <a:r>
              <a:rPr lang="ru-RU" dirty="0"/>
              <a:t>Общие боевые потери с одной стороны 34 000 (4 700 танков, 315 самолетов, 316 вертолетов)</a:t>
            </a:r>
          </a:p>
          <a:p>
            <a:r>
              <a:rPr lang="ru-RU" dirty="0"/>
              <a:t>Отвоевано 40 000 </a:t>
            </a:r>
            <a:r>
              <a:rPr lang="ru-RU" dirty="0" err="1"/>
              <a:t>кв.км</a:t>
            </a:r>
            <a:r>
              <a:rPr lang="ru-RU" dirty="0"/>
              <a:t> (больше, чем в некоторых странах - Бельгия 32 545 </a:t>
            </a:r>
            <a:r>
              <a:rPr lang="ru-RU" dirty="0" err="1"/>
              <a:t>кв.км</a:t>
            </a:r>
            <a:r>
              <a:rPr lang="ru-RU" dirty="0"/>
              <a:t>)</a:t>
            </a:r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4F63A-3D64-4886-AB1E-EE650FFE2B1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6487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ADRA Ukraine has </a:t>
            </a:r>
            <a:r>
              <a:rPr lang="ru-RU" dirty="0"/>
              <a:t>325 </a:t>
            </a:r>
            <a:r>
              <a:rPr lang="en-US" dirty="0"/>
              <a:t>employees and ~300 volunteers.</a:t>
            </a:r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4F63A-3D64-4886-AB1E-EE650FFE2B1E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179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4F63A-3D64-4886-AB1E-EE650FFE2B1E}" type="slidenum">
              <a:rPr lang="LID4096" smtClean="0"/>
              <a:pPr/>
              <a:t>44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22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280E-AF6F-0AC5-9AEB-EE723D3BA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8AEF-A17E-91C4-AA8F-2BC1312AF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92EB4-AA98-2383-14E7-FD161BB6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10683-F396-113F-0A3C-28E2A3D3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E768-5CD2-D9A1-20DA-2D00D323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1412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E27E-904E-2A0D-6B46-B7B23891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BBEAE-74C5-59DD-A28A-CBB7D0277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58997-88AA-2A2F-D848-0D3831F6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294A5-3A27-1124-153B-99FEBA26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1E9D-5A43-4FE6-50D1-70C0CE3E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8229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EED324-67C3-0533-A906-E70FFF2A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3F6BB-6A43-8A2D-06F3-585DC5554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398A6-D2B2-BBDE-863D-5EBF43F8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41569-1535-2052-74A3-2C6F305E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38702-A1E7-9A68-677E-77A1769D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5332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80B7-C5B0-5CDE-7EAF-86037C5E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09676-DD99-E890-C6F9-8894AEAA2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3179-580A-4680-CBBC-3F79F864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2A282-944A-6E5A-F191-AFECB2C3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CCB94-5AF0-DD9B-0D59-4B17006B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5294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D64-7519-2C21-A3A2-46CB3786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F8CA8-0DC0-C0DD-7FC8-9D9A41426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18FC9-7494-7301-81F9-DDF2DF23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14FD-7EF0-75FF-382E-248DC00E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3FAAA-4A06-16F4-E061-EC194EC0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7741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9C53-330C-8CBE-96AF-F3BF40AB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79C1-F0C6-C81A-2159-C5281A75F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5FA36-C0BA-9A6B-92C0-0AA10BC0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A56D1-8618-7022-CD9D-49EBD7F8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B5633-6BA9-4EA6-4256-CEBA5DB9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E1CF8-FF45-2F10-A47E-8792909D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8499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838D-0DC4-BF1E-9ED7-0C927B03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72ACD-98FC-2A37-E3D1-16E0223D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8F1D1-B2C4-C8A9-2063-69885955E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FDFC-CD4B-BF7B-1244-91E63FFAD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661A1-0520-198A-F9F1-D908D592B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5FBE8-4A81-0C11-E62C-BE5F1137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A9D484-0351-B3C0-61B9-204F9BFF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910AD-B1EF-40DD-D522-B7A3323B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1003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762F-3789-0042-68DA-C2A99B20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76A64-4552-2EEC-BF5A-2A4BA3DF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32F51-5697-1087-9942-570F1B25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BE5C4-244A-DD0D-A6F6-1B5F8C98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898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21478-6ECE-ACB6-2843-671F9272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CA67A-FDDF-D01D-465B-A5A71CF2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37182-B936-4F4D-D191-A65B3687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9600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D674-776B-46C4-E58C-EDCE90AF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2B01-3A21-F150-9D50-3E1E8E555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34B54-FECD-77F8-4E50-F18A6B8A4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9CF5F-7F46-4929-1963-6DC37C96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B8D9A-B02E-9C40-B3F6-F063C0C2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D7EE4-93FE-A1DA-6C06-14B9EAD0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0378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1110-AA55-F125-7F3D-EB47A278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2E7A3-F9AE-CD1A-58C4-87C5A28CE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61BF0-5645-7C53-7324-CA38BBAA3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0E9F2-D6C1-E6E1-87DA-C1E58AB4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5DDA4-6299-BED3-89E9-584ADDD5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BD86F-C93E-1C78-F655-586F856D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7480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F987D-7575-F146-4E56-C28A9035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55C86-5DA6-CA45-E594-93326EE5B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12D5-4D75-BD8E-E690-A9827368B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4B020-FF4C-7F4B-931C-A4687E4DA130}" type="datetimeFigureOut">
              <a:rPr lang="en-UA" smtClean="0"/>
              <a:t>02/12/2024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B8C41-C7E3-4818-76BB-E0038736D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F76AF-D9D9-9E54-0432-4DE48C6A5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CC091-199A-2F41-A973-E60A9162D64E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54927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3E_229291F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18/10/relationships/comments" Target="../comments/modernComment_13C_E80369F8.xml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hart" Target="../charts/chart3.xml"/><Relationship Id="rId4" Type="http://schemas.openxmlformats.org/officeDocument/2006/relationships/image" Target="../media/image58.png"/><Relationship Id="rId9" Type="http://schemas.openxmlformats.org/officeDocument/2006/relationships/image" Target="../media/image56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4.sv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38.svg"/><Relationship Id="rId4" Type="http://schemas.openxmlformats.org/officeDocument/2006/relationships/image" Target="../media/image78.png"/><Relationship Id="rId9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ptember, 2023">
            <a:extLst>
              <a:ext uri="{FF2B5EF4-FFF2-40B4-BE49-F238E27FC236}">
                <a16:creationId xmlns:a16="http://schemas.microsoft.com/office/drawing/2014/main" id="{D83384B8-BC7D-4116-A012-089F2349A155}"/>
              </a:ext>
            </a:extLst>
          </p:cNvPr>
          <p:cNvSpPr txBox="1">
            <a:spLocks/>
          </p:cNvSpPr>
          <p:nvPr/>
        </p:nvSpPr>
        <p:spPr>
          <a:xfrm>
            <a:off x="0" y="5422549"/>
            <a:ext cx="12192000" cy="439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</a:rPr>
              <a:t>January, 2024</a:t>
            </a:r>
            <a:endParaRPr lang="en-UA" sz="18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</a:endParaRPr>
          </a:p>
        </p:txBody>
      </p:sp>
      <p:sp>
        <p:nvSpPr>
          <p:cNvPr id="5" name="Plank">
            <a:extLst>
              <a:ext uri="{FF2B5EF4-FFF2-40B4-BE49-F238E27FC236}">
                <a16:creationId xmlns:a16="http://schemas.microsoft.com/office/drawing/2014/main" id="{C6697AD2-D1D5-4D1E-B536-5FAC2C9AACA8}"/>
              </a:ext>
            </a:extLst>
          </p:cNvPr>
          <p:cNvSpPr/>
          <p:nvPr/>
        </p:nvSpPr>
        <p:spPr>
          <a:xfrm>
            <a:off x="3304674" y="2996099"/>
            <a:ext cx="5582652" cy="716940"/>
          </a:xfrm>
          <a:prstGeom prst="round2DiagRect">
            <a:avLst/>
          </a:pr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Humanitarian Response">
            <a:extLst>
              <a:ext uri="{FF2B5EF4-FFF2-40B4-BE49-F238E27FC236}">
                <a16:creationId xmlns:a16="http://schemas.microsoft.com/office/drawing/2014/main" id="{649A859B-FFBB-0B0D-271F-1E3D7F129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2558"/>
            <a:ext cx="12192000" cy="610481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" panose="020B0606030504020204" pitchFamily="34" charset="0"/>
              </a:rPr>
              <a:t>Humanitarian Response</a:t>
            </a:r>
            <a:endParaRPr lang="en-U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ADRA Ukraine">
            <a:extLst>
              <a:ext uri="{FF2B5EF4-FFF2-40B4-BE49-F238E27FC236}">
                <a16:creationId xmlns:a16="http://schemas.microsoft.com/office/drawing/2014/main" id="{C6BC44DE-5DF4-AD6F-8DCA-AD13B9F52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8220"/>
            <a:ext cx="12192000" cy="11731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6600" b="1">
                <a:solidFill>
                  <a:srgbClr val="007B5F"/>
                </a:solidFill>
                <a:latin typeface="Open Sans" panose="020B0606030504020204" pitchFamily="34" charset="0"/>
                <a:ea typeface="+mn-ea"/>
                <a:cs typeface="+mn-cs"/>
              </a:rPr>
              <a:t>ADRA UKRAINE</a:t>
            </a:r>
            <a:endParaRPr lang="en-US" sz="6600" b="1" dirty="0">
              <a:solidFill>
                <a:srgbClr val="007B5F"/>
              </a:solidFill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258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2A434-67E9-9B86-A4B2-D22A2C9F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336" y="302182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7B5F"/>
                </a:solidFill>
                <a:latin typeface="Open Sans" panose="020B0606030504020204" pitchFamily="34" charset="0"/>
              </a:rPr>
              <a:t>Scale of the war in Ukraine</a:t>
            </a:r>
            <a:br>
              <a:rPr lang="en-US" sz="3600" b="1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br>
              <a:rPr lang="en-US" sz="3600" b="1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r>
              <a:rPr lang="en-US" sz="3600" b="1" dirty="0">
                <a:solidFill>
                  <a:srgbClr val="007B5F"/>
                </a:solidFill>
                <a:latin typeface="Open Sans" panose="020B0606030504020204" pitchFamily="34" charset="0"/>
              </a:rPr>
              <a:t>Statistical information</a:t>
            </a:r>
            <a:br>
              <a:rPr lang="LID4096" sz="4400" b="1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9E443C-77D5-990E-5CFB-D4817916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34" y="70177"/>
            <a:ext cx="5342877" cy="6694129"/>
          </a:xfrm>
        </p:spPr>
      </p:pic>
    </p:spTree>
    <p:extLst>
      <p:ext uri="{BB962C8B-B14F-4D97-AF65-F5344CB8AC3E}">
        <p14:creationId xmlns:p14="http://schemas.microsoft.com/office/powerpoint/2010/main" val="2375773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nk">
            <a:extLst>
              <a:ext uri="{FF2B5EF4-FFF2-40B4-BE49-F238E27FC236}">
                <a16:creationId xmlns:a16="http://schemas.microsoft.com/office/drawing/2014/main" id="{BFB3B501-5BA9-4DED-8DD0-7083BDFD035D}"/>
              </a:ext>
            </a:extLst>
          </p:cNvPr>
          <p:cNvSpPr/>
          <p:nvPr/>
        </p:nvSpPr>
        <p:spPr>
          <a:xfrm>
            <a:off x="2294021" y="2996099"/>
            <a:ext cx="7603958" cy="716940"/>
          </a:xfrm>
          <a:prstGeom prst="round2DiagRect">
            <a:avLst/>
          </a:pr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Humanitarian Response">
            <a:extLst>
              <a:ext uri="{FF2B5EF4-FFF2-40B4-BE49-F238E27FC236}">
                <a16:creationId xmlns:a16="http://schemas.microsoft.com/office/drawing/2014/main" id="{ACAA8380-4D32-428B-8E26-137FD3D155C6}"/>
              </a:ext>
            </a:extLst>
          </p:cNvPr>
          <p:cNvSpPr txBox="1">
            <a:spLocks/>
          </p:cNvSpPr>
          <p:nvPr/>
        </p:nvSpPr>
        <p:spPr>
          <a:xfrm>
            <a:off x="0" y="3102558"/>
            <a:ext cx="12192000" cy="61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>
                <a:solidFill>
                  <a:schemeClr val="bg1"/>
                </a:solidFill>
                <a:latin typeface="Open Sans" panose="020B0606030504020204" pitchFamily="34" charset="0"/>
              </a:rPr>
              <a:t>Emergency Response (2022 – 2023)</a:t>
            </a:r>
          </a:p>
        </p:txBody>
      </p:sp>
      <p:sp>
        <p:nvSpPr>
          <p:cNvPr id="19" name="ADRA Ukraine">
            <a:extLst>
              <a:ext uri="{FF2B5EF4-FFF2-40B4-BE49-F238E27FC236}">
                <a16:creationId xmlns:a16="http://schemas.microsoft.com/office/drawing/2014/main" id="{E8BA4A88-CC9F-421B-BBB2-50893B01CD02}"/>
              </a:ext>
            </a:extLst>
          </p:cNvPr>
          <p:cNvSpPr txBox="1">
            <a:spLocks/>
          </p:cNvSpPr>
          <p:nvPr/>
        </p:nvSpPr>
        <p:spPr>
          <a:xfrm>
            <a:off x="0" y="1748220"/>
            <a:ext cx="12192000" cy="117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6600" b="1">
                <a:solidFill>
                  <a:srgbClr val="007B5F"/>
                </a:solidFill>
                <a:latin typeface="Open Sans" panose="020B0606030504020204" pitchFamily="34" charset="0"/>
                <a:ea typeface="+mn-ea"/>
                <a:cs typeface="+mn-cs"/>
              </a:rPr>
              <a:t>ADRA UKRAINE</a:t>
            </a:r>
            <a:endParaRPr lang="en-US" sz="6600" b="1" dirty="0">
              <a:solidFill>
                <a:srgbClr val="007B5F"/>
              </a:solidFill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1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ukraine with different colored areas&#10;&#10;Description automatically generated">
            <a:extLst>
              <a:ext uri="{FF2B5EF4-FFF2-40B4-BE49-F238E27FC236}">
                <a16:creationId xmlns:a16="http://schemas.microsoft.com/office/drawing/2014/main" id="{6DB76447-0CC0-D3F6-9E98-157C8C17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24" y="243285"/>
            <a:ext cx="9066667" cy="6371429"/>
          </a:xfrm>
          <a:prstGeom prst="rect">
            <a:avLst/>
          </a:prstGeom>
        </p:spPr>
      </p:pic>
      <p:sp>
        <p:nvSpPr>
          <p:cNvPr id="36" name="Text - warehouses">
            <a:extLst>
              <a:ext uri="{FF2B5EF4-FFF2-40B4-BE49-F238E27FC236}">
                <a16:creationId xmlns:a16="http://schemas.microsoft.com/office/drawing/2014/main" id="{BB5CCCD2-EE58-4F62-90CE-3AD8EF439004}"/>
              </a:ext>
            </a:extLst>
          </p:cNvPr>
          <p:cNvSpPr txBox="1">
            <a:spLocks/>
          </p:cNvSpPr>
          <p:nvPr/>
        </p:nvSpPr>
        <p:spPr>
          <a:xfrm>
            <a:off x="1609436" y="5847269"/>
            <a:ext cx="1308100" cy="303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07B5F"/>
                </a:solidFill>
                <a:latin typeface="Open Sans" panose="020B0606030504020204" pitchFamily="34" charset="0"/>
              </a:rPr>
              <a:t>Warehouses</a:t>
            </a:r>
            <a:endParaRPr lang="LID4096" sz="1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pic>
        <p:nvPicPr>
          <p:cNvPr id="25" name="ICO - warehouses">
            <a:extLst>
              <a:ext uri="{FF2B5EF4-FFF2-40B4-BE49-F238E27FC236}">
                <a16:creationId xmlns:a16="http://schemas.microsoft.com/office/drawing/2014/main" id="{91AE4B87-0AE1-4366-8B5A-2A303312C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138" y="5799045"/>
            <a:ext cx="400298" cy="400298"/>
          </a:xfrm>
          <a:prstGeom prst="rect">
            <a:avLst/>
          </a:prstGeom>
        </p:spPr>
      </p:pic>
      <p:sp>
        <p:nvSpPr>
          <p:cNvPr id="34" name="Text - offices">
            <a:extLst>
              <a:ext uri="{FF2B5EF4-FFF2-40B4-BE49-F238E27FC236}">
                <a16:creationId xmlns:a16="http://schemas.microsoft.com/office/drawing/2014/main" id="{5FE1F253-73D7-47B4-A38F-0AAC933B39C1}"/>
              </a:ext>
            </a:extLst>
          </p:cNvPr>
          <p:cNvSpPr txBox="1">
            <a:spLocks/>
          </p:cNvSpPr>
          <p:nvPr/>
        </p:nvSpPr>
        <p:spPr>
          <a:xfrm>
            <a:off x="1622224" y="5295899"/>
            <a:ext cx="1308100" cy="303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07B5F"/>
                </a:solidFill>
                <a:latin typeface="Open Sans" panose="020B0606030504020204" pitchFamily="34" charset="0"/>
              </a:rPr>
              <a:t>Offices</a:t>
            </a:r>
            <a:endParaRPr lang="LID4096" sz="1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pic>
        <p:nvPicPr>
          <p:cNvPr id="23" name="ICO - offices">
            <a:extLst>
              <a:ext uri="{FF2B5EF4-FFF2-40B4-BE49-F238E27FC236}">
                <a16:creationId xmlns:a16="http://schemas.microsoft.com/office/drawing/2014/main" id="{A4D658EC-AE87-4CDF-9323-6DD797FB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138" y="5199452"/>
            <a:ext cx="400298" cy="400298"/>
          </a:xfrm>
          <a:prstGeom prst="rect">
            <a:avLst/>
          </a:prstGeom>
        </p:spPr>
      </p:pic>
      <p:cxnSp>
        <p:nvCxnSpPr>
          <p:cNvPr id="27" name="Title Line">
            <a:extLst>
              <a:ext uri="{FF2B5EF4-FFF2-40B4-BE49-F238E27FC236}">
                <a16:creationId xmlns:a16="http://schemas.microsoft.com/office/drawing/2014/main" id="{1F881B49-9C49-4283-925E-1396F2743C24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Text">
            <a:extLst>
              <a:ext uri="{FF2B5EF4-FFF2-40B4-BE49-F238E27FC236}">
                <a16:creationId xmlns:a16="http://schemas.microsoft.com/office/drawing/2014/main" id="{EEE758DA-48C8-4C5A-9C45-6657C350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5" y="298311"/>
            <a:ext cx="9526751" cy="7265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ADRA Offices </a:t>
            </a:r>
            <a:r>
              <a:rPr lang="en-US" sz="2400" b="1">
                <a:solidFill>
                  <a:srgbClr val="007B5F"/>
                </a:solidFill>
                <a:latin typeface="Open Sans" panose="020B0606030504020204" pitchFamily="34" charset="0"/>
              </a:rPr>
              <a:t>&amp; Warehouses</a:t>
            </a:r>
            <a:endParaRPr lang="LID4096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14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Map">
            <a:extLst>
              <a:ext uri="{FF2B5EF4-FFF2-40B4-BE49-F238E27FC236}">
                <a16:creationId xmlns:a16="http://schemas.microsoft.com/office/drawing/2014/main" id="{117C4D2F-3667-4291-A7F8-52F5A6E58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1236" y="1845467"/>
            <a:ext cx="5391727" cy="3594485"/>
          </a:xfrm>
          <a:prstGeom prst="rect">
            <a:avLst/>
          </a:prstGeom>
        </p:spPr>
      </p:pic>
      <p:grpSp>
        <p:nvGrpSpPr>
          <p:cNvPr id="88" name="ICO - Wash">
            <a:extLst>
              <a:ext uri="{FF2B5EF4-FFF2-40B4-BE49-F238E27FC236}">
                <a16:creationId xmlns:a16="http://schemas.microsoft.com/office/drawing/2014/main" id="{F160E992-0A1F-48FD-9A1B-796DA5CE46EB}"/>
              </a:ext>
            </a:extLst>
          </p:cNvPr>
          <p:cNvGrpSpPr/>
          <p:nvPr/>
        </p:nvGrpSpPr>
        <p:grpSpPr>
          <a:xfrm>
            <a:off x="8638104" y="3085823"/>
            <a:ext cx="627516" cy="774808"/>
            <a:chOff x="5341827" y="3013283"/>
            <a:chExt cx="881362" cy="1126111"/>
          </a:xfrm>
        </p:grpSpPr>
        <p:sp>
          <p:nvSpPr>
            <p:cNvPr id="89" name="Oval 42">
              <a:extLst>
                <a:ext uri="{FF2B5EF4-FFF2-40B4-BE49-F238E27FC236}">
                  <a16:creationId xmlns:a16="http://schemas.microsoft.com/office/drawing/2014/main" id="{6F430086-B9A9-44EB-8437-3046C9E48E61}"/>
                </a:ext>
              </a:extLst>
            </p:cNvPr>
            <p:cNvSpPr/>
            <p:nvPr/>
          </p:nvSpPr>
          <p:spPr>
            <a:xfrm>
              <a:off x="5465544" y="3917802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90" name="Graphic 1">
              <a:extLst>
                <a:ext uri="{FF2B5EF4-FFF2-40B4-BE49-F238E27FC236}">
                  <a16:creationId xmlns:a16="http://schemas.microsoft.com/office/drawing/2014/main" id="{0DFFE473-D319-4821-93D4-5347003626BA}"/>
                </a:ext>
              </a:extLst>
            </p:cNvPr>
            <p:cNvGrpSpPr/>
            <p:nvPr/>
          </p:nvGrpSpPr>
          <p:grpSpPr>
            <a:xfrm>
              <a:off x="5341827" y="3013283"/>
              <a:ext cx="881362" cy="1015315"/>
              <a:chOff x="3835461" y="1565535"/>
              <a:chExt cx="881362" cy="1015315"/>
            </a:xfrm>
          </p:grpSpPr>
          <p:grpSp>
            <p:nvGrpSpPr>
              <p:cNvPr id="92" name="Graphic 1">
                <a:extLst>
                  <a:ext uri="{FF2B5EF4-FFF2-40B4-BE49-F238E27FC236}">
                    <a16:creationId xmlns:a16="http://schemas.microsoft.com/office/drawing/2014/main" id="{7461ECA7-17B0-48E7-B381-E1B555DB8EEC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96" name="Freeform: Shape 62">
                  <a:extLst>
                    <a:ext uri="{FF2B5EF4-FFF2-40B4-BE49-F238E27FC236}">
                      <a16:creationId xmlns:a16="http://schemas.microsoft.com/office/drawing/2014/main" id="{3C9B3BE9-4D9F-43F0-8A2B-8E6CA84DAEA2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97" name="Freeform: Shape 63">
                  <a:extLst>
                    <a:ext uri="{FF2B5EF4-FFF2-40B4-BE49-F238E27FC236}">
                      <a16:creationId xmlns:a16="http://schemas.microsoft.com/office/drawing/2014/main" id="{F9E4015C-9FA9-4A44-99F7-63E5F1A9CE0A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3"/>
                    </a:gs>
                    <a:gs pos="100000">
                      <a:schemeClr val="accent3"/>
                    </a:gs>
                    <a:gs pos="15000">
                      <a:schemeClr val="accent3">
                        <a:lumMod val="40000"/>
                        <a:lumOff val="60000"/>
                      </a:schemeClr>
                    </a:gs>
                    <a:gs pos="45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93" name="Freeform: Shape 59">
                <a:extLst>
                  <a:ext uri="{FF2B5EF4-FFF2-40B4-BE49-F238E27FC236}">
                    <a16:creationId xmlns:a16="http://schemas.microsoft.com/office/drawing/2014/main" id="{95D091AC-F113-422A-9985-0A1C598E1447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4" name="Freeform: Shape 60">
                <a:extLst>
                  <a:ext uri="{FF2B5EF4-FFF2-40B4-BE49-F238E27FC236}">
                    <a16:creationId xmlns:a16="http://schemas.microsoft.com/office/drawing/2014/main" id="{BA597D6D-AC9C-4E05-9F5F-34E07436126D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5" name="Freeform: Shape 61">
                <a:extLst>
                  <a:ext uri="{FF2B5EF4-FFF2-40B4-BE49-F238E27FC236}">
                    <a16:creationId xmlns:a16="http://schemas.microsoft.com/office/drawing/2014/main" id="{72F2166C-CF9E-4F1A-A975-FF1ABDBC9628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91" name="Rectangle 108">
              <a:extLst>
                <a:ext uri="{FF2B5EF4-FFF2-40B4-BE49-F238E27FC236}">
                  <a16:creationId xmlns:a16="http://schemas.microsoft.com/office/drawing/2014/main" id="{020C1BE5-93E9-4AAE-995F-C60B7168E4F5}"/>
                </a:ext>
              </a:extLst>
            </p:cNvPr>
            <p:cNvSpPr>
              <a:spLocks/>
            </p:cNvSpPr>
            <p:nvPr/>
          </p:nvSpPr>
          <p:spPr>
            <a:xfrm>
              <a:off x="5581900" y="3253328"/>
              <a:ext cx="401216" cy="40121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98" name="ICO - Cash">
            <a:extLst>
              <a:ext uri="{FF2B5EF4-FFF2-40B4-BE49-F238E27FC236}">
                <a16:creationId xmlns:a16="http://schemas.microsoft.com/office/drawing/2014/main" id="{A34BA014-9ACB-494A-AE90-E207A34F7271}"/>
              </a:ext>
            </a:extLst>
          </p:cNvPr>
          <p:cNvGrpSpPr/>
          <p:nvPr/>
        </p:nvGrpSpPr>
        <p:grpSpPr>
          <a:xfrm>
            <a:off x="8730272" y="1769696"/>
            <a:ext cx="622765" cy="759217"/>
            <a:chOff x="8916931" y="4095135"/>
            <a:chExt cx="881362" cy="1126111"/>
          </a:xfrm>
        </p:grpSpPr>
        <p:sp>
          <p:nvSpPr>
            <p:cNvPr id="99" name="Oval 88">
              <a:extLst>
                <a:ext uri="{FF2B5EF4-FFF2-40B4-BE49-F238E27FC236}">
                  <a16:creationId xmlns:a16="http://schemas.microsoft.com/office/drawing/2014/main" id="{81B10298-75F0-4E9F-AE46-C6428748EA54}"/>
                </a:ext>
              </a:extLst>
            </p:cNvPr>
            <p:cNvSpPr/>
            <p:nvPr/>
          </p:nvSpPr>
          <p:spPr>
            <a:xfrm>
              <a:off x="9040648" y="4999654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00" name="Graphic 1">
              <a:extLst>
                <a:ext uri="{FF2B5EF4-FFF2-40B4-BE49-F238E27FC236}">
                  <a16:creationId xmlns:a16="http://schemas.microsoft.com/office/drawing/2014/main" id="{7889995D-5AF1-46E8-B7D0-E5050CA8BC0B}"/>
                </a:ext>
              </a:extLst>
            </p:cNvPr>
            <p:cNvGrpSpPr/>
            <p:nvPr/>
          </p:nvGrpSpPr>
          <p:grpSpPr>
            <a:xfrm>
              <a:off x="8916931" y="4095135"/>
              <a:ext cx="881362" cy="1015315"/>
              <a:chOff x="3835461" y="1565535"/>
              <a:chExt cx="881362" cy="1015315"/>
            </a:xfrm>
          </p:grpSpPr>
          <p:grpSp>
            <p:nvGrpSpPr>
              <p:cNvPr id="102" name="Graphic 1">
                <a:extLst>
                  <a:ext uri="{FF2B5EF4-FFF2-40B4-BE49-F238E27FC236}">
                    <a16:creationId xmlns:a16="http://schemas.microsoft.com/office/drawing/2014/main" id="{E3BEDEC8-CE98-413C-96EA-F5CD302178D5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106" name="Freeform: Shape 76">
                  <a:extLst>
                    <a:ext uri="{FF2B5EF4-FFF2-40B4-BE49-F238E27FC236}">
                      <a16:creationId xmlns:a16="http://schemas.microsoft.com/office/drawing/2014/main" id="{0885FAFF-00F4-4203-B7F1-9F0386DA082C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07" name="Freeform: Shape 77">
                  <a:extLst>
                    <a:ext uri="{FF2B5EF4-FFF2-40B4-BE49-F238E27FC236}">
                      <a16:creationId xmlns:a16="http://schemas.microsoft.com/office/drawing/2014/main" id="{BE60065F-58FB-47CE-A3FE-9F3304003834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3"/>
                    </a:gs>
                    <a:gs pos="100000">
                      <a:schemeClr val="accent3"/>
                    </a:gs>
                    <a:gs pos="15000">
                      <a:schemeClr val="accent3">
                        <a:lumMod val="40000"/>
                        <a:lumOff val="60000"/>
                      </a:schemeClr>
                    </a:gs>
                    <a:gs pos="45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103" name="Freeform: Shape 73">
                <a:extLst>
                  <a:ext uri="{FF2B5EF4-FFF2-40B4-BE49-F238E27FC236}">
                    <a16:creationId xmlns:a16="http://schemas.microsoft.com/office/drawing/2014/main" id="{6A8FC0CD-B295-4B27-9CF3-79C8007C0B53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04" name="Freeform: Shape 74">
                <a:extLst>
                  <a:ext uri="{FF2B5EF4-FFF2-40B4-BE49-F238E27FC236}">
                    <a16:creationId xmlns:a16="http://schemas.microsoft.com/office/drawing/2014/main" id="{4390C8D9-ADF0-4105-89C9-EEC30D1D6C73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05" name="Freeform: Shape 75">
                <a:extLst>
                  <a:ext uri="{FF2B5EF4-FFF2-40B4-BE49-F238E27FC236}">
                    <a16:creationId xmlns:a16="http://schemas.microsoft.com/office/drawing/2014/main" id="{FB80AD60-71BC-4B80-95D0-4276C085AA3D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01" name="Rectangle 110">
              <a:extLst>
                <a:ext uri="{FF2B5EF4-FFF2-40B4-BE49-F238E27FC236}">
                  <a16:creationId xmlns:a16="http://schemas.microsoft.com/office/drawing/2014/main" id="{0D90386D-5F7E-4A34-B316-B53CBDF13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7004" y="4335180"/>
              <a:ext cx="401216" cy="401216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08" name="ICO - Shelter">
            <a:extLst>
              <a:ext uri="{FF2B5EF4-FFF2-40B4-BE49-F238E27FC236}">
                <a16:creationId xmlns:a16="http://schemas.microsoft.com/office/drawing/2014/main" id="{8E44F17E-7E89-499D-9F4E-C5932D9B012B}"/>
              </a:ext>
            </a:extLst>
          </p:cNvPr>
          <p:cNvGrpSpPr/>
          <p:nvPr/>
        </p:nvGrpSpPr>
        <p:grpSpPr>
          <a:xfrm>
            <a:off x="4784887" y="2851574"/>
            <a:ext cx="622765" cy="759217"/>
            <a:chOff x="8559448" y="1704272"/>
            <a:chExt cx="881362" cy="1126111"/>
          </a:xfrm>
        </p:grpSpPr>
        <p:sp>
          <p:nvSpPr>
            <p:cNvPr id="109" name="Oval 54">
              <a:extLst>
                <a:ext uri="{FF2B5EF4-FFF2-40B4-BE49-F238E27FC236}">
                  <a16:creationId xmlns:a16="http://schemas.microsoft.com/office/drawing/2014/main" id="{32F5C13D-08ED-41E1-ADE0-82C5946058BE}"/>
                </a:ext>
              </a:extLst>
            </p:cNvPr>
            <p:cNvSpPr/>
            <p:nvPr/>
          </p:nvSpPr>
          <p:spPr>
            <a:xfrm>
              <a:off x="8683165" y="2608791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10" name="Graphic 1">
              <a:extLst>
                <a:ext uri="{FF2B5EF4-FFF2-40B4-BE49-F238E27FC236}">
                  <a16:creationId xmlns:a16="http://schemas.microsoft.com/office/drawing/2014/main" id="{3264EFEB-7061-46B9-9068-8C38E95E7999}"/>
                </a:ext>
              </a:extLst>
            </p:cNvPr>
            <p:cNvGrpSpPr/>
            <p:nvPr/>
          </p:nvGrpSpPr>
          <p:grpSpPr>
            <a:xfrm>
              <a:off x="8559448" y="1704272"/>
              <a:ext cx="881362" cy="1015315"/>
              <a:chOff x="3835461" y="1565535"/>
              <a:chExt cx="881362" cy="1015315"/>
            </a:xfrm>
          </p:grpSpPr>
          <p:grpSp>
            <p:nvGrpSpPr>
              <p:cNvPr id="112" name="Graphic 1">
                <a:extLst>
                  <a:ext uri="{FF2B5EF4-FFF2-40B4-BE49-F238E27FC236}">
                    <a16:creationId xmlns:a16="http://schemas.microsoft.com/office/drawing/2014/main" id="{F0935DF9-5281-4435-8F84-89759C7E0143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116" name="Freeform: Shape 69">
                  <a:extLst>
                    <a:ext uri="{FF2B5EF4-FFF2-40B4-BE49-F238E27FC236}">
                      <a16:creationId xmlns:a16="http://schemas.microsoft.com/office/drawing/2014/main" id="{F27A9520-7413-4143-9B83-19B854AFF7F8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17" name="Freeform: Shape 70">
                  <a:extLst>
                    <a:ext uri="{FF2B5EF4-FFF2-40B4-BE49-F238E27FC236}">
                      <a16:creationId xmlns:a16="http://schemas.microsoft.com/office/drawing/2014/main" id="{E65FC352-DA9F-4F32-AD35-09FD8B92D0CA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13" name="Freeform: Shape 66">
                <a:extLst>
                  <a:ext uri="{FF2B5EF4-FFF2-40B4-BE49-F238E27FC236}">
                    <a16:creationId xmlns:a16="http://schemas.microsoft.com/office/drawing/2014/main" id="{A67D0CBE-AF4D-451E-BD2C-2423C4E5EDCD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14" name="Freeform: Shape 67">
                <a:extLst>
                  <a:ext uri="{FF2B5EF4-FFF2-40B4-BE49-F238E27FC236}">
                    <a16:creationId xmlns:a16="http://schemas.microsoft.com/office/drawing/2014/main" id="{CDB3B6C4-DC88-4CB8-A6A7-6D1C3E6EE515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15" name="Freeform: Shape 68">
                <a:extLst>
                  <a:ext uri="{FF2B5EF4-FFF2-40B4-BE49-F238E27FC236}">
                    <a16:creationId xmlns:a16="http://schemas.microsoft.com/office/drawing/2014/main" id="{88830612-D7F8-48AF-B1E8-F35BB1DF2FDC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11" name="Rectangle 112">
              <a:extLst>
                <a:ext uri="{FF2B5EF4-FFF2-40B4-BE49-F238E27FC236}">
                  <a16:creationId xmlns:a16="http://schemas.microsoft.com/office/drawing/2014/main" id="{14582505-1A79-4D7D-99D1-190A3B09F768}"/>
                </a:ext>
              </a:extLst>
            </p:cNvPr>
            <p:cNvSpPr/>
            <p:nvPr/>
          </p:nvSpPr>
          <p:spPr>
            <a:xfrm>
              <a:off x="8799521" y="1944317"/>
              <a:ext cx="401216" cy="40121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18" name="ICO - Food Security">
            <a:extLst>
              <a:ext uri="{FF2B5EF4-FFF2-40B4-BE49-F238E27FC236}">
                <a16:creationId xmlns:a16="http://schemas.microsoft.com/office/drawing/2014/main" id="{78648825-DA79-431E-9878-50180F7332BC}"/>
              </a:ext>
            </a:extLst>
          </p:cNvPr>
          <p:cNvGrpSpPr/>
          <p:nvPr/>
        </p:nvGrpSpPr>
        <p:grpSpPr>
          <a:xfrm>
            <a:off x="9736448" y="2480667"/>
            <a:ext cx="622765" cy="759217"/>
            <a:chOff x="4015431" y="1544148"/>
            <a:chExt cx="881362" cy="1126111"/>
          </a:xfrm>
        </p:grpSpPr>
        <p:sp>
          <p:nvSpPr>
            <p:cNvPr id="119" name="Oval 41">
              <a:extLst>
                <a:ext uri="{FF2B5EF4-FFF2-40B4-BE49-F238E27FC236}">
                  <a16:creationId xmlns:a16="http://schemas.microsoft.com/office/drawing/2014/main" id="{C4A5BEF3-07B6-4920-9A08-FBDBD057C89F}"/>
                </a:ext>
              </a:extLst>
            </p:cNvPr>
            <p:cNvSpPr/>
            <p:nvPr/>
          </p:nvSpPr>
          <p:spPr>
            <a:xfrm>
              <a:off x="4139148" y="2448667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20" name="Group 79">
              <a:extLst>
                <a:ext uri="{FF2B5EF4-FFF2-40B4-BE49-F238E27FC236}">
                  <a16:creationId xmlns:a16="http://schemas.microsoft.com/office/drawing/2014/main" id="{AC65A1BD-9DBC-4328-85A1-1C49917C8A1D}"/>
                </a:ext>
              </a:extLst>
            </p:cNvPr>
            <p:cNvGrpSpPr/>
            <p:nvPr/>
          </p:nvGrpSpPr>
          <p:grpSpPr>
            <a:xfrm>
              <a:off x="4015431" y="1544148"/>
              <a:ext cx="881362" cy="1015315"/>
              <a:chOff x="3835461" y="1565535"/>
              <a:chExt cx="881362" cy="1015315"/>
            </a:xfrm>
          </p:grpSpPr>
          <p:grpSp>
            <p:nvGrpSpPr>
              <p:cNvPr id="121" name="Graphic 1">
                <a:extLst>
                  <a:ext uri="{FF2B5EF4-FFF2-40B4-BE49-F238E27FC236}">
                    <a16:creationId xmlns:a16="http://schemas.microsoft.com/office/drawing/2014/main" id="{4428DDB8-EB92-4C41-A456-7F68D7F4A102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grpSp>
              <p:nvGrpSpPr>
                <p:cNvPr id="123" name="Graphic 1">
                  <a:extLst>
                    <a:ext uri="{FF2B5EF4-FFF2-40B4-BE49-F238E27FC236}">
                      <a16:creationId xmlns:a16="http://schemas.microsoft.com/office/drawing/2014/main" id="{81B7908A-89ED-408B-9B82-E3507A61AAA3}"/>
                    </a:ext>
                  </a:extLst>
                </p:cNvPr>
                <p:cNvGrpSpPr/>
                <p:nvPr/>
              </p:nvGrpSpPr>
              <p:grpSpPr>
                <a:xfrm>
                  <a:off x="3835461" y="1565535"/>
                  <a:ext cx="881362" cy="1015315"/>
                  <a:chOff x="3835461" y="1565535"/>
                  <a:chExt cx="881362" cy="1015315"/>
                </a:xfrm>
              </p:grpSpPr>
              <p:sp>
                <p:nvSpPr>
                  <p:cNvPr id="127" name="Freeform: Shape 30">
                    <a:extLst>
                      <a:ext uri="{FF2B5EF4-FFF2-40B4-BE49-F238E27FC236}">
                        <a16:creationId xmlns:a16="http://schemas.microsoft.com/office/drawing/2014/main" id="{1D4D09A1-EAE8-4CCF-B214-7EE0E5CB1FE7}"/>
                      </a:ext>
                    </a:extLst>
                  </p:cNvPr>
                  <p:cNvSpPr/>
                  <p:nvPr/>
                </p:nvSpPr>
                <p:spPr>
                  <a:xfrm>
                    <a:off x="3835461" y="1565535"/>
                    <a:ext cx="881362" cy="1015315"/>
                  </a:xfrm>
                  <a:custGeom>
                    <a:avLst/>
                    <a:gdLst>
                      <a:gd name="connsiteX0" fmla="*/ 681808 w 881362"/>
                      <a:gd name="connsiteY0" fmla="*/ 0 h 1015315"/>
                      <a:gd name="connsiteX1" fmla="*/ 199500 w 881362"/>
                      <a:gd name="connsiteY1" fmla="*/ 0 h 1015315"/>
                      <a:gd name="connsiteX2" fmla="*/ 0 w 881362"/>
                      <a:gd name="connsiteY2" fmla="*/ 199500 h 1015315"/>
                      <a:gd name="connsiteX3" fmla="*/ 0 w 881362"/>
                      <a:gd name="connsiteY3" fmla="*/ 681808 h 1015315"/>
                      <a:gd name="connsiteX4" fmla="*/ 199500 w 881362"/>
                      <a:gd name="connsiteY4" fmla="*/ 881307 h 1015315"/>
                      <a:gd name="connsiteX5" fmla="*/ 327129 w 881362"/>
                      <a:gd name="connsiteY5" fmla="*/ 881307 h 1015315"/>
                      <a:gd name="connsiteX6" fmla="*/ 440681 w 881362"/>
                      <a:gd name="connsiteY6" fmla="*/ 1015315 h 1015315"/>
                      <a:gd name="connsiteX7" fmla="*/ 554233 w 881362"/>
                      <a:gd name="connsiteY7" fmla="*/ 881307 h 1015315"/>
                      <a:gd name="connsiteX8" fmla="*/ 681863 w 881362"/>
                      <a:gd name="connsiteY8" fmla="*/ 881307 h 1015315"/>
                      <a:gd name="connsiteX9" fmla="*/ 881362 w 881362"/>
                      <a:gd name="connsiteY9" fmla="*/ 681808 h 1015315"/>
                      <a:gd name="connsiteX10" fmla="*/ 881362 w 881362"/>
                      <a:gd name="connsiteY10" fmla="*/ 199500 h 1015315"/>
                      <a:gd name="connsiteX11" fmla="*/ 681808 w 881362"/>
                      <a:gd name="connsiteY11" fmla="*/ 0 h 1015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1362" h="1015315">
                        <a:moveTo>
                          <a:pt x="681808" y="0"/>
                        </a:moveTo>
                        <a:lnTo>
                          <a:pt x="199500" y="0"/>
                        </a:lnTo>
                        <a:cubicBezTo>
                          <a:pt x="89797" y="0"/>
                          <a:pt x="0" y="89797"/>
                          <a:pt x="0" y="199500"/>
                        </a:cubicBezTo>
                        <a:lnTo>
                          <a:pt x="0" y="681808"/>
                        </a:lnTo>
                        <a:cubicBezTo>
                          <a:pt x="0" y="791511"/>
                          <a:pt x="89797" y="881307"/>
                          <a:pt x="199500" y="881307"/>
                        </a:cubicBezTo>
                        <a:lnTo>
                          <a:pt x="327129" y="881307"/>
                        </a:lnTo>
                        <a:lnTo>
                          <a:pt x="440681" y="1015315"/>
                        </a:lnTo>
                        <a:lnTo>
                          <a:pt x="554233" y="881307"/>
                        </a:lnTo>
                        <a:lnTo>
                          <a:pt x="681863" y="881307"/>
                        </a:lnTo>
                        <a:cubicBezTo>
                          <a:pt x="791565" y="881307"/>
                          <a:pt x="881362" y="791511"/>
                          <a:pt x="881362" y="681808"/>
                        </a:cubicBezTo>
                        <a:lnTo>
                          <a:pt x="881362" y="199500"/>
                        </a:lnTo>
                        <a:cubicBezTo>
                          <a:pt x="881307" y="89742"/>
                          <a:pt x="791510" y="0"/>
                          <a:pt x="681808" y="0"/>
                        </a:cubicBezTo>
                        <a:close/>
                      </a:path>
                    </a:pathLst>
                  </a:custGeom>
                  <a:solidFill>
                    <a:srgbClr val="488DE0"/>
                  </a:solidFill>
                  <a:ln w="54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sz="2000"/>
                  </a:p>
                </p:txBody>
              </p:sp>
              <p:sp>
                <p:nvSpPr>
                  <p:cNvPr id="128" name="Freeform: Shape 31">
                    <a:extLst>
                      <a:ext uri="{FF2B5EF4-FFF2-40B4-BE49-F238E27FC236}">
                        <a16:creationId xmlns:a16="http://schemas.microsoft.com/office/drawing/2014/main" id="{195CD508-8C76-4E64-BCD8-E8917A0D95AC}"/>
                      </a:ext>
                    </a:extLst>
                  </p:cNvPr>
                  <p:cNvSpPr/>
                  <p:nvPr/>
                </p:nvSpPr>
                <p:spPr>
                  <a:xfrm>
                    <a:off x="3835461" y="1565535"/>
                    <a:ext cx="881362" cy="1015315"/>
                  </a:xfrm>
                  <a:custGeom>
                    <a:avLst/>
                    <a:gdLst>
                      <a:gd name="connsiteX0" fmla="*/ 681808 w 881362"/>
                      <a:gd name="connsiteY0" fmla="*/ 0 h 1015315"/>
                      <a:gd name="connsiteX1" fmla="*/ 199500 w 881362"/>
                      <a:gd name="connsiteY1" fmla="*/ 0 h 1015315"/>
                      <a:gd name="connsiteX2" fmla="*/ 0 w 881362"/>
                      <a:gd name="connsiteY2" fmla="*/ 199500 h 1015315"/>
                      <a:gd name="connsiteX3" fmla="*/ 0 w 881362"/>
                      <a:gd name="connsiteY3" fmla="*/ 681808 h 1015315"/>
                      <a:gd name="connsiteX4" fmla="*/ 199500 w 881362"/>
                      <a:gd name="connsiteY4" fmla="*/ 881307 h 1015315"/>
                      <a:gd name="connsiteX5" fmla="*/ 327129 w 881362"/>
                      <a:gd name="connsiteY5" fmla="*/ 881307 h 1015315"/>
                      <a:gd name="connsiteX6" fmla="*/ 440681 w 881362"/>
                      <a:gd name="connsiteY6" fmla="*/ 1015315 h 1015315"/>
                      <a:gd name="connsiteX7" fmla="*/ 554233 w 881362"/>
                      <a:gd name="connsiteY7" fmla="*/ 881307 h 1015315"/>
                      <a:gd name="connsiteX8" fmla="*/ 681863 w 881362"/>
                      <a:gd name="connsiteY8" fmla="*/ 881307 h 1015315"/>
                      <a:gd name="connsiteX9" fmla="*/ 881362 w 881362"/>
                      <a:gd name="connsiteY9" fmla="*/ 681808 h 1015315"/>
                      <a:gd name="connsiteX10" fmla="*/ 881362 w 881362"/>
                      <a:gd name="connsiteY10" fmla="*/ 199500 h 1015315"/>
                      <a:gd name="connsiteX11" fmla="*/ 681808 w 881362"/>
                      <a:gd name="connsiteY11" fmla="*/ 0 h 1015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1362" h="1015315">
                        <a:moveTo>
                          <a:pt x="681808" y="0"/>
                        </a:moveTo>
                        <a:lnTo>
                          <a:pt x="199500" y="0"/>
                        </a:lnTo>
                        <a:cubicBezTo>
                          <a:pt x="89797" y="0"/>
                          <a:pt x="0" y="89797"/>
                          <a:pt x="0" y="199500"/>
                        </a:cubicBezTo>
                        <a:lnTo>
                          <a:pt x="0" y="681808"/>
                        </a:lnTo>
                        <a:cubicBezTo>
                          <a:pt x="0" y="791511"/>
                          <a:pt x="89797" y="881307"/>
                          <a:pt x="199500" y="881307"/>
                        </a:cubicBezTo>
                        <a:lnTo>
                          <a:pt x="327129" y="881307"/>
                        </a:lnTo>
                        <a:lnTo>
                          <a:pt x="440681" y="1015315"/>
                        </a:lnTo>
                        <a:lnTo>
                          <a:pt x="554233" y="881307"/>
                        </a:lnTo>
                        <a:lnTo>
                          <a:pt x="681863" y="881307"/>
                        </a:lnTo>
                        <a:cubicBezTo>
                          <a:pt x="791565" y="881307"/>
                          <a:pt x="881362" y="791511"/>
                          <a:pt x="881362" y="681808"/>
                        </a:cubicBezTo>
                        <a:lnTo>
                          <a:pt x="881362" y="199500"/>
                        </a:lnTo>
                        <a:cubicBezTo>
                          <a:pt x="881307" y="89742"/>
                          <a:pt x="791510" y="0"/>
                          <a:pt x="681808" y="0"/>
                        </a:cubicBezTo>
                        <a:close/>
                      </a:path>
                    </a:pathLst>
                  </a:custGeom>
                  <a:gradFill>
                    <a:gsLst>
                      <a:gs pos="80000">
                        <a:schemeClr val="accent1"/>
                      </a:gs>
                      <a:gs pos="100000">
                        <a:schemeClr val="accent1"/>
                      </a:gs>
                      <a:gs pos="15000">
                        <a:schemeClr val="accent1">
                          <a:lumMod val="40000"/>
                          <a:lumOff val="60000"/>
                        </a:schemeClr>
                      </a:gs>
                      <a:gs pos="45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381000" dist="444500" dir="8100000" sx="90000" sy="90000" algn="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2000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124" name="Freeform: Shape 32">
                  <a:extLst>
                    <a:ext uri="{FF2B5EF4-FFF2-40B4-BE49-F238E27FC236}">
                      <a16:creationId xmlns:a16="http://schemas.microsoft.com/office/drawing/2014/main" id="{48231326-7C69-4173-9D48-DF5CEF6E1698}"/>
                    </a:ext>
                  </a:extLst>
                </p:cNvPr>
                <p:cNvSpPr/>
                <p:nvPr/>
              </p:nvSpPr>
              <p:spPr>
                <a:xfrm>
                  <a:off x="4276142" y="1565535"/>
                  <a:ext cx="440681" cy="1015315"/>
                </a:xfrm>
                <a:custGeom>
                  <a:avLst/>
                  <a:gdLst>
                    <a:gd name="connsiteX0" fmla="*/ 241126 w 440681"/>
                    <a:gd name="connsiteY0" fmla="*/ 0 h 1015315"/>
                    <a:gd name="connsiteX1" fmla="*/ 0 w 440681"/>
                    <a:gd name="connsiteY1" fmla="*/ 0 h 1015315"/>
                    <a:gd name="connsiteX2" fmla="*/ 0 w 440681"/>
                    <a:gd name="connsiteY2" fmla="*/ 1015315 h 1015315"/>
                    <a:gd name="connsiteX3" fmla="*/ 113552 w 440681"/>
                    <a:gd name="connsiteY3" fmla="*/ 881307 h 1015315"/>
                    <a:gd name="connsiteX4" fmla="*/ 241181 w 440681"/>
                    <a:gd name="connsiteY4" fmla="*/ 881307 h 1015315"/>
                    <a:gd name="connsiteX5" fmla="*/ 440681 w 440681"/>
                    <a:gd name="connsiteY5" fmla="*/ 681808 h 1015315"/>
                    <a:gd name="connsiteX6" fmla="*/ 440681 w 440681"/>
                    <a:gd name="connsiteY6" fmla="*/ 199500 h 1015315"/>
                    <a:gd name="connsiteX7" fmla="*/ 241126 w 440681"/>
                    <a:gd name="connsiteY7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0681" h="1015315">
                      <a:moveTo>
                        <a:pt x="241126" y="0"/>
                      </a:moveTo>
                      <a:lnTo>
                        <a:pt x="0" y="0"/>
                      </a:lnTo>
                      <a:lnTo>
                        <a:pt x="0" y="1015315"/>
                      </a:lnTo>
                      <a:lnTo>
                        <a:pt x="113552" y="881307"/>
                      </a:lnTo>
                      <a:lnTo>
                        <a:pt x="241181" y="881307"/>
                      </a:lnTo>
                      <a:cubicBezTo>
                        <a:pt x="350884" y="881307"/>
                        <a:pt x="440681" y="791511"/>
                        <a:pt x="440681" y="681808"/>
                      </a:cubicBezTo>
                      <a:lnTo>
                        <a:pt x="440681" y="199500"/>
                      </a:lnTo>
                      <a:cubicBezTo>
                        <a:pt x="440626" y="89742"/>
                        <a:pt x="350829" y="0"/>
                        <a:pt x="241126" y="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  <a:alpha val="20000"/>
                  </a:schemeClr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sz="2000"/>
                </a:p>
              </p:txBody>
            </p:sp>
            <p:sp>
              <p:nvSpPr>
                <p:cNvPr id="125" name="Freeform: Shape 33">
                  <a:extLst>
                    <a:ext uri="{FF2B5EF4-FFF2-40B4-BE49-F238E27FC236}">
                      <a16:creationId xmlns:a16="http://schemas.microsoft.com/office/drawing/2014/main" id="{3D777E1E-4E15-4EC8-B85B-B2FC150FA167}"/>
                    </a:ext>
                  </a:extLst>
                </p:cNvPr>
                <p:cNvSpPr/>
                <p:nvPr/>
              </p:nvSpPr>
              <p:spPr>
                <a:xfrm>
                  <a:off x="3935211" y="1665285"/>
                  <a:ext cx="681807" cy="681807"/>
                </a:xfrm>
                <a:custGeom>
                  <a:avLst/>
                  <a:gdLst>
                    <a:gd name="connsiteX0" fmla="*/ 99750 w 681807"/>
                    <a:gd name="connsiteY0" fmla="*/ 681753 h 681807"/>
                    <a:gd name="connsiteX1" fmla="*/ 0 w 681807"/>
                    <a:gd name="connsiteY1" fmla="*/ 582003 h 681807"/>
                    <a:gd name="connsiteX2" fmla="*/ 0 w 681807"/>
                    <a:gd name="connsiteY2" fmla="*/ 99750 h 681807"/>
                    <a:gd name="connsiteX3" fmla="*/ 99750 w 681807"/>
                    <a:gd name="connsiteY3" fmla="*/ 0 h 681807"/>
                    <a:gd name="connsiteX4" fmla="*/ 582058 w 681807"/>
                    <a:gd name="connsiteY4" fmla="*/ 0 h 681807"/>
                    <a:gd name="connsiteX5" fmla="*/ 681808 w 681807"/>
                    <a:gd name="connsiteY5" fmla="*/ 99750 h 681807"/>
                    <a:gd name="connsiteX6" fmla="*/ 681808 w 681807"/>
                    <a:gd name="connsiteY6" fmla="*/ 582058 h 681807"/>
                    <a:gd name="connsiteX7" fmla="*/ 582058 w 681807"/>
                    <a:gd name="connsiteY7" fmla="*/ 681808 h 681807"/>
                    <a:gd name="connsiteX8" fmla="*/ 99750 w 681807"/>
                    <a:gd name="connsiteY8" fmla="*/ 681808 h 68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807" h="681807">
                      <a:moveTo>
                        <a:pt x="99750" y="681753"/>
                      </a:moveTo>
                      <a:cubicBezTo>
                        <a:pt x="44761" y="681753"/>
                        <a:pt x="0" y="636992"/>
                        <a:pt x="0" y="582003"/>
                      </a:cubicBezTo>
                      <a:lnTo>
                        <a:pt x="0" y="99750"/>
                      </a:lnTo>
                      <a:cubicBezTo>
                        <a:pt x="0" y="44761"/>
                        <a:pt x="44761" y="0"/>
                        <a:pt x="99750" y="0"/>
                      </a:cubicBezTo>
                      <a:lnTo>
                        <a:pt x="582058" y="0"/>
                      </a:lnTo>
                      <a:cubicBezTo>
                        <a:pt x="637047" y="0"/>
                        <a:pt x="681808" y="44761"/>
                        <a:pt x="681808" y="99750"/>
                      </a:cubicBezTo>
                      <a:lnTo>
                        <a:pt x="681808" y="582058"/>
                      </a:lnTo>
                      <a:cubicBezTo>
                        <a:pt x="681808" y="637047"/>
                        <a:pt x="637047" y="681808"/>
                        <a:pt x="582058" y="681808"/>
                      </a:cubicBezTo>
                      <a:lnTo>
                        <a:pt x="99750" y="68180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sz="2000"/>
                </a:p>
              </p:txBody>
            </p:sp>
            <p:sp>
              <p:nvSpPr>
                <p:cNvPr id="126" name="Freeform: Shape 35">
                  <a:extLst>
                    <a:ext uri="{FF2B5EF4-FFF2-40B4-BE49-F238E27FC236}">
                      <a16:creationId xmlns:a16="http://schemas.microsoft.com/office/drawing/2014/main" id="{742E47AE-8230-4129-AFF4-16511E4F6D2A}"/>
                    </a:ext>
                  </a:extLst>
                </p:cNvPr>
                <p:cNvSpPr/>
                <p:nvPr/>
              </p:nvSpPr>
              <p:spPr>
                <a:xfrm>
                  <a:off x="3935211" y="1665285"/>
                  <a:ext cx="681807" cy="681807"/>
                </a:xfrm>
                <a:custGeom>
                  <a:avLst/>
                  <a:gdLst>
                    <a:gd name="connsiteX0" fmla="*/ 99750 w 681807"/>
                    <a:gd name="connsiteY0" fmla="*/ 681753 h 681807"/>
                    <a:gd name="connsiteX1" fmla="*/ 0 w 681807"/>
                    <a:gd name="connsiteY1" fmla="*/ 582003 h 681807"/>
                    <a:gd name="connsiteX2" fmla="*/ 0 w 681807"/>
                    <a:gd name="connsiteY2" fmla="*/ 99750 h 681807"/>
                    <a:gd name="connsiteX3" fmla="*/ 99750 w 681807"/>
                    <a:gd name="connsiteY3" fmla="*/ 0 h 681807"/>
                    <a:gd name="connsiteX4" fmla="*/ 582058 w 681807"/>
                    <a:gd name="connsiteY4" fmla="*/ 0 h 681807"/>
                    <a:gd name="connsiteX5" fmla="*/ 681808 w 681807"/>
                    <a:gd name="connsiteY5" fmla="*/ 99750 h 681807"/>
                    <a:gd name="connsiteX6" fmla="*/ 681808 w 681807"/>
                    <a:gd name="connsiteY6" fmla="*/ 582058 h 681807"/>
                    <a:gd name="connsiteX7" fmla="*/ 582058 w 681807"/>
                    <a:gd name="connsiteY7" fmla="*/ 681808 h 681807"/>
                    <a:gd name="connsiteX8" fmla="*/ 99750 w 681807"/>
                    <a:gd name="connsiteY8" fmla="*/ 681808 h 68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807" h="681807">
                      <a:moveTo>
                        <a:pt x="99750" y="681753"/>
                      </a:moveTo>
                      <a:cubicBezTo>
                        <a:pt x="44761" y="681753"/>
                        <a:pt x="0" y="636992"/>
                        <a:pt x="0" y="582003"/>
                      </a:cubicBezTo>
                      <a:lnTo>
                        <a:pt x="0" y="99750"/>
                      </a:lnTo>
                      <a:cubicBezTo>
                        <a:pt x="0" y="44761"/>
                        <a:pt x="44761" y="0"/>
                        <a:pt x="99750" y="0"/>
                      </a:cubicBezTo>
                      <a:lnTo>
                        <a:pt x="582058" y="0"/>
                      </a:lnTo>
                      <a:cubicBezTo>
                        <a:pt x="637047" y="0"/>
                        <a:pt x="681808" y="44761"/>
                        <a:pt x="681808" y="99750"/>
                      </a:cubicBezTo>
                      <a:lnTo>
                        <a:pt x="681808" y="582058"/>
                      </a:lnTo>
                      <a:cubicBezTo>
                        <a:pt x="681808" y="637047"/>
                        <a:pt x="637047" y="681808"/>
                        <a:pt x="582058" y="681808"/>
                      </a:cubicBezTo>
                      <a:lnTo>
                        <a:pt x="99750" y="681808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635000" dist="444500" dir="8100000" sx="90000" sy="90000" algn="tr" rotWithShape="0">
                    <a:prstClr val="black">
                      <a:alpha val="10000"/>
                    </a:prstClr>
                  </a:outerShdw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24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22" name="Rectangle 78">
                <a:extLst>
                  <a:ext uri="{FF2B5EF4-FFF2-40B4-BE49-F238E27FC236}">
                    <a16:creationId xmlns:a16="http://schemas.microsoft.com/office/drawing/2014/main" id="{EE15C4A4-0978-45F8-9501-60BB5EFB7217}"/>
                  </a:ext>
                </a:extLst>
              </p:cNvPr>
              <p:cNvSpPr/>
              <p:nvPr/>
            </p:nvSpPr>
            <p:spPr>
              <a:xfrm>
                <a:off x="4075534" y="1805580"/>
                <a:ext cx="401216" cy="401216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/>
              </a:p>
            </p:txBody>
          </p:sp>
        </p:grpSp>
      </p:grpSp>
      <p:grpSp>
        <p:nvGrpSpPr>
          <p:cNvPr id="129" name="ICO - Health">
            <a:extLst>
              <a:ext uri="{FF2B5EF4-FFF2-40B4-BE49-F238E27FC236}">
                <a16:creationId xmlns:a16="http://schemas.microsoft.com/office/drawing/2014/main" id="{17EC4149-58DF-4DDE-BC1D-047F0078ABC0}"/>
              </a:ext>
            </a:extLst>
          </p:cNvPr>
          <p:cNvGrpSpPr/>
          <p:nvPr/>
        </p:nvGrpSpPr>
        <p:grpSpPr>
          <a:xfrm>
            <a:off x="9512483" y="3985139"/>
            <a:ext cx="622765" cy="759217"/>
            <a:chOff x="8559448" y="1704272"/>
            <a:chExt cx="881362" cy="1126111"/>
          </a:xfrm>
        </p:grpSpPr>
        <p:sp>
          <p:nvSpPr>
            <p:cNvPr id="130" name="Oval 13">
              <a:extLst>
                <a:ext uri="{FF2B5EF4-FFF2-40B4-BE49-F238E27FC236}">
                  <a16:creationId xmlns:a16="http://schemas.microsoft.com/office/drawing/2014/main" id="{86B8A16D-B854-45D1-82F1-7DDBD7476678}"/>
                </a:ext>
              </a:extLst>
            </p:cNvPr>
            <p:cNvSpPr/>
            <p:nvPr/>
          </p:nvSpPr>
          <p:spPr>
            <a:xfrm>
              <a:off x="8683165" y="2608791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31" name="Graphic 1">
              <a:extLst>
                <a:ext uri="{FF2B5EF4-FFF2-40B4-BE49-F238E27FC236}">
                  <a16:creationId xmlns:a16="http://schemas.microsoft.com/office/drawing/2014/main" id="{4B8F29E8-9981-4B3E-992C-17F5476727A1}"/>
                </a:ext>
              </a:extLst>
            </p:cNvPr>
            <p:cNvGrpSpPr/>
            <p:nvPr/>
          </p:nvGrpSpPr>
          <p:grpSpPr>
            <a:xfrm>
              <a:off x="8559448" y="1704272"/>
              <a:ext cx="881362" cy="1015315"/>
              <a:chOff x="3835461" y="1565535"/>
              <a:chExt cx="881362" cy="1015315"/>
            </a:xfrm>
          </p:grpSpPr>
          <p:grpSp>
            <p:nvGrpSpPr>
              <p:cNvPr id="133" name="Graphic 1">
                <a:extLst>
                  <a:ext uri="{FF2B5EF4-FFF2-40B4-BE49-F238E27FC236}">
                    <a16:creationId xmlns:a16="http://schemas.microsoft.com/office/drawing/2014/main" id="{98D5A665-5D62-4197-9E42-ABABD9DFADFC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137" name="Freeform: Shape 69">
                  <a:extLst>
                    <a:ext uri="{FF2B5EF4-FFF2-40B4-BE49-F238E27FC236}">
                      <a16:creationId xmlns:a16="http://schemas.microsoft.com/office/drawing/2014/main" id="{AAA814FE-DA56-4F7D-83C2-07E20E7D0DF3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38" name="Freeform: Shape 70">
                  <a:extLst>
                    <a:ext uri="{FF2B5EF4-FFF2-40B4-BE49-F238E27FC236}">
                      <a16:creationId xmlns:a16="http://schemas.microsoft.com/office/drawing/2014/main" id="{FFC2AFB8-8F69-461E-AD92-DE4F4970F293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34" name="Freeform: Shape 66">
                <a:extLst>
                  <a:ext uri="{FF2B5EF4-FFF2-40B4-BE49-F238E27FC236}">
                    <a16:creationId xmlns:a16="http://schemas.microsoft.com/office/drawing/2014/main" id="{1DE9ACB8-FD72-48A6-807B-FDB03019C8E6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5" name="Freeform: Shape 67">
                <a:extLst>
                  <a:ext uri="{FF2B5EF4-FFF2-40B4-BE49-F238E27FC236}">
                    <a16:creationId xmlns:a16="http://schemas.microsoft.com/office/drawing/2014/main" id="{A8C6C7FE-47AE-4474-8BB2-E79147A7A7CB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6" name="Freeform: Shape 68">
                <a:extLst>
                  <a:ext uri="{FF2B5EF4-FFF2-40B4-BE49-F238E27FC236}">
                    <a16:creationId xmlns:a16="http://schemas.microsoft.com/office/drawing/2014/main" id="{8A957133-101F-4DD2-852B-B55D7337B6C9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32" name="Rectangle 15">
              <a:extLst>
                <a:ext uri="{FF2B5EF4-FFF2-40B4-BE49-F238E27FC236}">
                  <a16:creationId xmlns:a16="http://schemas.microsoft.com/office/drawing/2014/main" id="{D9270269-FEBC-453A-8309-5029E0A152E1}"/>
                </a:ext>
              </a:extLst>
            </p:cNvPr>
            <p:cNvSpPr/>
            <p:nvPr/>
          </p:nvSpPr>
          <p:spPr>
            <a:xfrm>
              <a:off x="8799521" y="1944317"/>
              <a:ext cx="401216" cy="40121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9" name="ICO - Evacuation">
            <a:extLst>
              <a:ext uri="{FF2B5EF4-FFF2-40B4-BE49-F238E27FC236}">
                <a16:creationId xmlns:a16="http://schemas.microsoft.com/office/drawing/2014/main" id="{0C72C052-A6E7-4D32-98D9-4595DE66772C}"/>
              </a:ext>
            </a:extLst>
          </p:cNvPr>
          <p:cNvGrpSpPr/>
          <p:nvPr/>
        </p:nvGrpSpPr>
        <p:grpSpPr>
          <a:xfrm>
            <a:off x="10604407" y="3091225"/>
            <a:ext cx="622765" cy="759217"/>
            <a:chOff x="5341827" y="3013283"/>
            <a:chExt cx="881362" cy="1126111"/>
          </a:xfrm>
        </p:grpSpPr>
        <p:sp>
          <p:nvSpPr>
            <p:cNvPr id="140" name="Oval 23">
              <a:extLst>
                <a:ext uri="{FF2B5EF4-FFF2-40B4-BE49-F238E27FC236}">
                  <a16:creationId xmlns:a16="http://schemas.microsoft.com/office/drawing/2014/main" id="{526218A1-4D6E-4717-9E71-68D2E73CDBEA}"/>
                </a:ext>
              </a:extLst>
            </p:cNvPr>
            <p:cNvSpPr/>
            <p:nvPr/>
          </p:nvSpPr>
          <p:spPr>
            <a:xfrm>
              <a:off x="5465544" y="3917802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41" name="Graphic 1">
              <a:extLst>
                <a:ext uri="{FF2B5EF4-FFF2-40B4-BE49-F238E27FC236}">
                  <a16:creationId xmlns:a16="http://schemas.microsoft.com/office/drawing/2014/main" id="{4C9E595F-59A0-4F0C-9211-0EBE175A180E}"/>
                </a:ext>
              </a:extLst>
            </p:cNvPr>
            <p:cNvGrpSpPr/>
            <p:nvPr/>
          </p:nvGrpSpPr>
          <p:grpSpPr>
            <a:xfrm>
              <a:off x="5341827" y="3013283"/>
              <a:ext cx="881362" cy="1015315"/>
              <a:chOff x="3835461" y="1565535"/>
              <a:chExt cx="881362" cy="1015315"/>
            </a:xfrm>
          </p:grpSpPr>
          <p:grpSp>
            <p:nvGrpSpPr>
              <p:cNvPr id="143" name="Graphic 1">
                <a:extLst>
                  <a:ext uri="{FF2B5EF4-FFF2-40B4-BE49-F238E27FC236}">
                    <a16:creationId xmlns:a16="http://schemas.microsoft.com/office/drawing/2014/main" id="{B80BC64B-CE9D-4D13-99A2-D933C3A5CEC9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147" name="Freeform: Shape 62">
                  <a:extLst>
                    <a:ext uri="{FF2B5EF4-FFF2-40B4-BE49-F238E27FC236}">
                      <a16:creationId xmlns:a16="http://schemas.microsoft.com/office/drawing/2014/main" id="{D505245A-4020-4328-9853-E50C5AAE4C78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48" name="Freeform: Shape 63">
                  <a:extLst>
                    <a:ext uri="{FF2B5EF4-FFF2-40B4-BE49-F238E27FC236}">
                      <a16:creationId xmlns:a16="http://schemas.microsoft.com/office/drawing/2014/main" id="{F8DDDDF4-5ACD-45AF-8392-057C4712FB5E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3"/>
                    </a:gs>
                    <a:gs pos="100000">
                      <a:schemeClr val="accent3"/>
                    </a:gs>
                    <a:gs pos="15000">
                      <a:schemeClr val="accent3">
                        <a:lumMod val="40000"/>
                        <a:lumOff val="60000"/>
                      </a:schemeClr>
                    </a:gs>
                    <a:gs pos="45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144" name="Freeform: Shape 59">
                <a:extLst>
                  <a:ext uri="{FF2B5EF4-FFF2-40B4-BE49-F238E27FC236}">
                    <a16:creationId xmlns:a16="http://schemas.microsoft.com/office/drawing/2014/main" id="{4D988F29-617B-4168-920D-50ADEDEA1F3E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5" name="Freeform: Shape 60">
                <a:extLst>
                  <a:ext uri="{FF2B5EF4-FFF2-40B4-BE49-F238E27FC236}">
                    <a16:creationId xmlns:a16="http://schemas.microsoft.com/office/drawing/2014/main" id="{D8778823-EEB9-4111-8F79-E42F479432D5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6" name="Freeform: Shape 61">
                <a:extLst>
                  <a:ext uri="{FF2B5EF4-FFF2-40B4-BE49-F238E27FC236}">
                    <a16:creationId xmlns:a16="http://schemas.microsoft.com/office/drawing/2014/main" id="{7B5892E3-6DE4-40FA-B2B8-B6549CA4AC9C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42" name="Rectangle 25">
              <a:extLst>
                <a:ext uri="{FF2B5EF4-FFF2-40B4-BE49-F238E27FC236}">
                  <a16:creationId xmlns:a16="http://schemas.microsoft.com/office/drawing/2014/main" id="{316A20FA-FAF1-4806-AFCE-90C97964E183}"/>
                </a:ext>
              </a:extLst>
            </p:cNvPr>
            <p:cNvSpPr>
              <a:spLocks/>
            </p:cNvSpPr>
            <p:nvPr/>
          </p:nvSpPr>
          <p:spPr>
            <a:xfrm>
              <a:off x="5581900" y="3253328"/>
              <a:ext cx="401216" cy="401216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9" name="ICO - Protection">
            <a:extLst>
              <a:ext uri="{FF2B5EF4-FFF2-40B4-BE49-F238E27FC236}">
                <a16:creationId xmlns:a16="http://schemas.microsoft.com/office/drawing/2014/main" id="{DCE04B4E-28BA-4152-B87E-A817F332BF0D}"/>
              </a:ext>
            </a:extLst>
          </p:cNvPr>
          <p:cNvGrpSpPr/>
          <p:nvPr/>
        </p:nvGrpSpPr>
        <p:grpSpPr>
          <a:xfrm>
            <a:off x="6751390" y="1935778"/>
            <a:ext cx="622765" cy="759217"/>
            <a:chOff x="5341827" y="3013283"/>
            <a:chExt cx="881362" cy="1126111"/>
          </a:xfrm>
        </p:grpSpPr>
        <p:sp>
          <p:nvSpPr>
            <p:cNvPr id="150" name="Oval 40">
              <a:extLst>
                <a:ext uri="{FF2B5EF4-FFF2-40B4-BE49-F238E27FC236}">
                  <a16:creationId xmlns:a16="http://schemas.microsoft.com/office/drawing/2014/main" id="{CEC2E9D8-36E1-4CBF-91BD-BAA7824B525B}"/>
                </a:ext>
              </a:extLst>
            </p:cNvPr>
            <p:cNvSpPr/>
            <p:nvPr/>
          </p:nvSpPr>
          <p:spPr>
            <a:xfrm>
              <a:off x="5465544" y="3917802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51" name="Graphic 1">
              <a:extLst>
                <a:ext uri="{FF2B5EF4-FFF2-40B4-BE49-F238E27FC236}">
                  <a16:creationId xmlns:a16="http://schemas.microsoft.com/office/drawing/2014/main" id="{ED0BBC81-CD82-4381-A8A6-F08A6041007B}"/>
                </a:ext>
              </a:extLst>
            </p:cNvPr>
            <p:cNvGrpSpPr/>
            <p:nvPr/>
          </p:nvGrpSpPr>
          <p:grpSpPr>
            <a:xfrm>
              <a:off x="5341827" y="3013283"/>
              <a:ext cx="881362" cy="1015315"/>
              <a:chOff x="3835461" y="1565535"/>
              <a:chExt cx="881362" cy="1015315"/>
            </a:xfrm>
          </p:grpSpPr>
          <p:grpSp>
            <p:nvGrpSpPr>
              <p:cNvPr id="153" name="Graphic 1">
                <a:extLst>
                  <a:ext uri="{FF2B5EF4-FFF2-40B4-BE49-F238E27FC236}">
                    <a16:creationId xmlns:a16="http://schemas.microsoft.com/office/drawing/2014/main" id="{F336AA67-F8A9-44EB-9971-BABA986EA302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sp>
              <p:nvSpPr>
                <p:cNvPr id="157" name="Freeform: Shape 62">
                  <a:extLst>
                    <a:ext uri="{FF2B5EF4-FFF2-40B4-BE49-F238E27FC236}">
                      <a16:creationId xmlns:a16="http://schemas.microsoft.com/office/drawing/2014/main" id="{B5856CCB-E455-4D96-8A42-ECEF15CAD929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solidFill>
                  <a:srgbClr val="488DE0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58" name="Freeform: Shape 63">
                  <a:extLst>
                    <a:ext uri="{FF2B5EF4-FFF2-40B4-BE49-F238E27FC236}">
                      <a16:creationId xmlns:a16="http://schemas.microsoft.com/office/drawing/2014/main" id="{AD97135A-CFEA-4AFF-9CEC-C40D79D313A1}"/>
                    </a:ext>
                  </a:extLst>
                </p:cNvPr>
                <p:cNvSpPr/>
                <p:nvPr/>
              </p:nvSpPr>
              <p:spPr>
                <a:xfrm>
                  <a:off x="3835461" y="1565535"/>
                  <a:ext cx="881362" cy="1015315"/>
                </a:xfrm>
                <a:custGeom>
                  <a:avLst/>
                  <a:gdLst>
                    <a:gd name="connsiteX0" fmla="*/ 681808 w 881362"/>
                    <a:gd name="connsiteY0" fmla="*/ 0 h 1015315"/>
                    <a:gd name="connsiteX1" fmla="*/ 199500 w 881362"/>
                    <a:gd name="connsiteY1" fmla="*/ 0 h 1015315"/>
                    <a:gd name="connsiteX2" fmla="*/ 0 w 881362"/>
                    <a:gd name="connsiteY2" fmla="*/ 199500 h 1015315"/>
                    <a:gd name="connsiteX3" fmla="*/ 0 w 881362"/>
                    <a:gd name="connsiteY3" fmla="*/ 681808 h 1015315"/>
                    <a:gd name="connsiteX4" fmla="*/ 199500 w 881362"/>
                    <a:gd name="connsiteY4" fmla="*/ 881307 h 1015315"/>
                    <a:gd name="connsiteX5" fmla="*/ 327129 w 881362"/>
                    <a:gd name="connsiteY5" fmla="*/ 881307 h 1015315"/>
                    <a:gd name="connsiteX6" fmla="*/ 440681 w 881362"/>
                    <a:gd name="connsiteY6" fmla="*/ 1015315 h 1015315"/>
                    <a:gd name="connsiteX7" fmla="*/ 554233 w 881362"/>
                    <a:gd name="connsiteY7" fmla="*/ 881307 h 1015315"/>
                    <a:gd name="connsiteX8" fmla="*/ 681863 w 881362"/>
                    <a:gd name="connsiteY8" fmla="*/ 881307 h 1015315"/>
                    <a:gd name="connsiteX9" fmla="*/ 881362 w 881362"/>
                    <a:gd name="connsiteY9" fmla="*/ 681808 h 1015315"/>
                    <a:gd name="connsiteX10" fmla="*/ 881362 w 881362"/>
                    <a:gd name="connsiteY10" fmla="*/ 199500 h 1015315"/>
                    <a:gd name="connsiteX11" fmla="*/ 681808 w 881362"/>
                    <a:gd name="connsiteY11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362" h="1015315">
                      <a:moveTo>
                        <a:pt x="681808" y="0"/>
                      </a:moveTo>
                      <a:lnTo>
                        <a:pt x="199500" y="0"/>
                      </a:lnTo>
                      <a:cubicBezTo>
                        <a:pt x="89797" y="0"/>
                        <a:pt x="0" y="89797"/>
                        <a:pt x="0" y="199500"/>
                      </a:cubicBezTo>
                      <a:lnTo>
                        <a:pt x="0" y="681808"/>
                      </a:lnTo>
                      <a:cubicBezTo>
                        <a:pt x="0" y="791511"/>
                        <a:pt x="89797" y="881307"/>
                        <a:pt x="199500" y="881307"/>
                      </a:cubicBezTo>
                      <a:lnTo>
                        <a:pt x="327129" y="881307"/>
                      </a:lnTo>
                      <a:lnTo>
                        <a:pt x="440681" y="1015315"/>
                      </a:lnTo>
                      <a:lnTo>
                        <a:pt x="554233" y="881307"/>
                      </a:lnTo>
                      <a:lnTo>
                        <a:pt x="681863" y="881307"/>
                      </a:lnTo>
                      <a:cubicBezTo>
                        <a:pt x="791565" y="881307"/>
                        <a:pt x="881362" y="791511"/>
                        <a:pt x="881362" y="681808"/>
                      </a:cubicBezTo>
                      <a:lnTo>
                        <a:pt x="881362" y="199500"/>
                      </a:lnTo>
                      <a:cubicBezTo>
                        <a:pt x="881307" y="89742"/>
                        <a:pt x="791510" y="0"/>
                        <a:pt x="681808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3"/>
                    </a:gs>
                    <a:gs pos="100000">
                      <a:schemeClr val="accent3"/>
                    </a:gs>
                    <a:gs pos="15000">
                      <a:schemeClr val="accent3">
                        <a:lumMod val="40000"/>
                        <a:lumOff val="60000"/>
                      </a:schemeClr>
                    </a:gs>
                    <a:gs pos="45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154" name="Freeform: Shape 59">
                <a:extLst>
                  <a:ext uri="{FF2B5EF4-FFF2-40B4-BE49-F238E27FC236}">
                    <a16:creationId xmlns:a16="http://schemas.microsoft.com/office/drawing/2014/main" id="{2C5D1C9A-2840-4073-B85A-6F5C9F78E37D}"/>
                  </a:ext>
                </a:extLst>
              </p:cNvPr>
              <p:cNvSpPr/>
              <p:nvPr/>
            </p:nvSpPr>
            <p:spPr>
              <a:xfrm>
                <a:off x="4276142" y="1565535"/>
                <a:ext cx="440681" cy="1015315"/>
              </a:xfrm>
              <a:custGeom>
                <a:avLst/>
                <a:gdLst>
                  <a:gd name="connsiteX0" fmla="*/ 241126 w 440681"/>
                  <a:gd name="connsiteY0" fmla="*/ 0 h 1015315"/>
                  <a:gd name="connsiteX1" fmla="*/ 0 w 440681"/>
                  <a:gd name="connsiteY1" fmla="*/ 0 h 1015315"/>
                  <a:gd name="connsiteX2" fmla="*/ 0 w 440681"/>
                  <a:gd name="connsiteY2" fmla="*/ 1015315 h 1015315"/>
                  <a:gd name="connsiteX3" fmla="*/ 113552 w 440681"/>
                  <a:gd name="connsiteY3" fmla="*/ 881307 h 1015315"/>
                  <a:gd name="connsiteX4" fmla="*/ 241181 w 440681"/>
                  <a:gd name="connsiteY4" fmla="*/ 881307 h 1015315"/>
                  <a:gd name="connsiteX5" fmla="*/ 440681 w 440681"/>
                  <a:gd name="connsiteY5" fmla="*/ 681808 h 1015315"/>
                  <a:gd name="connsiteX6" fmla="*/ 440681 w 440681"/>
                  <a:gd name="connsiteY6" fmla="*/ 199500 h 1015315"/>
                  <a:gd name="connsiteX7" fmla="*/ 241126 w 440681"/>
                  <a:gd name="connsiteY7" fmla="*/ 0 h 101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81" h="1015315">
                    <a:moveTo>
                      <a:pt x="241126" y="0"/>
                    </a:moveTo>
                    <a:lnTo>
                      <a:pt x="0" y="0"/>
                    </a:lnTo>
                    <a:lnTo>
                      <a:pt x="0" y="1015315"/>
                    </a:lnTo>
                    <a:lnTo>
                      <a:pt x="113552" y="881307"/>
                    </a:lnTo>
                    <a:lnTo>
                      <a:pt x="241181" y="881307"/>
                    </a:lnTo>
                    <a:cubicBezTo>
                      <a:pt x="350884" y="881307"/>
                      <a:pt x="440681" y="791511"/>
                      <a:pt x="440681" y="681808"/>
                    </a:cubicBezTo>
                    <a:lnTo>
                      <a:pt x="440681" y="199500"/>
                    </a:lnTo>
                    <a:cubicBezTo>
                      <a:pt x="440626" y="89742"/>
                      <a:pt x="350829" y="0"/>
                      <a:pt x="241126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0000"/>
                </a:schemeClr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5" name="Freeform: Shape 60">
                <a:extLst>
                  <a:ext uri="{FF2B5EF4-FFF2-40B4-BE49-F238E27FC236}">
                    <a16:creationId xmlns:a16="http://schemas.microsoft.com/office/drawing/2014/main" id="{88E97579-0B1C-403B-B47A-5A517A8F7EE7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solidFill>
                <a:srgbClr val="DBDBDB"/>
              </a:solidFill>
              <a:ln w="5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6" name="Freeform: Shape 61">
                <a:extLst>
                  <a:ext uri="{FF2B5EF4-FFF2-40B4-BE49-F238E27FC236}">
                    <a16:creationId xmlns:a16="http://schemas.microsoft.com/office/drawing/2014/main" id="{61D27AAA-A31E-4836-BD1C-C00F7DBA5BA3}"/>
                  </a:ext>
                </a:extLst>
              </p:cNvPr>
              <p:cNvSpPr/>
              <p:nvPr/>
            </p:nvSpPr>
            <p:spPr>
              <a:xfrm>
                <a:off x="3935211" y="1665285"/>
                <a:ext cx="681807" cy="681807"/>
              </a:xfrm>
              <a:custGeom>
                <a:avLst/>
                <a:gdLst>
                  <a:gd name="connsiteX0" fmla="*/ 99750 w 681807"/>
                  <a:gd name="connsiteY0" fmla="*/ 681753 h 681807"/>
                  <a:gd name="connsiteX1" fmla="*/ 0 w 681807"/>
                  <a:gd name="connsiteY1" fmla="*/ 582003 h 681807"/>
                  <a:gd name="connsiteX2" fmla="*/ 0 w 681807"/>
                  <a:gd name="connsiteY2" fmla="*/ 99750 h 681807"/>
                  <a:gd name="connsiteX3" fmla="*/ 99750 w 681807"/>
                  <a:gd name="connsiteY3" fmla="*/ 0 h 681807"/>
                  <a:gd name="connsiteX4" fmla="*/ 582058 w 681807"/>
                  <a:gd name="connsiteY4" fmla="*/ 0 h 681807"/>
                  <a:gd name="connsiteX5" fmla="*/ 681808 w 681807"/>
                  <a:gd name="connsiteY5" fmla="*/ 99750 h 681807"/>
                  <a:gd name="connsiteX6" fmla="*/ 681808 w 681807"/>
                  <a:gd name="connsiteY6" fmla="*/ 582058 h 681807"/>
                  <a:gd name="connsiteX7" fmla="*/ 582058 w 681807"/>
                  <a:gd name="connsiteY7" fmla="*/ 681808 h 681807"/>
                  <a:gd name="connsiteX8" fmla="*/ 99750 w 681807"/>
                  <a:gd name="connsiteY8" fmla="*/ 681808 h 6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807" h="681807">
                    <a:moveTo>
                      <a:pt x="99750" y="681753"/>
                    </a:moveTo>
                    <a:cubicBezTo>
                      <a:pt x="44761" y="681753"/>
                      <a:pt x="0" y="636992"/>
                      <a:pt x="0" y="582003"/>
                    </a:cubicBezTo>
                    <a:lnTo>
                      <a:pt x="0" y="99750"/>
                    </a:lnTo>
                    <a:cubicBezTo>
                      <a:pt x="0" y="44761"/>
                      <a:pt x="44761" y="0"/>
                      <a:pt x="99750" y="0"/>
                    </a:cubicBezTo>
                    <a:lnTo>
                      <a:pt x="582058" y="0"/>
                    </a:lnTo>
                    <a:cubicBezTo>
                      <a:pt x="637047" y="0"/>
                      <a:pt x="681808" y="44761"/>
                      <a:pt x="681808" y="99750"/>
                    </a:cubicBezTo>
                    <a:lnTo>
                      <a:pt x="681808" y="582058"/>
                    </a:lnTo>
                    <a:cubicBezTo>
                      <a:pt x="681808" y="637047"/>
                      <a:pt x="637047" y="681808"/>
                      <a:pt x="582058" y="681808"/>
                    </a:cubicBezTo>
                    <a:lnTo>
                      <a:pt x="99750" y="68180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sp>
          <p:nvSpPr>
            <p:cNvPr id="152" name="Rectangle 44">
              <a:extLst>
                <a:ext uri="{FF2B5EF4-FFF2-40B4-BE49-F238E27FC236}">
                  <a16:creationId xmlns:a16="http://schemas.microsoft.com/office/drawing/2014/main" id="{F3871CC5-6B14-4974-B73A-9728A2B41477}"/>
                </a:ext>
              </a:extLst>
            </p:cNvPr>
            <p:cNvSpPr>
              <a:spLocks/>
            </p:cNvSpPr>
            <p:nvPr/>
          </p:nvSpPr>
          <p:spPr>
            <a:xfrm>
              <a:off x="5581900" y="3253328"/>
              <a:ext cx="401216" cy="401216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9" name="ICO - NFI">
            <a:extLst>
              <a:ext uri="{FF2B5EF4-FFF2-40B4-BE49-F238E27FC236}">
                <a16:creationId xmlns:a16="http://schemas.microsoft.com/office/drawing/2014/main" id="{B7BD435A-3A24-47E9-98B3-315DA2A2CEBD}"/>
              </a:ext>
            </a:extLst>
          </p:cNvPr>
          <p:cNvGrpSpPr/>
          <p:nvPr/>
        </p:nvGrpSpPr>
        <p:grpSpPr>
          <a:xfrm>
            <a:off x="7364831" y="2873453"/>
            <a:ext cx="622765" cy="759217"/>
            <a:chOff x="4015431" y="1544148"/>
            <a:chExt cx="881362" cy="1126111"/>
          </a:xfrm>
        </p:grpSpPr>
        <p:sp>
          <p:nvSpPr>
            <p:cNvPr id="160" name="Oval 52">
              <a:extLst>
                <a:ext uri="{FF2B5EF4-FFF2-40B4-BE49-F238E27FC236}">
                  <a16:creationId xmlns:a16="http://schemas.microsoft.com/office/drawing/2014/main" id="{19AFA35F-FDDE-407D-89C7-845839E9A3E4}"/>
                </a:ext>
              </a:extLst>
            </p:cNvPr>
            <p:cNvSpPr/>
            <p:nvPr/>
          </p:nvSpPr>
          <p:spPr>
            <a:xfrm>
              <a:off x="4139148" y="2448667"/>
              <a:ext cx="633928" cy="2215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alpha val="72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/>
            </a:p>
          </p:txBody>
        </p:sp>
        <p:grpSp>
          <p:nvGrpSpPr>
            <p:cNvPr id="161" name="Group 53">
              <a:extLst>
                <a:ext uri="{FF2B5EF4-FFF2-40B4-BE49-F238E27FC236}">
                  <a16:creationId xmlns:a16="http://schemas.microsoft.com/office/drawing/2014/main" id="{1E6C82C5-F1EC-47CC-9707-5E1D2C11072A}"/>
                </a:ext>
              </a:extLst>
            </p:cNvPr>
            <p:cNvGrpSpPr/>
            <p:nvPr/>
          </p:nvGrpSpPr>
          <p:grpSpPr>
            <a:xfrm>
              <a:off x="4015431" y="1544148"/>
              <a:ext cx="881362" cy="1015315"/>
              <a:chOff x="3835461" y="1565535"/>
              <a:chExt cx="881362" cy="1015315"/>
            </a:xfrm>
          </p:grpSpPr>
          <p:grpSp>
            <p:nvGrpSpPr>
              <p:cNvPr id="162" name="Graphic 1">
                <a:extLst>
                  <a:ext uri="{FF2B5EF4-FFF2-40B4-BE49-F238E27FC236}">
                    <a16:creationId xmlns:a16="http://schemas.microsoft.com/office/drawing/2014/main" id="{CDDEEA19-6FD5-4E93-B991-A25E4150F727}"/>
                  </a:ext>
                </a:extLst>
              </p:cNvPr>
              <p:cNvGrpSpPr/>
              <p:nvPr/>
            </p:nvGrpSpPr>
            <p:grpSpPr>
              <a:xfrm>
                <a:off x="3835461" y="1565535"/>
                <a:ext cx="881362" cy="1015315"/>
                <a:chOff x="3835461" y="1565535"/>
                <a:chExt cx="881362" cy="1015315"/>
              </a:xfrm>
            </p:grpSpPr>
            <p:grpSp>
              <p:nvGrpSpPr>
                <p:cNvPr id="164" name="Graphic 1">
                  <a:extLst>
                    <a:ext uri="{FF2B5EF4-FFF2-40B4-BE49-F238E27FC236}">
                      <a16:creationId xmlns:a16="http://schemas.microsoft.com/office/drawing/2014/main" id="{85050A31-221C-47F1-ABA5-4F7C2FF9115C}"/>
                    </a:ext>
                  </a:extLst>
                </p:cNvPr>
                <p:cNvGrpSpPr/>
                <p:nvPr/>
              </p:nvGrpSpPr>
              <p:grpSpPr>
                <a:xfrm>
                  <a:off x="3835461" y="1565535"/>
                  <a:ext cx="881362" cy="1015315"/>
                  <a:chOff x="3835461" y="1565535"/>
                  <a:chExt cx="881362" cy="1015315"/>
                </a:xfrm>
              </p:grpSpPr>
              <p:sp>
                <p:nvSpPr>
                  <p:cNvPr id="168" name="Freeform: Shape 30">
                    <a:extLst>
                      <a:ext uri="{FF2B5EF4-FFF2-40B4-BE49-F238E27FC236}">
                        <a16:creationId xmlns:a16="http://schemas.microsoft.com/office/drawing/2014/main" id="{81E942D3-DA7E-4406-BA96-6824C35B271D}"/>
                      </a:ext>
                    </a:extLst>
                  </p:cNvPr>
                  <p:cNvSpPr/>
                  <p:nvPr/>
                </p:nvSpPr>
                <p:spPr>
                  <a:xfrm>
                    <a:off x="3835461" y="1565535"/>
                    <a:ext cx="881362" cy="1015315"/>
                  </a:xfrm>
                  <a:custGeom>
                    <a:avLst/>
                    <a:gdLst>
                      <a:gd name="connsiteX0" fmla="*/ 681808 w 881362"/>
                      <a:gd name="connsiteY0" fmla="*/ 0 h 1015315"/>
                      <a:gd name="connsiteX1" fmla="*/ 199500 w 881362"/>
                      <a:gd name="connsiteY1" fmla="*/ 0 h 1015315"/>
                      <a:gd name="connsiteX2" fmla="*/ 0 w 881362"/>
                      <a:gd name="connsiteY2" fmla="*/ 199500 h 1015315"/>
                      <a:gd name="connsiteX3" fmla="*/ 0 w 881362"/>
                      <a:gd name="connsiteY3" fmla="*/ 681808 h 1015315"/>
                      <a:gd name="connsiteX4" fmla="*/ 199500 w 881362"/>
                      <a:gd name="connsiteY4" fmla="*/ 881307 h 1015315"/>
                      <a:gd name="connsiteX5" fmla="*/ 327129 w 881362"/>
                      <a:gd name="connsiteY5" fmla="*/ 881307 h 1015315"/>
                      <a:gd name="connsiteX6" fmla="*/ 440681 w 881362"/>
                      <a:gd name="connsiteY6" fmla="*/ 1015315 h 1015315"/>
                      <a:gd name="connsiteX7" fmla="*/ 554233 w 881362"/>
                      <a:gd name="connsiteY7" fmla="*/ 881307 h 1015315"/>
                      <a:gd name="connsiteX8" fmla="*/ 681863 w 881362"/>
                      <a:gd name="connsiteY8" fmla="*/ 881307 h 1015315"/>
                      <a:gd name="connsiteX9" fmla="*/ 881362 w 881362"/>
                      <a:gd name="connsiteY9" fmla="*/ 681808 h 1015315"/>
                      <a:gd name="connsiteX10" fmla="*/ 881362 w 881362"/>
                      <a:gd name="connsiteY10" fmla="*/ 199500 h 1015315"/>
                      <a:gd name="connsiteX11" fmla="*/ 681808 w 881362"/>
                      <a:gd name="connsiteY11" fmla="*/ 0 h 1015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1362" h="1015315">
                        <a:moveTo>
                          <a:pt x="681808" y="0"/>
                        </a:moveTo>
                        <a:lnTo>
                          <a:pt x="199500" y="0"/>
                        </a:lnTo>
                        <a:cubicBezTo>
                          <a:pt x="89797" y="0"/>
                          <a:pt x="0" y="89797"/>
                          <a:pt x="0" y="199500"/>
                        </a:cubicBezTo>
                        <a:lnTo>
                          <a:pt x="0" y="681808"/>
                        </a:lnTo>
                        <a:cubicBezTo>
                          <a:pt x="0" y="791511"/>
                          <a:pt x="89797" y="881307"/>
                          <a:pt x="199500" y="881307"/>
                        </a:cubicBezTo>
                        <a:lnTo>
                          <a:pt x="327129" y="881307"/>
                        </a:lnTo>
                        <a:lnTo>
                          <a:pt x="440681" y="1015315"/>
                        </a:lnTo>
                        <a:lnTo>
                          <a:pt x="554233" y="881307"/>
                        </a:lnTo>
                        <a:lnTo>
                          <a:pt x="681863" y="881307"/>
                        </a:lnTo>
                        <a:cubicBezTo>
                          <a:pt x="791565" y="881307"/>
                          <a:pt x="881362" y="791511"/>
                          <a:pt x="881362" y="681808"/>
                        </a:cubicBezTo>
                        <a:lnTo>
                          <a:pt x="881362" y="199500"/>
                        </a:lnTo>
                        <a:cubicBezTo>
                          <a:pt x="881307" y="89742"/>
                          <a:pt x="791510" y="0"/>
                          <a:pt x="681808" y="0"/>
                        </a:cubicBezTo>
                        <a:close/>
                      </a:path>
                    </a:pathLst>
                  </a:custGeom>
                  <a:solidFill>
                    <a:srgbClr val="488DE0"/>
                  </a:solidFill>
                  <a:ln w="54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sz="2000"/>
                  </a:p>
                </p:txBody>
              </p:sp>
              <p:sp>
                <p:nvSpPr>
                  <p:cNvPr id="169" name="Freeform: Shape 31">
                    <a:extLst>
                      <a:ext uri="{FF2B5EF4-FFF2-40B4-BE49-F238E27FC236}">
                        <a16:creationId xmlns:a16="http://schemas.microsoft.com/office/drawing/2014/main" id="{980DF470-E964-4010-B87A-BF2E4C33B729}"/>
                      </a:ext>
                    </a:extLst>
                  </p:cNvPr>
                  <p:cNvSpPr/>
                  <p:nvPr/>
                </p:nvSpPr>
                <p:spPr>
                  <a:xfrm>
                    <a:off x="3835461" y="1565535"/>
                    <a:ext cx="881362" cy="1015315"/>
                  </a:xfrm>
                  <a:custGeom>
                    <a:avLst/>
                    <a:gdLst>
                      <a:gd name="connsiteX0" fmla="*/ 681808 w 881362"/>
                      <a:gd name="connsiteY0" fmla="*/ 0 h 1015315"/>
                      <a:gd name="connsiteX1" fmla="*/ 199500 w 881362"/>
                      <a:gd name="connsiteY1" fmla="*/ 0 h 1015315"/>
                      <a:gd name="connsiteX2" fmla="*/ 0 w 881362"/>
                      <a:gd name="connsiteY2" fmla="*/ 199500 h 1015315"/>
                      <a:gd name="connsiteX3" fmla="*/ 0 w 881362"/>
                      <a:gd name="connsiteY3" fmla="*/ 681808 h 1015315"/>
                      <a:gd name="connsiteX4" fmla="*/ 199500 w 881362"/>
                      <a:gd name="connsiteY4" fmla="*/ 881307 h 1015315"/>
                      <a:gd name="connsiteX5" fmla="*/ 327129 w 881362"/>
                      <a:gd name="connsiteY5" fmla="*/ 881307 h 1015315"/>
                      <a:gd name="connsiteX6" fmla="*/ 440681 w 881362"/>
                      <a:gd name="connsiteY6" fmla="*/ 1015315 h 1015315"/>
                      <a:gd name="connsiteX7" fmla="*/ 554233 w 881362"/>
                      <a:gd name="connsiteY7" fmla="*/ 881307 h 1015315"/>
                      <a:gd name="connsiteX8" fmla="*/ 681863 w 881362"/>
                      <a:gd name="connsiteY8" fmla="*/ 881307 h 1015315"/>
                      <a:gd name="connsiteX9" fmla="*/ 881362 w 881362"/>
                      <a:gd name="connsiteY9" fmla="*/ 681808 h 1015315"/>
                      <a:gd name="connsiteX10" fmla="*/ 881362 w 881362"/>
                      <a:gd name="connsiteY10" fmla="*/ 199500 h 1015315"/>
                      <a:gd name="connsiteX11" fmla="*/ 681808 w 881362"/>
                      <a:gd name="connsiteY11" fmla="*/ 0 h 1015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1362" h="1015315">
                        <a:moveTo>
                          <a:pt x="681808" y="0"/>
                        </a:moveTo>
                        <a:lnTo>
                          <a:pt x="199500" y="0"/>
                        </a:lnTo>
                        <a:cubicBezTo>
                          <a:pt x="89797" y="0"/>
                          <a:pt x="0" y="89797"/>
                          <a:pt x="0" y="199500"/>
                        </a:cubicBezTo>
                        <a:lnTo>
                          <a:pt x="0" y="681808"/>
                        </a:lnTo>
                        <a:cubicBezTo>
                          <a:pt x="0" y="791511"/>
                          <a:pt x="89797" y="881307"/>
                          <a:pt x="199500" y="881307"/>
                        </a:cubicBezTo>
                        <a:lnTo>
                          <a:pt x="327129" y="881307"/>
                        </a:lnTo>
                        <a:lnTo>
                          <a:pt x="440681" y="1015315"/>
                        </a:lnTo>
                        <a:lnTo>
                          <a:pt x="554233" y="881307"/>
                        </a:lnTo>
                        <a:lnTo>
                          <a:pt x="681863" y="881307"/>
                        </a:lnTo>
                        <a:cubicBezTo>
                          <a:pt x="791565" y="881307"/>
                          <a:pt x="881362" y="791511"/>
                          <a:pt x="881362" y="681808"/>
                        </a:cubicBezTo>
                        <a:lnTo>
                          <a:pt x="881362" y="199500"/>
                        </a:lnTo>
                        <a:cubicBezTo>
                          <a:pt x="881307" y="89742"/>
                          <a:pt x="791510" y="0"/>
                          <a:pt x="681808" y="0"/>
                        </a:cubicBezTo>
                        <a:close/>
                      </a:path>
                    </a:pathLst>
                  </a:custGeom>
                  <a:gradFill>
                    <a:gsLst>
                      <a:gs pos="80000">
                        <a:schemeClr val="accent1"/>
                      </a:gs>
                      <a:gs pos="100000">
                        <a:schemeClr val="accent1"/>
                      </a:gs>
                      <a:gs pos="15000">
                        <a:schemeClr val="accent1">
                          <a:lumMod val="40000"/>
                          <a:lumOff val="60000"/>
                        </a:schemeClr>
                      </a:gs>
                      <a:gs pos="45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381000" dist="444500" dir="8100000" sx="90000" sy="90000" algn="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2000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165" name="Freeform: Shape 32">
                  <a:extLst>
                    <a:ext uri="{FF2B5EF4-FFF2-40B4-BE49-F238E27FC236}">
                      <a16:creationId xmlns:a16="http://schemas.microsoft.com/office/drawing/2014/main" id="{AC02FC37-CC14-47FB-82FD-3FD547131365}"/>
                    </a:ext>
                  </a:extLst>
                </p:cNvPr>
                <p:cNvSpPr/>
                <p:nvPr/>
              </p:nvSpPr>
              <p:spPr>
                <a:xfrm>
                  <a:off x="4276142" y="1565535"/>
                  <a:ext cx="440681" cy="1015315"/>
                </a:xfrm>
                <a:custGeom>
                  <a:avLst/>
                  <a:gdLst>
                    <a:gd name="connsiteX0" fmla="*/ 241126 w 440681"/>
                    <a:gd name="connsiteY0" fmla="*/ 0 h 1015315"/>
                    <a:gd name="connsiteX1" fmla="*/ 0 w 440681"/>
                    <a:gd name="connsiteY1" fmla="*/ 0 h 1015315"/>
                    <a:gd name="connsiteX2" fmla="*/ 0 w 440681"/>
                    <a:gd name="connsiteY2" fmla="*/ 1015315 h 1015315"/>
                    <a:gd name="connsiteX3" fmla="*/ 113552 w 440681"/>
                    <a:gd name="connsiteY3" fmla="*/ 881307 h 1015315"/>
                    <a:gd name="connsiteX4" fmla="*/ 241181 w 440681"/>
                    <a:gd name="connsiteY4" fmla="*/ 881307 h 1015315"/>
                    <a:gd name="connsiteX5" fmla="*/ 440681 w 440681"/>
                    <a:gd name="connsiteY5" fmla="*/ 681808 h 1015315"/>
                    <a:gd name="connsiteX6" fmla="*/ 440681 w 440681"/>
                    <a:gd name="connsiteY6" fmla="*/ 199500 h 1015315"/>
                    <a:gd name="connsiteX7" fmla="*/ 241126 w 440681"/>
                    <a:gd name="connsiteY7" fmla="*/ 0 h 1015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0681" h="1015315">
                      <a:moveTo>
                        <a:pt x="241126" y="0"/>
                      </a:moveTo>
                      <a:lnTo>
                        <a:pt x="0" y="0"/>
                      </a:lnTo>
                      <a:lnTo>
                        <a:pt x="0" y="1015315"/>
                      </a:lnTo>
                      <a:lnTo>
                        <a:pt x="113552" y="881307"/>
                      </a:lnTo>
                      <a:lnTo>
                        <a:pt x="241181" y="881307"/>
                      </a:lnTo>
                      <a:cubicBezTo>
                        <a:pt x="350884" y="881307"/>
                        <a:pt x="440681" y="791511"/>
                        <a:pt x="440681" y="681808"/>
                      </a:cubicBezTo>
                      <a:lnTo>
                        <a:pt x="440681" y="199500"/>
                      </a:lnTo>
                      <a:cubicBezTo>
                        <a:pt x="440626" y="89742"/>
                        <a:pt x="350829" y="0"/>
                        <a:pt x="241126" y="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  <a:alpha val="20000"/>
                  </a:schemeClr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sz="2000"/>
                </a:p>
              </p:txBody>
            </p:sp>
            <p:sp>
              <p:nvSpPr>
                <p:cNvPr id="166" name="Freeform: Shape 33">
                  <a:extLst>
                    <a:ext uri="{FF2B5EF4-FFF2-40B4-BE49-F238E27FC236}">
                      <a16:creationId xmlns:a16="http://schemas.microsoft.com/office/drawing/2014/main" id="{402CFFD7-0921-4C31-B788-68109FE584FC}"/>
                    </a:ext>
                  </a:extLst>
                </p:cNvPr>
                <p:cNvSpPr/>
                <p:nvPr/>
              </p:nvSpPr>
              <p:spPr>
                <a:xfrm>
                  <a:off x="3935211" y="1665285"/>
                  <a:ext cx="681807" cy="681807"/>
                </a:xfrm>
                <a:custGeom>
                  <a:avLst/>
                  <a:gdLst>
                    <a:gd name="connsiteX0" fmla="*/ 99750 w 681807"/>
                    <a:gd name="connsiteY0" fmla="*/ 681753 h 681807"/>
                    <a:gd name="connsiteX1" fmla="*/ 0 w 681807"/>
                    <a:gd name="connsiteY1" fmla="*/ 582003 h 681807"/>
                    <a:gd name="connsiteX2" fmla="*/ 0 w 681807"/>
                    <a:gd name="connsiteY2" fmla="*/ 99750 h 681807"/>
                    <a:gd name="connsiteX3" fmla="*/ 99750 w 681807"/>
                    <a:gd name="connsiteY3" fmla="*/ 0 h 681807"/>
                    <a:gd name="connsiteX4" fmla="*/ 582058 w 681807"/>
                    <a:gd name="connsiteY4" fmla="*/ 0 h 681807"/>
                    <a:gd name="connsiteX5" fmla="*/ 681808 w 681807"/>
                    <a:gd name="connsiteY5" fmla="*/ 99750 h 681807"/>
                    <a:gd name="connsiteX6" fmla="*/ 681808 w 681807"/>
                    <a:gd name="connsiteY6" fmla="*/ 582058 h 681807"/>
                    <a:gd name="connsiteX7" fmla="*/ 582058 w 681807"/>
                    <a:gd name="connsiteY7" fmla="*/ 681808 h 681807"/>
                    <a:gd name="connsiteX8" fmla="*/ 99750 w 681807"/>
                    <a:gd name="connsiteY8" fmla="*/ 681808 h 68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807" h="681807">
                      <a:moveTo>
                        <a:pt x="99750" y="681753"/>
                      </a:moveTo>
                      <a:cubicBezTo>
                        <a:pt x="44761" y="681753"/>
                        <a:pt x="0" y="636992"/>
                        <a:pt x="0" y="582003"/>
                      </a:cubicBezTo>
                      <a:lnTo>
                        <a:pt x="0" y="99750"/>
                      </a:lnTo>
                      <a:cubicBezTo>
                        <a:pt x="0" y="44761"/>
                        <a:pt x="44761" y="0"/>
                        <a:pt x="99750" y="0"/>
                      </a:cubicBezTo>
                      <a:lnTo>
                        <a:pt x="582058" y="0"/>
                      </a:lnTo>
                      <a:cubicBezTo>
                        <a:pt x="637047" y="0"/>
                        <a:pt x="681808" y="44761"/>
                        <a:pt x="681808" y="99750"/>
                      </a:cubicBezTo>
                      <a:lnTo>
                        <a:pt x="681808" y="582058"/>
                      </a:lnTo>
                      <a:cubicBezTo>
                        <a:pt x="681808" y="637047"/>
                        <a:pt x="637047" y="681808"/>
                        <a:pt x="582058" y="681808"/>
                      </a:cubicBezTo>
                      <a:lnTo>
                        <a:pt x="99750" y="68180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5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sz="2000"/>
                </a:p>
              </p:txBody>
            </p:sp>
            <p:sp>
              <p:nvSpPr>
                <p:cNvPr id="167" name="Freeform: Shape 35">
                  <a:extLst>
                    <a:ext uri="{FF2B5EF4-FFF2-40B4-BE49-F238E27FC236}">
                      <a16:creationId xmlns:a16="http://schemas.microsoft.com/office/drawing/2014/main" id="{EA7B9224-B904-4243-8857-33C883BE9D14}"/>
                    </a:ext>
                  </a:extLst>
                </p:cNvPr>
                <p:cNvSpPr/>
                <p:nvPr/>
              </p:nvSpPr>
              <p:spPr>
                <a:xfrm>
                  <a:off x="3935211" y="1665285"/>
                  <a:ext cx="681807" cy="681807"/>
                </a:xfrm>
                <a:custGeom>
                  <a:avLst/>
                  <a:gdLst>
                    <a:gd name="connsiteX0" fmla="*/ 99750 w 681807"/>
                    <a:gd name="connsiteY0" fmla="*/ 681753 h 681807"/>
                    <a:gd name="connsiteX1" fmla="*/ 0 w 681807"/>
                    <a:gd name="connsiteY1" fmla="*/ 582003 h 681807"/>
                    <a:gd name="connsiteX2" fmla="*/ 0 w 681807"/>
                    <a:gd name="connsiteY2" fmla="*/ 99750 h 681807"/>
                    <a:gd name="connsiteX3" fmla="*/ 99750 w 681807"/>
                    <a:gd name="connsiteY3" fmla="*/ 0 h 681807"/>
                    <a:gd name="connsiteX4" fmla="*/ 582058 w 681807"/>
                    <a:gd name="connsiteY4" fmla="*/ 0 h 681807"/>
                    <a:gd name="connsiteX5" fmla="*/ 681808 w 681807"/>
                    <a:gd name="connsiteY5" fmla="*/ 99750 h 681807"/>
                    <a:gd name="connsiteX6" fmla="*/ 681808 w 681807"/>
                    <a:gd name="connsiteY6" fmla="*/ 582058 h 681807"/>
                    <a:gd name="connsiteX7" fmla="*/ 582058 w 681807"/>
                    <a:gd name="connsiteY7" fmla="*/ 681808 h 681807"/>
                    <a:gd name="connsiteX8" fmla="*/ 99750 w 681807"/>
                    <a:gd name="connsiteY8" fmla="*/ 681808 h 68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807" h="681807">
                      <a:moveTo>
                        <a:pt x="99750" y="681753"/>
                      </a:moveTo>
                      <a:cubicBezTo>
                        <a:pt x="44761" y="681753"/>
                        <a:pt x="0" y="636992"/>
                        <a:pt x="0" y="582003"/>
                      </a:cubicBezTo>
                      <a:lnTo>
                        <a:pt x="0" y="99750"/>
                      </a:lnTo>
                      <a:cubicBezTo>
                        <a:pt x="0" y="44761"/>
                        <a:pt x="44761" y="0"/>
                        <a:pt x="99750" y="0"/>
                      </a:cubicBezTo>
                      <a:lnTo>
                        <a:pt x="582058" y="0"/>
                      </a:lnTo>
                      <a:cubicBezTo>
                        <a:pt x="637047" y="0"/>
                        <a:pt x="681808" y="44761"/>
                        <a:pt x="681808" y="99750"/>
                      </a:cubicBezTo>
                      <a:lnTo>
                        <a:pt x="681808" y="582058"/>
                      </a:lnTo>
                      <a:cubicBezTo>
                        <a:pt x="681808" y="637047"/>
                        <a:pt x="637047" y="681808"/>
                        <a:pt x="582058" y="681808"/>
                      </a:cubicBezTo>
                      <a:lnTo>
                        <a:pt x="99750" y="681808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635000" dist="444500" dir="8100000" sx="90000" sy="90000" algn="tr" rotWithShape="0">
                    <a:prstClr val="black">
                      <a:alpha val="10000"/>
                    </a:prstClr>
                  </a:outerShdw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24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63" name="Rectangle 56">
                <a:extLst>
                  <a:ext uri="{FF2B5EF4-FFF2-40B4-BE49-F238E27FC236}">
                    <a16:creationId xmlns:a16="http://schemas.microsoft.com/office/drawing/2014/main" id="{985D975B-588F-49C0-AA21-292A5DDCB514}"/>
                  </a:ext>
                </a:extLst>
              </p:cNvPr>
              <p:cNvSpPr/>
              <p:nvPr/>
            </p:nvSpPr>
            <p:spPr>
              <a:xfrm>
                <a:off x="4075534" y="1805580"/>
                <a:ext cx="401216" cy="401216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000"/>
              </a:p>
            </p:txBody>
          </p:sp>
        </p:grpSp>
      </p:grpSp>
      <p:graphicFrame>
        <p:nvGraphicFramePr>
          <p:cNvPr id="181" name="Table">
            <a:extLst>
              <a:ext uri="{FF2B5EF4-FFF2-40B4-BE49-F238E27FC236}">
                <a16:creationId xmlns:a16="http://schemas.microsoft.com/office/drawing/2014/main" id="{CC48B3B4-6476-424E-8B00-97015DC48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82106"/>
              </p:ext>
            </p:extLst>
          </p:nvPr>
        </p:nvGraphicFramePr>
        <p:xfrm>
          <a:off x="798121" y="1387424"/>
          <a:ext cx="5009154" cy="4524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6883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2392271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</a:tblGrid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Target</a:t>
                      </a:r>
                      <a:endParaRPr lang="en-CA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Beneficiaries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Food Security</a:t>
                      </a:r>
                      <a:endParaRPr lang="ru-RU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2 161 036</a:t>
                      </a:r>
                      <a:endParaRPr lang="ru-U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Protection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195 116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Cash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161 124</a:t>
                      </a: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Shelter</a:t>
                      </a:r>
                      <a:endParaRPr lang="en-CA" sz="12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5 057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1742356999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Wash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76 316</a:t>
                      </a: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3540940631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Health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50 556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277124"/>
                  </a:ext>
                </a:extLst>
              </a:tr>
              <a:tr h="56551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Total: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2 659 205</a:t>
                      </a:r>
                      <a:endParaRPr lang="uk-UA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28422679"/>
                  </a:ext>
                </a:extLst>
              </a:tr>
            </a:tbl>
          </a:graphicData>
        </a:graphic>
      </p:graphicFrame>
      <p:cxnSp>
        <p:nvCxnSpPr>
          <p:cNvPr id="170" name="Title Line">
            <a:extLst>
              <a:ext uri="{FF2B5EF4-FFF2-40B4-BE49-F238E27FC236}">
                <a16:creationId xmlns:a16="http://schemas.microsoft.com/office/drawing/2014/main" id="{2598BC0A-5050-45C3-84BB-C147AEA73973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itle Text">
            <a:extLst>
              <a:ext uri="{FF2B5EF4-FFF2-40B4-BE49-F238E27FC236}">
                <a16:creationId xmlns:a16="http://schemas.microsoft.com/office/drawing/2014/main" id="{E039E445-9B41-49A8-B886-9FAE94C6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5" y="314353"/>
            <a:ext cx="9526751" cy="726557"/>
          </a:xfrm>
        </p:spPr>
        <p:txBody>
          <a:bodyPr>
            <a:normAutofit fontScale="90000"/>
          </a:bodyPr>
          <a:lstStyle/>
          <a:p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People reached with humanitarian assistance</a:t>
            </a:r>
            <a:b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r>
              <a:rPr lang="en-CA" sz="2400" dirty="0">
                <a:solidFill>
                  <a:srgbClr val="D39F0B"/>
                </a:solidFill>
                <a:latin typeface="Open Sans" panose="020B0606030504020204" pitchFamily="34" charset="0"/>
              </a:rPr>
              <a:t>from 02.2022-</a:t>
            </a:r>
            <a:r>
              <a:rPr lang="uk-UA" sz="2400" dirty="0">
                <a:solidFill>
                  <a:srgbClr val="D39F0B"/>
                </a:solidFill>
                <a:latin typeface="Open Sans" panose="020B0606030504020204" pitchFamily="34" charset="0"/>
              </a:rPr>
              <a:t>01</a:t>
            </a:r>
            <a:r>
              <a:rPr lang="en-CA" sz="2400" dirty="0">
                <a:solidFill>
                  <a:srgbClr val="D39F0B"/>
                </a:solidFill>
                <a:latin typeface="Open Sans" panose="020B0606030504020204" pitchFamily="34" charset="0"/>
              </a:rPr>
              <a:t>.202</a:t>
            </a:r>
            <a:r>
              <a:rPr lang="uk-UA" sz="2400" dirty="0">
                <a:solidFill>
                  <a:srgbClr val="D39F0B"/>
                </a:solidFill>
                <a:latin typeface="Open Sans" panose="020B0606030504020204" pitchFamily="34" charset="0"/>
              </a:rPr>
              <a:t>4</a:t>
            </a:r>
            <a:r>
              <a:rPr lang="en-CA" sz="2400" dirty="0">
                <a:solidFill>
                  <a:srgbClr val="D39F0B"/>
                </a:solidFill>
                <a:latin typeface="Open Sans" panose="020B0606030504020204" pitchFamily="34" charset="0"/>
              </a:rPr>
              <a:t> by sector</a:t>
            </a:r>
          </a:p>
        </p:txBody>
      </p:sp>
    </p:spTree>
    <p:extLst>
      <p:ext uri="{BB962C8B-B14F-4D97-AF65-F5344CB8AC3E}">
        <p14:creationId xmlns:p14="http://schemas.microsoft.com/office/powerpoint/2010/main" val="18085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">
            <a:extLst>
              <a:ext uri="{FF2B5EF4-FFF2-40B4-BE49-F238E27FC236}">
                <a16:creationId xmlns:a16="http://schemas.microsoft.com/office/drawing/2014/main" id="{5332FDEF-A770-4935-AE5B-44846B878939}"/>
              </a:ext>
            </a:extLst>
          </p:cNvPr>
          <p:cNvSpPr txBox="1">
            <a:spLocks/>
          </p:cNvSpPr>
          <p:nvPr/>
        </p:nvSpPr>
        <p:spPr>
          <a:xfrm>
            <a:off x="-1" y="4809994"/>
            <a:ext cx="12191998" cy="78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Heating systems </a:t>
            </a:r>
            <a:r>
              <a:rPr lang="en-CA" sz="2400" dirty="0">
                <a:solidFill>
                  <a:srgbClr val="007B5F"/>
                </a:solidFill>
                <a:latin typeface="Open Sans" panose="020B0606030504020204" pitchFamily="34" charset="0"/>
              </a:rPr>
              <a:t>were installed 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in 28 shelters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B386CB66-0A82-4AD9-97B0-3768D9D2361D}"/>
              </a:ext>
            </a:extLst>
          </p:cNvPr>
          <p:cNvSpPr txBox="1">
            <a:spLocks/>
          </p:cNvSpPr>
          <p:nvPr/>
        </p:nvSpPr>
        <p:spPr>
          <a:xfrm>
            <a:off x="-1" y="4037681"/>
            <a:ext cx="12191999" cy="642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Solid fuel </a:t>
            </a:r>
            <a:r>
              <a:rPr lang="en-CA" sz="2400" dirty="0">
                <a:solidFill>
                  <a:srgbClr val="007B5F"/>
                </a:solidFill>
                <a:latin typeface="Open Sans" panose="020B0606030504020204" pitchFamily="34" charset="0"/>
              </a:rPr>
              <a:t>was distributed 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to 771 households and </a:t>
            </a:r>
            <a:r>
              <a:rPr lang="uk-U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3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 big shelters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409E4C6E-FD72-4620-83EF-9DA27F4F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265368"/>
            <a:ext cx="12192001" cy="6422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629 construction materials vouchers </a:t>
            </a:r>
            <a:r>
              <a:rPr lang="en-CA" sz="2400" dirty="0">
                <a:solidFill>
                  <a:srgbClr val="007B5F"/>
                </a:solidFill>
                <a:latin typeface="Open Sans" panose="020B0606030504020204" pitchFamily="34" charset="0"/>
              </a:rPr>
              <a:t>were distributed 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in the amount of $674K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24A5BF95-D05F-4EF9-8E2A-3CF940617968}"/>
              </a:ext>
            </a:extLst>
          </p:cNvPr>
          <p:cNvSpPr txBox="1">
            <a:spLocks/>
          </p:cNvSpPr>
          <p:nvPr/>
        </p:nvSpPr>
        <p:spPr>
          <a:xfrm>
            <a:off x="0" y="2493055"/>
            <a:ext cx="12192001" cy="642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1 050 housings restorations </a:t>
            </a:r>
            <a:r>
              <a:rPr lang="en-CA" sz="2400" dirty="0">
                <a:solidFill>
                  <a:srgbClr val="007B5F"/>
                </a:solidFill>
                <a:latin typeface="Open Sans" panose="020B0606030504020204" pitchFamily="34" charset="0"/>
              </a:rPr>
              <a:t>(Light &amp; Medium repairs) 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for 3 722 beneficiaries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pic>
        <p:nvPicPr>
          <p:cNvPr id="24" name="Stars" hidden="1">
            <a:extLst>
              <a:ext uri="{FF2B5EF4-FFF2-40B4-BE49-F238E27FC236}">
                <a16:creationId xmlns:a16="http://schemas.microsoft.com/office/drawing/2014/main" id="{9D426C80-B4EB-4F6B-B1C0-B5A72709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835" y="1809548"/>
            <a:ext cx="563149" cy="604644"/>
          </a:xfrm>
          <a:prstGeom prst="rect">
            <a:avLst/>
          </a:prstGeom>
        </p:spPr>
      </p:pic>
      <p:pic>
        <p:nvPicPr>
          <p:cNvPr id="25" name="Stars" hidden="1">
            <a:extLst>
              <a:ext uri="{FF2B5EF4-FFF2-40B4-BE49-F238E27FC236}">
                <a16:creationId xmlns:a16="http://schemas.microsoft.com/office/drawing/2014/main" id="{C73C78F7-D192-4277-95B4-3D798F76E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1" y="1638694"/>
            <a:ext cx="775041" cy="775041"/>
          </a:xfrm>
          <a:prstGeom prst="rect">
            <a:avLst/>
          </a:prstGeom>
        </p:spPr>
      </p:pic>
      <p:sp>
        <p:nvSpPr>
          <p:cNvPr id="21" name="Title Text">
            <a:extLst>
              <a:ext uri="{FF2B5EF4-FFF2-40B4-BE49-F238E27FC236}">
                <a16:creationId xmlns:a16="http://schemas.microsoft.com/office/drawing/2014/main" id="{F2CDC043-C279-4C2C-977E-797DC84FC0B4}"/>
              </a:ext>
            </a:extLst>
          </p:cNvPr>
          <p:cNvSpPr txBox="1">
            <a:spLocks/>
          </p:cNvSpPr>
          <p:nvPr/>
        </p:nvSpPr>
        <p:spPr>
          <a:xfrm>
            <a:off x="1806298" y="694499"/>
            <a:ext cx="3167483" cy="1136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B5F"/>
                </a:solidFill>
                <a:latin typeface="Open Sans" panose="020B0606030504020204" pitchFamily="34" charset="0"/>
              </a:rPr>
              <a:t>Shelter</a:t>
            </a:r>
            <a:endParaRPr lang="LID4096" sz="60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22" name="Title Line">
            <a:extLst>
              <a:ext uri="{FF2B5EF4-FFF2-40B4-BE49-F238E27FC236}">
                <a16:creationId xmlns:a16="http://schemas.microsoft.com/office/drawing/2014/main" id="{EE29F638-E4E0-4B06-A653-68C8F2DFD565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Title ICO">
            <a:extLst>
              <a:ext uri="{FF2B5EF4-FFF2-40B4-BE49-F238E27FC236}">
                <a16:creationId xmlns:a16="http://schemas.microsoft.com/office/drawing/2014/main" id="{B840ADED-F176-489F-AB68-0955582950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678" y="569634"/>
            <a:ext cx="1241566" cy="113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2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 build="p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EA31895E-1A2F-456C-BCBA-AC5B3516C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897474"/>
              </p:ext>
            </p:extLst>
          </p:nvPr>
        </p:nvGraphicFramePr>
        <p:xfrm>
          <a:off x="983290" y="1716211"/>
          <a:ext cx="9782154" cy="4532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67895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2199459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1244021997"/>
                    </a:ext>
                  </a:extLst>
                </a:gridCol>
                <a:gridCol w="2026024">
                  <a:extLst>
                    <a:ext uri="{9D8B030D-6E8A-4147-A177-3AD203B41FA5}">
                      <a16:colId xmlns:a16="http://schemas.microsoft.com/office/drawing/2014/main" val="3416165992"/>
                    </a:ext>
                  </a:extLst>
                </a:gridCol>
              </a:tblGrid>
              <a:tr h="566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Donor Name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Light &amp; Medium repair,</a:t>
                      </a:r>
                    </a:p>
                    <a:p>
                      <a:pPr algn="ctr"/>
                      <a:r>
                        <a:rPr lang="en-US" sz="1600"/>
                        <a:t>beneficiaries</a:t>
                      </a:r>
                      <a:endParaRPr lang="en-CA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Solid fuel,</a:t>
                      </a:r>
                    </a:p>
                    <a:p>
                      <a:pPr algn="ctr"/>
                      <a:r>
                        <a:rPr lang="en-US" sz="1600" dirty="0"/>
                        <a:t>beneficiaries</a:t>
                      </a:r>
                      <a:endParaRPr lang="en-CA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NFIs,</a:t>
                      </a:r>
                    </a:p>
                    <a:p>
                      <a:pPr algn="ctr"/>
                      <a:r>
                        <a:rPr lang="en-US" sz="1600" dirty="0"/>
                        <a:t>beneficiaries</a:t>
                      </a:r>
                      <a:endParaRPr lang="en-CA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Network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EM22-071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1 634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UHF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1 904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822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9" marR="78919" marT="39460" marB="39460" anchor="ctr"/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GFFO</a:t>
                      </a:r>
                    </a:p>
                  </a:txBody>
                  <a:tcPr marL="78918" marR="78918" marT="39460" marB="3946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184</a:t>
                      </a:r>
                    </a:p>
                  </a:txBody>
                  <a:tcPr marL="78918" marR="78918" marT="39460" marB="3946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18" marR="78918" marT="39460" marB="3946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5 038</a:t>
                      </a:r>
                    </a:p>
                  </a:txBody>
                  <a:tcPr marL="78918" marR="78918" marT="39460" marB="39460" anchor="ctr"/>
                </a:tc>
                <a:extLst>
                  <a:ext uri="{0D108BD9-81ED-4DB2-BD59-A6C34878D82A}">
                    <a16:rowId xmlns:a16="http://schemas.microsoft.com/office/drawing/2014/main" val="2205114038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SAMRS II (</a:t>
                      </a:r>
                      <a:r>
                        <a:rPr lang="en-CA" sz="1600" b="0" kern="12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SlovakAid</a:t>
                      </a: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</a:t>
                      </a:r>
                    </a:p>
                  </a:txBody>
                  <a:tcPr marL="78917" marR="78917" marT="39460" marB="39460" anchor="ctr"/>
                </a:tc>
                <a:extLst>
                  <a:ext uri="{0D108BD9-81ED-4DB2-BD59-A6C34878D82A}">
                    <a16:rowId xmlns:a16="http://schemas.microsoft.com/office/drawing/2014/main" val="202652017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EM23-077 Winterization</a:t>
                      </a: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532</a:t>
                      </a: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/>
                </a:tc>
                <a:extLst>
                  <a:ext uri="{0D108BD9-81ED-4DB2-BD59-A6C34878D82A}">
                    <a16:rowId xmlns:a16="http://schemas.microsoft.com/office/drawing/2014/main" val="2507221452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Japan</a:t>
                      </a:r>
                    </a:p>
                  </a:txBody>
                  <a:tcPr marL="78917" marR="78917" marT="39460" marB="394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4 873</a:t>
                      </a:r>
                    </a:p>
                  </a:txBody>
                  <a:tcPr marL="78917" marR="78917" marT="39460" marB="394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108894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Total:</a:t>
                      </a:r>
                      <a:endParaRPr lang="en-CA" sz="16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3 722</a:t>
                      </a:r>
                      <a:endParaRPr lang="en-CA" sz="16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US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uk-UA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379</a:t>
                      </a:r>
                      <a:endParaRPr lang="en-CA" sz="16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17" marR="78917" marT="39460" marB="394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9 956</a:t>
                      </a:r>
                    </a:p>
                  </a:txBody>
                  <a:tcPr marL="78917" marR="78917" marT="39460" marB="394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88480472"/>
                  </a:ext>
                </a:extLst>
              </a:tr>
            </a:tbl>
          </a:graphicData>
        </a:graphic>
      </p:graphicFrame>
      <p:pic>
        <p:nvPicPr>
          <p:cNvPr id="18" name="Title ICO">
            <a:extLst>
              <a:ext uri="{FF2B5EF4-FFF2-40B4-BE49-F238E27FC236}">
                <a16:creationId xmlns:a16="http://schemas.microsoft.com/office/drawing/2014/main" id="{D56F9BFA-BD27-4F72-9186-365C1BECB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56" y="415123"/>
            <a:ext cx="530068" cy="485146"/>
          </a:xfrm>
          <a:prstGeom prst="rect">
            <a:avLst/>
          </a:prstGeom>
          <a:noFill/>
        </p:spPr>
      </p:pic>
      <p:sp>
        <p:nvSpPr>
          <p:cNvPr id="20" name="Title Text">
            <a:extLst>
              <a:ext uri="{FF2B5EF4-FFF2-40B4-BE49-F238E27FC236}">
                <a16:creationId xmlns:a16="http://schemas.microsoft.com/office/drawing/2014/main" id="{54B3663B-59FF-4C32-AEE5-5B7A5FEB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Shelter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4C6394-9443-4596-97BC-946A343DA118}"/>
              </a:ext>
            </a:extLst>
          </p:cNvPr>
          <p:cNvSpPr/>
          <p:nvPr/>
        </p:nvSpPr>
        <p:spPr>
          <a:xfrm>
            <a:off x="3219163" y="1109238"/>
            <a:ext cx="5354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007B5F"/>
                </a:solidFill>
                <a:latin typeface="Open Sans" panose="020B0606030504020204" pitchFamily="34" charset="0"/>
              </a:rPr>
              <a:t>The total number of beneficiaries by projects</a:t>
            </a:r>
          </a:p>
        </p:txBody>
      </p:sp>
    </p:spTree>
    <p:extLst>
      <p:ext uri="{BB962C8B-B14F-4D97-AF65-F5344CB8AC3E}">
        <p14:creationId xmlns:p14="http://schemas.microsoft.com/office/powerpoint/2010/main" val="186751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">
            <a:extLst>
              <a:ext uri="{FF2B5EF4-FFF2-40B4-BE49-F238E27FC236}">
                <a16:creationId xmlns:a16="http://schemas.microsoft.com/office/drawing/2014/main" id="{50684762-A61D-4B2F-91C3-2C3533C53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360357"/>
              </p:ext>
            </p:extLst>
          </p:nvPr>
        </p:nvGraphicFramePr>
        <p:xfrm>
          <a:off x="2666426" y="1024868"/>
          <a:ext cx="6859147" cy="534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Title ICO">
            <a:extLst>
              <a:ext uri="{FF2B5EF4-FFF2-40B4-BE49-F238E27FC236}">
                <a16:creationId xmlns:a16="http://schemas.microsoft.com/office/drawing/2014/main" id="{D527B324-A099-48EB-BF78-99C140432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56" y="415123"/>
            <a:ext cx="530068" cy="485146"/>
          </a:xfrm>
          <a:prstGeom prst="rect">
            <a:avLst/>
          </a:prstGeom>
          <a:noFill/>
        </p:spPr>
      </p:pic>
      <p:sp>
        <p:nvSpPr>
          <p:cNvPr id="13" name="Title Text">
            <a:extLst>
              <a:ext uri="{FF2B5EF4-FFF2-40B4-BE49-F238E27FC236}">
                <a16:creationId xmlns:a16="http://schemas.microsoft.com/office/drawing/2014/main" id="{D9D26E09-1D17-4E21-92CF-1E285DB6B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Shelter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309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6E1176-0C71-4ABB-B4BE-2FF843A6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16571CAA-BA36-41D6-9262-FBB531BE2138}"/>
              </a:ext>
            </a:extLst>
          </p:cNvPr>
          <p:cNvSpPr/>
          <p:nvPr/>
        </p:nvSpPr>
        <p:spPr>
          <a:xfrm>
            <a:off x="564355" y="393289"/>
            <a:ext cx="53777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29A637B8-70A1-4331-A462-EE841EAD2CF3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vouchers for house repairing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Shelter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next to a car&#10;&#10;Description automatically generated">
            <a:extLst>
              <a:ext uri="{FF2B5EF4-FFF2-40B4-BE49-F238E27FC236}">
                <a16:creationId xmlns:a16="http://schemas.microsoft.com/office/drawing/2014/main" id="{F16D3B52-AAB1-0DF0-1898-F6C1F7D4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5" y="0"/>
            <a:ext cx="10287000" cy="6858000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7759737B-A258-4D5D-B11B-C5C0FDB7DAD5}"/>
              </a:ext>
            </a:extLst>
          </p:cNvPr>
          <p:cNvSpPr/>
          <p:nvPr/>
        </p:nvSpPr>
        <p:spPr>
          <a:xfrm>
            <a:off x="620694" y="435594"/>
            <a:ext cx="4791416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solid fuel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Shelter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FA8AB-443F-42A9-9B12-8B0874B5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E51FB860-2DB7-49EC-8948-20E18199166E}"/>
              </a:ext>
            </a:extLst>
          </p:cNvPr>
          <p:cNvSpPr/>
          <p:nvPr/>
        </p:nvSpPr>
        <p:spPr>
          <a:xfrm>
            <a:off x="564356" y="393289"/>
            <a:ext cx="5270388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30882F73-63A8-463B-B01B-771CA908CD42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Distribution of building materials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Shelter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09ACC048-4551-429D-912E-55B98E6736BC}"/>
              </a:ext>
            </a:extLst>
          </p:cNvPr>
          <p:cNvSpPr txBox="1">
            <a:spLocks/>
          </p:cNvSpPr>
          <p:nvPr/>
        </p:nvSpPr>
        <p:spPr>
          <a:xfrm>
            <a:off x="0" y="4794980"/>
            <a:ext cx="12192000" cy="920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>
                <a:solidFill>
                  <a:srgbClr val="D39F0B"/>
                </a:solidFill>
                <a:latin typeface="Open Sans" panose="020B0606030504020204" pitchFamily="34" charset="0"/>
              </a:rPr>
              <a:t>In the 5 top exporters of grains in the world</a:t>
            </a:r>
            <a:br>
              <a:rPr lang="en-CA" sz="2000" dirty="0">
                <a:solidFill>
                  <a:srgbClr val="D39F0B"/>
                </a:solidFill>
                <a:latin typeface="Open Sans" panose="020B0606030504020204" pitchFamily="34" charset="0"/>
              </a:rPr>
            </a:br>
            <a: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  <a:t>(sunflower oil - 1st place, corn - </a:t>
            </a:r>
            <a:r>
              <a:rPr lang="en-CA" sz="2000">
                <a:solidFill>
                  <a:srgbClr val="007B5F"/>
                </a:solidFill>
                <a:latin typeface="Open Sans" panose="020B0606030504020204" pitchFamily="34" charset="0"/>
              </a:rPr>
              <a:t>2nd)</a:t>
            </a:r>
            <a:endParaRPr lang="en-UA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711539BC-40D1-47F4-95C9-B039C7700D8A}"/>
              </a:ext>
            </a:extLst>
          </p:cNvPr>
          <p:cNvSpPr txBox="1">
            <a:spLocks/>
          </p:cNvSpPr>
          <p:nvPr/>
        </p:nvSpPr>
        <p:spPr>
          <a:xfrm>
            <a:off x="0" y="3640342"/>
            <a:ext cx="12192000" cy="920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>
                <a:solidFill>
                  <a:srgbClr val="D39F0B"/>
                </a:solidFill>
                <a:latin typeface="Open Sans" panose="020B0606030504020204" pitchFamily="34" charset="0"/>
              </a:rPr>
              <a:t>Zaporizka nuclear station </a:t>
            </a:r>
            <a: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  <a:t>(ZAES)</a:t>
            </a:r>
          </a:p>
          <a:p>
            <a: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  <a:t>the biggest in Europe </a:t>
            </a:r>
            <a:r>
              <a:rPr lang="en-CA" sz="2000" b="1" dirty="0">
                <a:solidFill>
                  <a:srgbClr val="D39F0B"/>
                </a:solidFill>
                <a:latin typeface="Open Sans" panose="020B0606030504020204" pitchFamily="34" charset="0"/>
              </a:rPr>
              <a:t>(3d in the world in terms of </a:t>
            </a:r>
            <a:r>
              <a:rPr lang="en-CA" sz="2000" b="1">
                <a:solidFill>
                  <a:srgbClr val="D39F0B"/>
                </a:solidFill>
                <a:latin typeface="Open Sans" panose="020B0606030504020204" pitchFamily="34" charset="0"/>
              </a:rPr>
              <a:t>capacity)</a:t>
            </a:r>
            <a:endParaRPr lang="ru-RU" sz="2000" b="1" dirty="0">
              <a:solidFill>
                <a:srgbClr val="D39F0B"/>
              </a:solidFill>
              <a:latin typeface="Montserrat" panose="00000500000000000000" pitchFamily="50" charset="-52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649A859B-FFBB-0B0D-271F-1E3D7F129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5924"/>
            <a:ext cx="12192000" cy="935628"/>
          </a:xfrm>
        </p:spPr>
        <p:txBody>
          <a:bodyPr>
            <a:noAutofit/>
          </a:bodyPr>
          <a:lstStyle/>
          <a:p>
            <a:r>
              <a:rPr lang="en-CA" sz="2000" b="1" dirty="0">
                <a:solidFill>
                  <a:srgbClr val="D39F0B"/>
                </a:solidFill>
                <a:latin typeface="Open Sans" panose="020B0606030504020204" pitchFamily="34" charset="0"/>
              </a:rPr>
              <a:t>The biggest country in Europe</a:t>
            </a:r>
            <a:b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  <a:t>(603К sq m, more than Lebanon in 60 </a:t>
            </a:r>
            <a:r>
              <a:rPr lang="en-CA" sz="2000">
                <a:solidFill>
                  <a:srgbClr val="007B5F"/>
                </a:solidFill>
                <a:latin typeface="Open Sans" panose="020B0606030504020204" pitchFamily="34" charset="0"/>
              </a:rPr>
              <a:t>times)</a:t>
            </a:r>
            <a:endParaRPr lang="en-UA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364DC9D-9C7E-4468-9A63-AD1E71EFEE6C}"/>
              </a:ext>
            </a:extLst>
          </p:cNvPr>
          <p:cNvSpPr txBox="1">
            <a:spLocks/>
          </p:cNvSpPr>
          <p:nvPr/>
        </p:nvSpPr>
        <p:spPr>
          <a:xfrm>
            <a:off x="0" y="1815476"/>
            <a:ext cx="12192000" cy="533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solidFill>
                  <a:srgbClr val="007B5F"/>
                </a:solidFill>
                <a:latin typeface="Open Sans" panose="020B0606030504020204" pitchFamily="34" charset="0"/>
              </a:rPr>
              <a:t>Population of Ukraine - </a:t>
            </a:r>
            <a:r>
              <a:rPr lang="en-CA" sz="2000" b="1" dirty="0">
                <a:solidFill>
                  <a:srgbClr val="D39F0B"/>
                </a:solidFill>
                <a:latin typeface="Open Sans" panose="020B0606030504020204" pitchFamily="34" charset="0"/>
              </a:rPr>
              <a:t>41 </a:t>
            </a:r>
            <a:r>
              <a:rPr lang="en-CA" sz="2000" b="1">
                <a:solidFill>
                  <a:srgbClr val="D39F0B"/>
                </a:solidFill>
                <a:latin typeface="Open Sans" panose="020B0606030504020204" pitchFamily="34" charset="0"/>
              </a:rPr>
              <a:t>Mio people</a:t>
            </a:r>
            <a:endParaRPr lang="en-UA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29B79179-CBF4-4931-B749-4CC2E9B7D5B9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Text">
            <a:extLst>
              <a:ext uri="{FF2B5EF4-FFF2-40B4-BE49-F238E27FC236}">
                <a16:creationId xmlns:a16="http://schemas.microsoft.com/office/drawing/2014/main" id="{41CDFFA3-9800-4528-A342-485F2DC7E2B5}"/>
              </a:ext>
            </a:extLst>
          </p:cNvPr>
          <p:cNvSpPr txBox="1">
            <a:spLocks/>
          </p:cNvSpPr>
          <p:nvPr/>
        </p:nvSpPr>
        <p:spPr>
          <a:xfrm>
            <a:off x="718256" y="298311"/>
            <a:ext cx="9603458" cy="72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Facts </a:t>
            </a:r>
            <a:r>
              <a:rPr lang="en-US" sz="2400" b="1">
                <a:solidFill>
                  <a:srgbClr val="007B5F"/>
                </a:solidFill>
                <a:latin typeface="Open Sans" panose="020B0606030504020204" pitchFamily="34" charset="0"/>
              </a:rPr>
              <a:t>of Ukraine</a:t>
            </a:r>
            <a:endParaRPr lang="LID4096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3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1E630CD8-A8E5-4808-914D-BD8A9F4E09C9}"/>
              </a:ext>
            </a:extLst>
          </p:cNvPr>
          <p:cNvSpPr txBox="1">
            <a:spLocks/>
          </p:cNvSpPr>
          <p:nvPr/>
        </p:nvSpPr>
        <p:spPr>
          <a:xfrm>
            <a:off x="0" y="4446093"/>
            <a:ext cx="12192000" cy="578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Generators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</a:t>
            </a: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in total amount of 170 pcs.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4D3C1A9C-B762-4310-BEFF-F4B9B5D593A3}"/>
              </a:ext>
            </a:extLst>
          </p:cNvPr>
          <p:cNvSpPr txBox="1">
            <a:spLocks/>
          </p:cNvSpPr>
          <p:nvPr/>
        </p:nvSpPr>
        <p:spPr>
          <a:xfrm>
            <a:off x="0" y="3776354"/>
            <a:ext cx="12192000" cy="578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>
                <a:solidFill>
                  <a:srgbClr val="D39F0B"/>
                </a:solidFill>
                <a:latin typeface="Open Sans" panose="020B0606030504020204" pitchFamily="34" charset="0"/>
              </a:rPr>
              <a:t>Shoes </a:t>
            </a: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&amp; clothing </a:t>
            </a: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for 4 </a:t>
            </a:r>
            <a:r>
              <a:rPr lang="en-CA" b="1">
                <a:solidFill>
                  <a:srgbClr val="007B5F"/>
                </a:solidFill>
                <a:latin typeface="Open Sans" panose="020B0606030504020204" pitchFamily="34" charset="0"/>
              </a:rPr>
              <a:t>770 beneficiaries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4606ECA5-E4FE-4C11-BD21-CB30B8EF3C76}"/>
              </a:ext>
            </a:extLst>
          </p:cNvPr>
          <p:cNvSpPr txBox="1">
            <a:spLocks/>
          </p:cNvSpPr>
          <p:nvPr/>
        </p:nvSpPr>
        <p:spPr>
          <a:xfrm>
            <a:off x="0" y="3106616"/>
            <a:ext cx="12192000" cy="578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D39F0B"/>
                </a:solidFill>
                <a:latin typeface="Open Sans" panose="020B0606030504020204" pitchFamily="34" charset="0"/>
              </a:rPr>
              <a:t>Winterization kits </a:t>
            </a: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for </a:t>
            </a:r>
            <a:r>
              <a:rPr lang="uk-UA" b="1" dirty="0">
                <a:solidFill>
                  <a:srgbClr val="007B5F"/>
                </a:solidFill>
                <a:latin typeface="Open Sans" panose="020B0606030504020204" pitchFamily="34" charset="0"/>
              </a:rPr>
              <a:t>5 186 </a:t>
            </a: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beneficiaries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B558C903-9CA3-490A-998D-F0C6258CE4AD}"/>
              </a:ext>
            </a:extLst>
          </p:cNvPr>
          <p:cNvSpPr txBox="1">
            <a:spLocks/>
          </p:cNvSpPr>
          <p:nvPr/>
        </p:nvSpPr>
        <p:spPr>
          <a:xfrm>
            <a:off x="1" y="2208385"/>
            <a:ext cx="12191998" cy="61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>
                <a:solidFill>
                  <a:srgbClr val="007B5F"/>
                </a:solidFill>
                <a:latin typeface="Open Sans" panose="020B0606030504020204" pitchFamily="34" charset="0"/>
              </a:rPr>
              <a:t>We are successfully distributed: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pic>
        <p:nvPicPr>
          <p:cNvPr id="18" name="Stars" hidden="1">
            <a:extLst>
              <a:ext uri="{FF2B5EF4-FFF2-40B4-BE49-F238E27FC236}">
                <a16:creationId xmlns:a16="http://schemas.microsoft.com/office/drawing/2014/main" id="{A7D1D7B6-A32E-4F4A-A22B-B37AE22F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393" y="2113731"/>
            <a:ext cx="563149" cy="604644"/>
          </a:xfrm>
          <a:prstGeom prst="rect">
            <a:avLst/>
          </a:prstGeom>
        </p:spPr>
      </p:pic>
      <p:pic>
        <p:nvPicPr>
          <p:cNvPr id="19" name="Stars" hidden="1">
            <a:extLst>
              <a:ext uri="{FF2B5EF4-FFF2-40B4-BE49-F238E27FC236}">
                <a16:creationId xmlns:a16="http://schemas.microsoft.com/office/drawing/2014/main" id="{A1810D98-E66F-40BD-B572-763B9D08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959" y="2044669"/>
            <a:ext cx="775041" cy="775041"/>
          </a:xfrm>
          <a:prstGeom prst="rect">
            <a:avLst/>
          </a:prstGeom>
        </p:spPr>
      </p:pic>
      <p:pic>
        <p:nvPicPr>
          <p:cNvPr id="22" name="Title ICO">
            <a:extLst>
              <a:ext uri="{FF2B5EF4-FFF2-40B4-BE49-F238E27FC236}">
                <a16:creationId xmlns:a16="http://schemas.microsoft.com/office/drawing/2014/main" id="{6930D9D1-2D11-4D14-B76D-869AC63BC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57" y="700779"/>
            <a:ext cx="841324" cy="841324"/>
          </a:xfrm>
          <a:prstGeom prst="rect">
            <a:avLst/>
          </a:prstGeom>
        </p:spPr>
      </p:pic>
      <p:sp>
        <p:nvSpPr>
          <p:cNvPr id="10" name="Title Text">
            <a:extLst>
              <a:ext uri="{FF2B5EF4-FFF2-40B4-BE49-F238E27FC236}">
                <a16:creationId xmlns:a16="http://schemas.microsoft.com/office/drawing/2014/main" id="{A6A3BABE-7A34-411B-8E39-E5295B36681A}"/>
              </a:ext>
            </a:extLst>
          </p:cNvPr>
          <p:cNvSpPr txBox="1">
            <a:spLocks/>
          </p:cNvSpPr>
          <p:nvPr/>
        </p:nvSpPr>
        <p:spPr>
          <a:xfrm>
            <a:off x="1704699" y="681739"/>
            <a:ext cx="8660578" cy="1013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B5F"/>
                </a:solidFill>
                <a:latin typeface="Open Sans" panose="020B0606030504020204" pitchFamily="34" charset="0"/>
              </a:rPr>
              <a:t>NFIs</a:t>
            </a:r>
            <a:r>
              <a:rPr lang="en-US" sz="5400" dirty="0">
                <a:solidFill>
                  <a:srgbClr val="007B5F"/>
                </a:solidFill>
                <a:latin typeface="Open Sans" panose="020B0606030504020204" pitchFamily="34" charset="0"/>
              </a:rPr>
              <a:t> (non food assistance)</a:t>
            </a:r>
            <a:endParaRPr lang="LID4096" sz="5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1" name="Title Line">
            <a:extLst>
              <a:ext uri="{FF2B5EF4-FFF2-40B4-BE49-F238E27FC236}">
                <a16:creationId xmlns:a16="http://schemas.microsoft.com/office/drawing/2014/main" id="{6A2BA521-B956-491B-96D1-B2D5936DF017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3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801D1DF7-1C9F-4154-9769-EEE7189B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7" y="421403"/>
            <a:ext cx="457345" cy="457345"/>
          </a:xfrm>
          <a:prstGeom prst="rect">
            <a:avLst/>
          </a:prstGeom>
        </p:spPr>
      </p:pic>
      <p:pic>
        <p:nvPicPr>
          <p:cNvPr id="8" name="Imagen 6" hidden="1">
            <a:extLst>
              <a:ext uri="{FF2B5EF4-FFF2-40B4-BE49-F238E27FC236}">
                <a16:creationId xmlns:a16="http://schemas.microsoft.com/office/drawing/2014/main" id="{E256FA44-7774-4E04-AF65-687811902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56" y="415123"/>
            <a:ext cx="530068" cy="485146"/>
          </a:xfrm>
          <a:prstGeom prst="rect">
            <a:avLst/>
          </a:prstGeom>
          <a:noFill/>
        </p:spPr>
      </p:pic>
      <p:sp>
        <p:nvSpPr>
          <p:cNvPr id="13" name="Title Text">
            <a:extLst>
              <a:ext uri="{FF2B5EF4-FFF2-40B4-BE49-F238E27FC236}">
                <a16:creationId xmlns:a16="http://schemas.microsoft.com/office/drawing/2014/main" id="{C239D9B5-63BC-4EAB-8FB8-ECE8956F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19" y="298311"/>
            <a:ext cx="8155437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NFIs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CB036880-D07A-4958-84DE-CA58A9EE0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530302"/>
              </p:ext>
            </p:extLst>
          </p:nvPr>
        </p:nvGraphicFramePr>
        <p:xfrm>
          <a:off x="1876264" y="1677437"/>
          <a:ext cx="8439470" cy="45625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9735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4219735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</a:tblGrid>
              <a:tr h="66397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Donor Name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of generators,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pcs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39053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Atlas Copco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Japan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/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Korea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MoFa</a:t>
                      </a:r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(JP)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877006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Poland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14591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</a:t>
                      </a:r>
                      <a:r>
                        <a:rPr lang="en-US" sz="16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Chezh</a:t>
                      </a:r>
                      <a:endParaRPr lang="en-CA" sz="160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801045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SlovakAid</a:t>
                      </a:r>
                      <a:endParaRPr lang="en-CA" sz="160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546497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UHF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318884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Germany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601209"/>
                  </a:ext>
                </a:extLst>
              </a:tr>
              <a:tr h="389783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r>
                        <a:rPr lang="ru-RU" sz="18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CA" sz="18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170</a:t>
                      </a:r>
                      <a:endParaRPr lang="en-CA" sz="18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9920" marR="49920" marT="24961" marB="24961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261606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89EE24-30BF-4F0B-A7F3-32EE9C3D1640}"/>
              </a:ext>
            </a:extLst>
          </p:cNvPr>
          <p:cNvSpPr/>
          <p:nvPr/>
        </p:nvSpPr>
        <p:spPr>
          <a:xfrm>
            <a:off x="2726238" y="1098294"/>
            <a:ext cx="673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7B5F"/>
                </a:solidFill>
                <a:latin typeface="Open Sans" panose="020B0606030504020204" pitchFamily="34" charset="0"/>
              </a:rPr>
              <a:t>The total number of total distributed generators amount</a:t>
            </a:r>
            <a:endParaRPr lang="en-CA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27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90495-C978-4644-9243-D2CED17D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66422324-07F8-4A5E-9E9E-85BDCDF870BE}"/>
              </a:ext>
            </a:extLst>
          </p:cNvPr>
          <p:cNvSpPr/>
          <p:nvPr/>
        </p:nvSpPr>
        <p:spPr>
          <a:xfrm>
            <a:off x="564356" y="393289"/>
            <a:ext cx="4689816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03F7D4A6-C62C-4B96-8142-F13386827316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winterization kits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NFIs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4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next to a white truck&#10;&#10;Description automatically generated">
            <a:extLst>
              <a:ext uri="{FF2B5EF4-FFF2-40B4-BE49-F238E27FC236}">
                <a16:creationId xmlns:a16="http://schemas.microsoft.com/office/drawing/2014/main" id="{FB8248FD-70D3-F89D-3CCE-BBF1D4CA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63" y="0"/>
            <a:ext cx="10287000" cy="6858000"/>
          </a:xfrm>
          <a:prstGeom prst="rect">
            <a:avLst/>
          </a:prstGeom>
        </p:spPr>
      </p:pic>
      <p:sp>
        <p:nvSpPr>
          <p:cNvPr id="10" name="Title Plank">
            <a:extLst>
              <a:ext uri="{FF2B5EF4-FFF2-40B4-BE49-F238E27FC236}">
                <a16:creationId xmlns:a16="http://schemas.microsoft.com/office/drawing/2014/main" id="{8A41B1AC-C74B-4AFC-A814-C98ED59E5076}"/>
              </a:ext>
            </a:extLst>
          </p:cNvPr>
          <p:cNvSpPr/>
          <p:nvPr/>
        </p:nvSpPr>
        <p:spPr>
          <a:xfrm>
            <a:off x="564356" y="393289"/>
            <a:ext cx="3818958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1" name="Title Line">
            <a:extLst>
              <a:ext uri="{FF2B5EF4-FFF2-40B4-BE49-F238E27FC236}">
                <a16:creationId xmlns:a16="http://schemas.microsoft.com/office/drawing/2014/main" id="{D6CAC41F-8DFB-4A5B-95B4-1A0B2F6D507A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equipment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NFIs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99272-3770-4AF5-8B66-AEEE80A8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0" name="Title Plank">
            <a:extLst>
              <a:ext uri="{FF2B5EF4-FFF2-40B4-BE49-F238E27FC236}">
                <a16:creationId xmlns:a16="http://schemas.microsoft.com/office/drawing/2014/main" id="{81646BFA-7D39-49E8-959E-05E2B6E46F49}"/>
              </a:ext>
            </a:extLst>
          </p:cNvPr>
          <p:cNvSpPr/>
          <p:nvPr/>
        </p:nvSpPr>
        <p:spPr>
          <a:xfrm>
            <a:off x="564355" y="393289"/>
            <a:ext cx="7119809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1" name="Title Line">
            <a:extLst>
              <a:ext uri="{FF2B5EF4-FFF2-40B4-BE49-F238E27FC236}">
                <a16:creationId xmlns:a16="http://schemas.microsoft.com/office/drawing/2014/main" id="{181506D5-2AB6-47F5-99DB-1E089B2A8CCB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Text">
            <a:extLst>
              <a:ext uri="{FF2B5EF4-FFF2-40B4-BE49-F238E27FC236}">
                <a16:creationId xmlns:a16="http://schemas.microsoft.com/office/drawing/2014/main" id="{4CF3B38D-D883-455B-BC04-C2BABC5A78A6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generators to medical institution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95E06BB4-3304-40D9-A98F-4DFD72BA8507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NFIs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">
            <a:extLst>
              <a:ext uri="{FF2B5EF4-FFF2-40B4-BE49-F238E27FC236}">
                <a16:creationId xmlns:a16="http://schemas.microsoft.com/office/drawing/2014/main" id="{84783983-9EC1-4612-A896-4F94C4A9219C}"/>
              </a:ext>
            </a:extLst>
          </p:cNvPr>
          <p:cNvSpPr txBox="1">
            <a:spLocks/>
          </p:cNvSpPr>
          <p:nvPr/>
        </p:nvSpPr>
        <p:spPr>
          <a:xfrm>
            <a:off x="4" y="4187037"/>
            <a:ext cx="12191996" cy="636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D39F0B"/>
                </a:solidFill>
                <a:latin typeface="Open Sans" panose="020B0606030504020204" pitchFamily="34" charset="0"/>
              </a:rPr>
              <a:t>70 396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beneficiaries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are living in </a:t>
            </a:r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the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shelters supported by ADRA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1683607A-DBDE-4CE2-B3A0-55B108E52EDF}"/>
              </a:ext>
            </a:extLst>
          </p:cNvPr>
          <p:cNvSpPr txBox="1">
            <a:spLocks/>
          </p:cNvSpPr>
          <p:nvPr/>
        </p:nvSpPr>
        <p:spPr>
          <a:xfrm>
            <a:off x="-23669" y="3357330"/>
            <a:ext cx="12191997" cy="636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4</a:t>
            </a: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1 </a:t>
            </a:r>
            <a:r>
              <a:rPr lang="en-US" b="1" dirty="0">
                <a:solidFill>
                  <a:srgbClr val="D39F0B"/>
                </a:solidFill>
                <a:latin typeface="Open Sans" panose="020B0606030504020204" pitchFamily="34" charset="0"/>
              </a:rPr>
              <a:t>896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beneficiaries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were evacuated from front lines</a:t>
            </a:r>
            <a:endParaRPr lang="LID4096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EA822D9D-D89B-4520-8ABB-75F443054B40}"/>
              </a:ext>
            </a:extLst>
          </p:cNvPr>
          <p:cNvSpPr txBox="1">
            <a:spLocks/>
          </p:cNvSpPr>
          <p:nvPr/>
        </p:nvSpPr>
        <p:spPr>
          <a:xfrm>
            <a:off x="4" y="2527623"/>
            <a:ext cx="12191996" cy="636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5</a:t>
            </a: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3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</a:t>
            </a: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883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beneficiaries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used ADRA social transport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Stars" hidden="1">
            <a:extLst>
              <a:ext uri="{FF2B5EF4-FFF2-40B4-BE49-F238E27FC236}">
                <a16:creationId xmlns:a16="http://schemas.microsoft.com/office/drawing/2014/main" id="{1B86D006-4A4D-494D-9857-577EB389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959" y="3898598"/>
            <a:ext cx="775041" cy="775041"/>
          </a:xfrm>
          <a:prstGeom prst="rect">
            <a:avLst/>
          </a:prstGeom>
        </p:spPr>
      </p:pic>
      <p:pic>
        <p:nvPicPr>
          <p:cNvPr id="8" name="Stars" hidden="1">
            <a:extLst>
              <a:ext uri="{FF2B5EF4-FFF2-40B4-BE49-F238E27FC236}">
                <a16:creationId xmlns:a16="http://schemas.microsoft.com/office/drawing/2014/main" id="{C2A2C9FC-8059-408B-B9DD-AE7BFA64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93" y="1989931"/>
            <a:ext cx="563149" cy="604644"/>
          </a:xfrm>
          <a:prstGeom prst="rect">
            <a:avLst/>
          </a:prstGeom>
        </p:spPr>
      </p:pic>
      <p:pic>
        <p:nvPicPr>
          <p:cNvPr id="24" name="Title ICO 2">
            <a:extLst>
              <a:ext uri="{FF2B5EF4-FFF2-40B4-BE49-F238E27FC236}">
                <a16:creationId xmlns:a16="http://schemas.microsoft.com/office/drawing/2014/main" id="{CF064F41-8DFE-4ABC-A9DF-9D23F8687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82" y="1130598"/>
            <a:ext cx="636270" cy="636270"/>
          </a:xfrm>
          <a:prstGeom prst="rect">
            <a:avLst/>
          </a:prstGeom>
        </p:spPr>
      </p:pic>
      <p:pic>
        <p:nvPicPr>
          <p:cNvPr id="25" name="Title ICO 1">
            <a:extLst>
              <a:ext uri="{FF2B5EF4-FFF2-40B4-BE49-F238E27FC236}">
                <a16:creationId xmlns:a16="http://schemas.microsoft.com/office/drawing/2014/main" id="{1EE05714-0CA0-4BAD-B79A-665DEAE1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854" y="661383"/>
            <a:ext cx="513882" cy="363999"/>
          </a:xfrm>
          <a:prstGeom prst="rect">
            <a:avLst/>
          </a:prstGeom>
        </p:spPr>
      </p:pic>
      <p:sp>
        <p:nvSpPr>
          <p:cNvPr id="11" name="Title Text">
            <a:extLst>
              <a:ext uri="{FF2B5EF4-FFF2-40B4-BE49-F238E27FC236}">
                <a16:creationId xmlns:a16="http://schemas.microsoft.com/office/drawing/2014/main" id="{EE22FDF5-DD2A-4DE3-B63E-9649851D02FC}"/>
              </a:ext>
            </a:extLst>
          </p:cNvPr>
          <p:cNvSpPr txBox="1">
            <a:spLocks/>
          </p:cNvSpPr>
          <p:nvPr/>
        </p:nvSpPr>
        <p:spPr>
          <a:xfrm>
            <a:off x="1834008" y="661383"/>
            <a:ext cx="5462719" cy="114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B5F"/>
                </a:solidFill>
                <a:latin typeface="Open Sans" panose="020B0606030504020204" pitchFamily="34" charset="0"/>
              </a:rPr>
              <a:t>Protection</a:t>
            </a:r>
            <a:endParaRPr lang="LID4096" sz="5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2" name="Title Line">
            <a:extLst>
              <a:ext uri="{FF2B5EF4-FFF2-40B4-BE49-F238E27FC236}">
                <a16:creationId xmlns:a16="http://schemas.microsoft.com/office/drawing/2014/main" id="{1C07396E-0BAA-4D51-A8F6-474605C1EB76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1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ICO 2">
            <a:extLst>
              <a:ext uri="{FF2B5EF4-FFF2-40B4-BE49-F238E27FC236}">
                <a16:creationId xmlns:a16="http://schemas.microsoft.com/office/drawing/2014/main" id="{C376E55F-75B4-4448-87E6-47038F8E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4" y="645112"/>
            <a:ext cx="378454" cy="378454"/>
          </a:xfrm>
          <a:prstGeom prst="rect">
            <a:avLst/>
          </a:prstGeom>
        </p:spPr>
      </p:pic>
      <p:pic>
        <p:nvPicPr>
          <p:cNvPr id="10" name="Title ICO 1">
            <a:extLst>
              <a:ext uri="{FF2B5EF4-FFF2-40B4-BE49-F238E27FC236}">
                <a16:creationId xmlns:a16="http://schemas.microsoft.com/office/drawing/2014/main" id="{7F756EF9-329F-4AE8-B8A4-17F01EA9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28" y="316714"/>
            <a:ext cx="378454" cy="268071"/>
          </a:xfrm>
          <a:prstGeom prst="rect">
            <a:avLst/>
          </a:prstGeom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204BCE34-5CF5-4DF7-9AD8-DAA25982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Protection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12" name="Table">
            <a:extLst>
              <a:ext uri="{FF2B5EF4-FFF2-40B4-BE49-F238E27FC236}">
                <a16:creationId xmlns:a16="http://schemas.microsoft.com/office/drawing/2014/main" id="{4CEEC7F8-E48A-4EED-A45E-65DC8448A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31002"/>
              </p:ext>
            </p:extLst>
          </p:nvPr>
        </p:nvGraphicFramePr>
        <p:xfrm>
          <a:off x="479122" y="1748821"/>
          <a:ext cx="11233755" cy="42705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89827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1746246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  <a:gridCol w="1733329">
                  <a:extLst>
                    <a:ext uri="{9D8B030D-6E8A-4147-A177-3AD203B41FA5}">
                      <a16:colId xmlns:a16="http://schemas.microsoft.com/office/drawing/2014/main" val="1404275869"/>
                    </a:ext>
                  </a:extLst>
                </a:gridCol>
                <a:gridCol w="1890905">
                  <a:extLst>
                    <a:ext uri="{9D8B030D-6E8A-4147-A177-3AD203B41FA5}">
                      <a16:colId xmlns:a16="http://schemas.microsoft.com/office/drawing/2014/main" val="4286360774"/>
                    </a:ext>
                  </a:extLst>
                </a:gridCol>
                <a:gridCol w="1869895">
                  <a:extLst>
                    <a:ext uri="{9D8B030D-6E8A-4147-A177-3AD203B41FA5}">
                      <a16:colId xmlns:a16="http://schemas.microsoft.com/office/drawing/2014/main" val="1658371767"/>
                    </a:ext>
                  </a:extLst>
                </a:gridCol>
                <a:gridCol w="1803553">
                  <a:extLst>
                    <a:ext uri="{9D8B030D-6E8A-4147-A177-3AD203B41FA5}">
                      <a16:colId xmlns:a16="http://schemas.microsoft.com/office/drawing/2014/main" val="74069871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Donor Name</a:t>
                      </a: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Evacuation, beneficiaries</a:t>
                      </a:r>
                      <a:endParaRPr lang="uk-UA" sz="14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Transportation, beneficiaries</a:t>
                      </a:r>
                      <a:endParaRPr lang="en-CA" sz="14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Shelter,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beneficiaries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PSS,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beneficiaries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Legal service,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beneficiaries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Czech</a:t>
                      </a:r>
                      <a:endParaRPr lang="en-CA" sz="160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8 030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Korea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679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LDS &amp; </a:t>
                      </a:r>
                      <a:r>
                        <a:rPr lang="en-CA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Network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511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2857356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EM22-015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2 891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10 456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EM22-027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55 121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1742356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GFFO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2 4</a:t>
                      </a:r>
                      <a:r>
                        <a:rPr lang="ru-RU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08</a:t>
                      </a: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29 421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1 945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8 588</a:t>
                      </a:r>
                    </a:p>
                  </a:txBody>
                  <a:tcPr marL="78939" marR="78939" marT="39470" marB="394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793</a:t>
                      </a:r>
                    </a:p>
                  </a:txBody>
                  <a:tcPr marL="78939" marR="78939" marT="39470" marB="39470" anchor="ctr"/>
                </a:tc>
                <a:extLst>
                  <a:ext uri="{0D108BD9-81ED-4DB2-BD59-A6C34878D82A}">
                    <a16:rowId xmlns:a16="http://schemas.microsoft.com/office/drawing/2014/main" val="3540940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IHA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u-RU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2 164</a:t>
                      </a:r>
                      <a:endParaRPr lang="en-US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1 791</a:t>
                      </a: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13 272</a:t>
                      </a: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277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EM22-071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487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556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UHF</a:t>
                      </a:r>
                      <a:endParaRPr lang="en-CA" sz="16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5 724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24 462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763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C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Danida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52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6 038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770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r>
                        <a:rPr lang="ru-RU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ru-RU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896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53 883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70 396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28 148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793</a:t>
                      </a:r>
                    </a:p>
                  </a:txBody>
                  <a:tcPr marL="78939" marR="78939" marT="39470" marB="394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045351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BC52AEB-8535-43B2-9956-B8B8DDFC0825}"/>
              </a:ext>
            </a:extLst>
          </p:cNvPr>
          <p:cNvSpPr/>
          <p:nvPr/>
        </p:nvSpPr>
        <p:spPr>
          <a:xfrm>
            <a:off x="3123992" y="1023566"/>
            <a:ext cx="5354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007B5F"/>
                </a:solidFill>
                <a:latin typeface="Open Sans" panose="020B0606030504020204" pitchFamily="34" charset="0"/>
              </a:rPr>
              <a:t>The total number of beneficiaries by projects</a:t>
            </a:r>
          </a:p>
        </p:txBody>
      </p:sp>
    </p:spTree>
    <p:extLst>
      <p:ext uri="{BB962C8B-B14F-4D97-AF65-F5344CB8AC3E}">
        <p14:creationId xmlns:p14="http://schemas.microsoft.com/office/powerpoint/2010/main" val="2642691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 ICO 2">
            <a:extLst>
              <a:ext uri="{FF2B5EF4-FFF2-40B4-BE49-F238E27FC236}">
                <a16:creationId xmlns:a16="http://schemas.microsoft.com/office/drawing/2014/main" id="{C376E55F-75B4-4448-87E6-47038F8E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4" y="725322"/>
            <a:ext cx="192253" cy="192253"/>
          </a:xfrm>
          <a:prstGeom prst="rect">
            <a:avLst/>
          </a:prstGeom>
        </p:spPr>
      </p:pic>
      <p:pic>
        <p:nvPicPr>
          <p:cNvPr id="10" name="Title ICO 1">
            <a:extLst>
              <a:ext uri="{FF2B5EF4-FFF2-40B4-BE49-F238E27FC236}">
                <a16:creationId xmlns:a16="http://schemas.microsoft.com/office/drawing/2014/main" id="{7F756EF9-329F-4AE8-B8A4-17F01EA9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28" y="412966"/>
            <a:ext cx="378454" cy="268071"/>
          </a:xfrm>
          <a:prstGeom prst="rect">
            <a:avLst/>
          </a:prstGeom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204BCE34-5CF5-4DF7-9AD8-DAA25982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B5F"/>
                </a:solidFill>
                <a:latin typeface="Montserrat Medium" panose="00000600000000000000" pitchFamily="50" charset="-52"/>
              </a:rPr>
              <a:t>Protection</a:t>
            </a:r>
            <a:endParaRPr lang="LID4096" sz="2400" dirty="0">
              <a:solidFill>
                <a:srgbClr val="007B5F"/>
              </a:solidFill>
              <a:latin typeface="Montserrat Medium" panose="00000600000000000000" pitchFamily="50" charset="-52"/>
            </a:endParaRPr>
          </a:p>
        </p:txBody>
      </p:sp>
      <p:graphicFrame>
        <p:nvGraphicFramePr>
          <p:cNvPr id="8" name="Chart">
            <a:extLst>
              <a:ext uri="{FF2B5EF4-FFF2-40B4-BE49-F238E27FC236}">
                <a16:creationId xmlns:a16="http://schemas.microsoft.com/office/drawing/2014/main" id="{D48C93E4-D9A9-4FE4-8259-F380682C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230281"/>
              </p:ext>
            </p:extLst>
          </p:nvPr>
        </p:nvGraphicFramePr>
        <p:xfrm>
          <a:off x="2566833" y="1390628"/>
          <a:ext cx="6749888" cy="6686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24318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378331-124A-4667-ACC6-D23E0353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079246DD-661E-4E31-A3E9-2AD2825517EC}"/>
              </a:ext>
            </a:extLst>
          </p:cNvPr>
          <p:cNvSpPr/>
          <p:nvPr/>
        </p:nvSpPr>
        <p:spPr>
          <a:xfrm>
            <a:off x="564356" y="393289"/>
            <a:ext cx="53777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F009F806-B9E6-475B-9546-42A14D8608FF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Text">
            <a:extLst>
              <a:ext uri="{FF2B5EF4-FFF2-40B4-BE49-F238E27FC236}">
                <a16:creationId xmlns:a16="http://schemas.microsoft.com/office/drawing/2014/main" id="{BB2FD222-676C-4F29-9236-4393D3238942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Children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having lunch in a </a:t>
            </a:r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protection center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9FE8616F-2746-4E62-BCE9-23F2E5610DF3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 being pushed by a ambulance&#10;&#10;Description automatically generated">
            <a:extLst>
              <a:ext uri="{FF2B5EF4-FFF2-40B4-BE49-F238E27FC236}">
                <a16:creationId xmlns:a16="http://schemas.microsoft.com/office/drawing/2014/main" id="{380ED918-9C61-6470-DCCC-0DDEED6B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3" y="0"/>
            <a:ext cx="10287000" cy="6858000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75D62989-6D68-44D0-BA4B-A20BC7E1DEBA}"/>
              </a:ext>
            </a:extLst>
          </p:cNvPr>
          <p:cNvSpPr/>
          <p:nvPr/>
        </p:nvSpPr>
        <p:spPr>
          <a:xfrm>
            <a:off x="564356" y="393289"/>
            <a:ext cx="444307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8AB812A6-BB9F-49F6-A354-91EC7384CB45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Text">
            <a:extLst>
              <a:ext uri="{FF2B5EF4-FFF2-40B4-BE49-F238E27FC236}">
                <a16:creationId xmlns:a16="http://schemas.microsoft.com/office/drawing/2014/main" id="{BB2FD222-676C-4F29-9236-4393D3238942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Evacuation of immobile people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9FE8616F-2746-4E62-BCE9-23F2E5610DF3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oto">
            <a:extLst>
              <a:ext uri="{FF2B5EF4-FFF2-40B4-BE49-F238E27FC236}">
                <a16:creationId xmlns:a16="http://schemas.microsoft.com/office/drawing/2014/main" id="{2E025C1E-31F5-4D29-82E9-679E1D969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488" b="29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5" name="Place - Plank">
            <a:extLst>
              <a:ext uri="{FF2B5EF4-FFF2-40B4-BE49-F238E27FC236}">
                <a16:creationId xmlns:a16="http://schemas.microsoft.com/office/drawing/2014/main" id="{BE282F13-8FFF-4188-B473-4EDA1BE75AB4}"/>
              </a:ext>
            </a:extLst>
          </p:cNvPr>
          <p:cNvSpPr/>
          <p:nvPr/>
        </p:nvSpPr>
        <p:spPr>
          <a:xfrm>
            <a:off x="8934450" y="5902030"/>
            <a:ext cx="2654225" cy="655052"/>
          </a:xfrm>
          <a:prstGeom prst="rect">
            <a:avLst/>
          </a:prstGeom>
          <a:gradFill>
            <a:gsLst>
              <a:gs pos="2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Place - Text">
            <a:extLst>
              <a:ext uri="{FF2B5EF4-FFF2-40B4-BE49-F238E27FC236}">
                <a16:creationId xmlns:a16="http://schemas.microsoft.com/office/drawing/2014/main" id="{A6A3AD01-7288-455C-B097-601AF99476C0}"/>
              </a:ext>
            </a:extLst>
          </p:cNvPr>
          <p:cNvSpPr txBox="1">
            <a:spLocks/>
          </p:cNvSpPr>
          <p:nvPr/>
        </p:nvSpPr>
        <p:spPr>
          <a:xfrm>
            <a:off x="7073899" y="5902030"/>
            <a:ext cx="4141329" cy="72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>
                <a:solidFill>
                  <a:schemeClr val="bg1"/>
                </a:solidFill>
                <a:latin typeface="Open Sans" panose="020B0606030504020204" pitchFamily="34" charset="0"/>
              </a:rPr>
              <a:t>City of Bakhmut</a:t>
            </a:r>
          </a:p>
          <a:p>
            <a:pPr algn="r"/>
            <a:r>
              <a:rPr lang="en-US" sz="1050">
                <a:solidFill>
                  <a:schemeClr val="bg1"/>
                </a:solidFill>
                <a:latin typeface="Open Sans" panose="020B0606030504020204" pitchFamily="34" charset="0"/>
              </a:rPr>
              <a:t>2023</a:t>
            </a:r>
            <a:endParaRPr lang="LID4096" sz="105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lace - ICO">
            <a:extLst>
              <a:ext uri="{FF2B5EF4-FFF2-40B4-BE49-F238E27FC236}">
                <a16:creationId xmlns:a16="http://schemas.microsoft.com/office/drawing/2014/main" id="{CE7BFAD4-DAA3-4BE2-A019-BAE3E907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344" y="5989574"/>
            <a:ext cx="406331" cy="406331"/>
          </a:xfrm>
          <a:prstGeom prst="rect">
            <a:avLst/>
          </a:prstGeom>
        </p:spPr>
      </p:pic>
      <p:sp>
        <p:nvSpPr>
          <p:cNvPr id="10" name="Title Plank">
            <a:extLst>
              <a:ext uri="{FF2B5EF4-FFF2-40B4-BE49-F238E27FC236}">
                <a16:creationId xmlns:a16="http://schemas.microsoft.com/office/drawing/2014/main" id="{BC2CAF31-67D1-4B50-851A-F09EDDDAD913}"/>
              </a:ext>
            </a:extLst>
          </p:cNvPr>
          <p:cNvSpPr/>
          <p:nvPr/>
        </p:nvSpPr>
        <p:spPr>
          <a:xfrm>
            <a:off x="564354" y="393289"/>
            <a:ext cx="8370095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4" name="Title Line">
            <a:extLst>
              <a:ext uri="{FF2B5EF4-FFF2-40B4-BE49-F238E27FC236}">
                <a16:creationId xmlns:a16="http://schemas.microsoft.com/office/drawing/2014/main" id="{59D9D549-4C5E-42CE-A460-3AB68A4DC905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Text">
            <a:extLst>
              <a:ext uri="{FF2B5EF4-FFF2-40B4-BE49-F238E27FC236}">
                <a16:creationId xmlns:a16="http://schemas.microsoft.com/office/drawing/2014/main" id="{AA4E548E-7D37-4CB4-8A06-82B2E8124905}"/>
              </a:ext>
            </a:extLst>
          </p:cNvPr>
          <p:cNvSpPr txBox="1">
            <a:spLocks/>
          </p:cNvSpPr>
          <p:nvPr/>
        </p:nvSpPr>
        <p:spPr>
          <a:xfrm>
            <a:off x="718264" y="508641"/>
            <a:ext cx="5976134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Result of the hostilities in the residential area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10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283FA-619B-17A5-8AD7-4CC807983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16" y="0"/>
            <a:ext cx="10287000" cy="6858000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6CCDB35F-A9A5-41D7-8759-60AD0009E5BA}"/>
              </a:ext>
            </a:extLst>
          </p:cNvPr>
          <p:cNvSpPr/>
          <p:nvPr/>
        </p:nvSpPr>
        <p:spPr>
          <a:xfrm>
            <a:off x="564355" y="393289"/>
            <a:ext cx="3847985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F60373AE-394D-48BA-91C8-827D2FC3B223}"/>
              </a:ext>
            </a:extLst>
          </p:cNvPr>
          <p:cNvCxnSpPr>
            <a:cxnSpLocks/>
          </p:cNvCxnSpPr>
          <p:nvPr/>
        </p:nvCxnSpPr>
        <p:spPr>
          <a:xfrm>
            <a:off x="149577" y="334281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Text">
            <a:extLst>
              <a:ext uri="{FF2B5EF4-FFF2-40B4-BE49-F238E27FC236}">
                <a16:creationId xmlns:a16="http://schemas.microsoft.com/office/drawing/2014/main" id="{BB2FD222-676C-4F29-9236-4393D3238942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Evacuation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9FE8616F-2746-4E62-BCE9-23F2E5610DF3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FF784-1462-475D-8ABC-A9D4777BD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8726B75D-0932-4135-BD77-5D3F4593AEB2}"/>
              </a:ext>
            </a:extLst>
          </p:cNvPr>
          <p:cNvSpPr/>
          <p:nvPr/>
        </p:nvSpPr>
        <p:spPr>
          <a:xfrm>
            <a:off x="564356" y="393289"/>
            <a:ext cx="349964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736409E7-36A7-4456-8303-C89EF7BEA3DC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Text">
            <a:extLst>
              <a:ext uri="{FF2B5EF4-FFF2-40B4-BE49-F238E27FC236}">
                <a16:creationId xmlns:a16="http://schemas.microsoft.com/office/drawing/2014/main" id="{BB2FD222-676C-4F29-9236-4393D3238942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Social transportation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9FE8616F-2746-4E62-BCE9-23F2E5610DF3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87E41-796A-486F-956C-37274DE1C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13792189-1114-4ACA-9446-11F6376F171E}"/>
              </a:ext>
            </a:extLst>
          </p:cNvPr>
          <p:cNvSpPr/>
          <p:nvPr/>
        </p:nvSpPr>
        <p:spPr>
          <a:xfrm>
            <a:off x="564356" y="393289"/>
            <a:ext cx="421084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5AFDFE2D-C385-48C7-8732-C7779074F9C4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Text">
            <a:extLst>
              <a:ext uri="{FF2B5EF4-FFF2-40B4-BE49-F238E27FC236}">
                <a16:creationId xmlns:a16="http://schemas.microsoft.com/office/drawing/2014/main" id="{BB2FD222-676C-4F29-9236-4393D3238942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Legal assistance for IDPs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9FE8616F-2746-4E62-BCE9-23F2E5610DF3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>
            <a:extLst>
              <a:ext uri="{FF2B5EF4-FFF2-40B4-BE49-F238E27FC236}">
                <a16:creationId xmlns:a16="http://schemas.microsoft.com/office/drawing/2014/main" id="{55A0FB5E-28E7-49AA-B9A1-0D93E6EB2E75}"/>
              </a:ext>
            </a:extLst>
          </p:cNvPr>
          <p:cNvSpPr txBox="1">
            <a:spLocks/>
          </p:cNvSpPr>
          <p:nvPr/>
        </p:nvSpPr>
        <p:spPr>
          <a:xfrm>
            <a:off x="381002" y="3901006"/>
            <a:ext cx="11429995" cy="490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 </a:t>
            </a:r>
            <a:r>
              <a:rPr lang="en-CA" b="1">
                <a:solidFill>
                  <a:srgbClr val="007B5F"/>
                </a:solidFill>
                <a:latin typeface="Open Sans" panose="020B0606030504020204" pitchFamily="34" charset="0"/>
              </a:rPr>
              <a:t>from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 2</a:t>
            </a:r>
            <a:r>
              <a:rPr lang="ru-RU" b="1">
                <a:solidFill>
                  <a:srgbClr val="D39F0B"/>
                </a:solidFill>
                <a:latin typeface="Chalet-LondonNineteenSixty"/>
              </a:rPr>
              <a:t>4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 Psychologists</a:t>
            </a:r>
            <a:r>
              <a:rPr lang="ru-RU" b="1">
                <a:solidFill>
                  <a:srgbClr val="D39F0B"/>
                </a:solidFill>
                <a:latin typeface="Chalet-LondonNineteenSixty"/>
              </a:rPr>
              <a:t>, </a:t>
            </a:r>
            <a:r>
              <a:rPr lang="en-US" b="1">
                <a:solidFill>
                  <a:srgbClr val="007B5F"/>
                </a:solidFill>
                <a:latin typeface="Open Sans" panose="020B0606030504020204" pitchFamily="34" charset="0"/>
              </a:rPr>
              <a:t>including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 3 Psychotherapists</a:t>
            </a:r>
            <a:endParaRPr lang="ru-RU" b="1" dirty="0">
              <a:solidFill>
                <a:srgbClr val="D39F0B"/>
              </a:solidFill>
              <a:latin typeface="Chalet-LondonNineteenSixty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F1349956-17E9-4DD2-A59E-71358FFD8EDF}"/>
              </a:ext>
            </a:extLst>
          </p:cNvPr>
          <p:cNvSpPr txBox="1">
            <a:spLocks/>
          </p:cNvSpPr>
          <p:nvPr/>
        </p:nvSpPr>
        <p:spPr>
          <a:xfrm>
            <a:off x="308430" y="3183087"/>
            <a:ext cx="11429995" cy="490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have received the </a:t>
            </a:r>
            <a:r>
              <a:rPr lang="en-CA" b="1">
                <a:solidFill>
                  <a:srgbClr val="007B5F"/>
                </a:solidFill>
                <a:latin typeface="Open Sans" panose="020B0606030504020204" pitchFamily="34" charset="0"/>
              </a:rPr>
              <a:t>psychosocial support</a:t>
            </a:r>
            <a:endParaRPr lang="en-CA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Main Text">
            <a:extLst>
              <a:ext uri="{FF2B5EF4-FFF2-40B4-BE49-F238E27FC236}">
                <a16:creationId xmlns:a16="http://schemas.microsoft.com/office/drawing/2014/main" id="{BA2D062F-BCF1-4F31-84F5-19214F0AE3B0}"/>
              </a:ext>
            </a:extLst>
          </p:cNvPr>
          <p:cNvSpPr txBox="1">
            <a:spLocks/>
          </p:cNvSpPr>
          <p:nvPr/>
        </p:nvSpPr>
        <p:spPr>
          <a:xfrm>
            <a:off x="0" y="2344900"/>
            <a:ext cx="12192000" cy="726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4000" b="1" dirty="0">
                <a:solidFill>
                  <a:srgbClr val="D39F0B"/>
                </a:solidFill>
                <a:latin typeface="Open Sans" panose="020B0606030504020204" pitchFamily="34" charset="0"/>
              </a:rPr>
              <a:t>2</a:t>
            </a:r>
            <a:r>
              <a:rPr lang="uk-UA" sz="4000" b="1" dirty="0">
                <a:solidFill>
                  <a:srgbClr val="D39F0B"/>
                </a:solidFill>
                <a:latin typeface="Open Sans" panose="020B0606030504020204" pitchFamily="34" charset="0"/>
              </a:rPr>
              <a:t>8 148</a:t>
            </a:r>
            <a:r>
              <a:rPr lang="en-CA" sz="4000" b="1" dirty="0">
                <a:solidFill>
                  <a:srgbClr val="D39F0B"/>
                </a:solidFill>
                <a:latin typeface="Open Sans" panose="020B0606030504020204" pitchFamily="34" charset="0"/>
              </a:rPr>
              <a:t> people</a:t>
            </a:r>
          </a:p>
        </p:txBody>
      </p:sp>
      <p:pic>
        <p:nvPicPr>
          <p:cNvPr id="13" name="Title ICO">
            <a:extLst>
              <a:ext uri="{FF2B5EF4-FFF2-40B4-BE49-F238E27FC236}">
                <a16:creationId xmlns:a16="http://schemas.microsoft.com/office/drawing/2014/main" id="{694BD49B-89A5-4250-942A-0E6162CA8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2" y="686051"/>
            <a:ext cx="1217551" cy="856052"/>
          </a:xfrm>
          <a:prstGeom prst="rect">
            <a:avLst/>
          </a:prstGeom>
          <a:noFill/>
        </p:spPr>
      </p:pic>
      <p:sp>
        <p:nvSpPr>
          <p:cNvPr id="16" name="Title Text">
            <a:extLst>
              <a:ext uri="{FF2B5EF4-FFF2-40B4-BE49-F238E27FC236}">
                <a16:creationId xmlns:a16="http://schemas.microsoft.com/office/drawing/2014/main" id="{E2FC6300-7C3B-469A-B0FB-C038D6CC216E}"/>
              </a:ext>
            </a:extLst>
          </p:cNvPr>
          <p:cNvSpPr txBox="1">
            <a:spLocks/>
          </p:cNvSpPr>
          <p:nvPr/>
        </p:nvSpPr>
        <p:spPr>
          <a:xfrm>
            <a:off x="1843245" y="733512"/>
            <a:ext cx="8173592" cy="1096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B5F"/>
                </a:solidFill>
                <a:latin typeface="Open Sans" panose="020B0606030504020204" pitchFamily="34" charset="0"/>
              </a:rPr>
              <a:t>PSS (psychosocial support)</a:t>
            </a:r>
            <a:endParaRPr lang="LID4096" sz="48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7" name="Title Line">
            <a:extLst>
              <a:ext uri="{FF2B5EF4-FFF2-40B4-BE49-F238E27FC236}">
                <a16:creationId xmlns:a16="http://schemas.microsoft.com/office/drawing/2014/main" id="{8891310E-3D1D-46DF-A3F3-0CFF7CCBC77A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6">
            <a:extLst>
              <a:ext uri="{FF2B5EF4-FFF2-40B4-BE49-F238E27FC236}">
                <a16:creationId xmlns:a16="http://schemas.microsoft.com/office/drawing/2014/main" id="{A4D679E0-EF37-41B6-A148-1069FA2A2D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882" y="445987"/>
            <a:ext cx="560937" cy="394391"/>
          </a:xfrm>
          <a:prstGeom prst="rect">
            <a:avLst/>
          </a:prstGeom>
          <a:noFill/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AF6224A2-2BF1-4D76-A34D-77F52791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19" y="298311"/>
            <a:ext cx="9405739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PSS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17" name="Table">
            <a:extLst>
              <a:ext uri="{FF2B5EF4-FFF2-40B4-BE49-F238E27FC236}">
                <a16:creationId xmlns:a16="http://schemas.microsoft.com/office/drawing/2014/main" id="{C4D5554D-D65F-4FC0-8032-598E504DE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586299"/>
              </p:ext>
            </p:extLst>
          </p:nvPr>
        </p:nvGraphicFramePr>
        <p:xfrm>
          <a:off x="346740" y="2232862"/>
          <a:ext cx="11498520" cy="39600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49260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5749260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</a:tblGrid>
              <a:tr h="882172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Donor Name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Chalet-LondonNineteenSixty"/>
                      </a:endParaRPr>
                    </a:p>
                  </a:txBody>
                  <a:tcPr marL="99950" marR="99950" marT="49975" marB="4997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Number of 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beneficiaries</a:t>
                      </a:r>
                    </a:p>
                  </a:txBody>
                  <a:tcPr marL="99950" marR="99950" marT="49975" marB="49975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6155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21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LDS and ADRA Network</a:t>
                      </a: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1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99950" marR="99950" marT="49975" marB="4997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02506"/>
                  </a:ext>
                </a:extLst>
              </a:tr>
              <a:tr h="615566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DANIDA</a:t>
                      </a:r>
                      <a:endParaRPr lang="en-CA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6 </a:t>
                      </a:r>
                      <a:r>
                        <a:rPr lang="uk-UA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038</a:t>
                      </a:r>
                      <a:endParaRPr lang="en-US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33974"/>
                  </a:ext>
                </a:extLst>
              </a:tr>
              <a:tr h="615566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GFFO</a:t>
                      </a:r>
                      <a:endParaRPr lang="en-CA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8 </a:t>
                      </a:r>
                      <a:r>
                        <a:rPr lang="uk-UA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588</a:t>
                      </a:r>
                      <a:endParaRPr lang="en-US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072397"/>
                  </a:ext>
                </a:extLst>
              </a:tr>
              <a:tr h="615566"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IHA</a:t>
                      </a:r>
                      <a:endParaRPr lang="en-CA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</a:t>
                      </a:r>
                      <a:r>
                        <a:rPr lang="uk-UA" sz="21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3 272</a:t>
                      </a:r>
                      <a:endParaRPr lang="en-US" sz="21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904516"/>
                  </a:ext>
                </a:extLst>
              </a:tr>
              <a:tr h="6155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Total</a:t>
                      </a:r>
                      <a:r>
                        <a:rPr lang="ru-RU" sz="2200" b="1" dirty="0">
                          <a:solidFill>
                            <a:srgbClr val="007B5F"/>
                          </a:solidFill>
                          <a:latin typeface="Chalet-NewYorkNineteenEighty"/>
                        </a:rPr>
                        <a:t>:</a:t>
                      </a:r>
                      <a:endParaRPr lang="en-CA" sz="22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99950" marR="99950" marT="49975" marB="4997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2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28 148</a:t>
                      </a:r>
                    </a:p>
                  </a:txBody>
                  <a:tcPr marL="99950" marR="99950" marT="49975" marB="4997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91316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C1032C-5F11-463F-8A62-20A67EE8133C}"/>
              </a:ext>
            </a:extLst>
          </p:cNvPr>
          <p:cNvSpPr/>
          <p:nvPr/>
        </p:nvSpPr>
        <p:spPr>
          <a:xfrm>
            <a:off x="2982483" y="1527010"/>
            <a:ext cx="5940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7B5F"/>
                </a:solidFill>
                <a:latin typeface="Open Sans" panose="020B0606030504020204" pitchFamily="34" charset="0"/>
              </a:rPr>
              <a:t>The total number of beneficiaries by projects</a:t>
            </a:r>
          </a:p>
        </p:txBody>
      </p:sp>
    </p:spTree>
    <p:extLst>
      <p:ext uri="{BB962C8B-B14F-4D97-AF65-F5344CB8AC3E}">
        <p14:creationId xmlns:p14="http://schemas.microsoft.com/office/powerpoint/2010/main" val="2286758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288B703-4338-4DE7-B8AB-D1A39DEAA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82" b="21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921B91A3-3136-4025-B55C-83227E5D62F9}"/>
              </a:ext>
            </a:extLst>
          </p:cNvPr>
          <p:cNvSpPr/>
          <p:nvPr/>
        </p:nvSpPr>
        <p:spPr>
          <a:xfrm>
            <a:off x="564356" y="393289"/>
            <a:ext cx="4588216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5C7D9A06-38E0-4178-B9E5-9BCC01F4FE25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Assistance for children with disabilities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PSS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823D2-8671-4CBF-9597-12255A7E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3231482D-A820-4C09-8831-A7A62E8606CB}"/>
              </a:ext>
            </a:extLst>
          </p:cNvPr>
          <p:cNvSpPr/>
          <p:nvPr/>
        </p:nvSpPr>
        <p:spPr>
          <a:xfrm>
            <a:off x="564356" y="393289"/>
            <a:ext cx="53777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725AB357-C0C9-4C77-AA92-6B149C6DA105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755357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Assistance for internally displaced children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PSS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>
            <a:extLst>
              <a:ext uri="{FF2B5EF4-FFF2-40B4-BE49-F238E27FC236}">
                <a16:creationId xmlns:a16="http://schemas.microsoft.com/office/drawing/2014/main" id="{EFF78307-0994-4FB4-96CC-2FC42E84FF28}"/>
              </a:ext>
            </a:extLst>
          </p:cNvPr>
          <p:cNvSpPr txBox="1">
            <a:spLocks/>
          </p:cNvSpPr>
          <p:nvPr/>
        </p:nvSpPr>
        <p:spPr>
          <a:xfrm>
            <a:off x="0" y="3514467"/>
            <a:ext cx="12192000" cy="743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received cash assistance (MPCA) in total of $15 Mio</a:t>
            </a:r>
            <a:endParaRPr lang="ru-RU" b="1" dirty="0">
              <a:solidFill>
                <a:srgbClr val="D39F0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ru-RU" sz="200" b="1" dirty="0">
              <a:solidFill>
                <a:srgbClr val="D39F0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Main Text">
            <a:extLst>
              <a:ext uri="{FF2B5EF4-FFF2-40B4-BE49-F238E27FC236}">
                <a16:creationId xmlns:a16="http://schemas.microsoft.com/office/drawing/2014/main" id="{5E682D5C-E660-4854-9BF9-5D5C77CD6543}"/>
              </a:ext>
            </a:extLst>
          </p:cNvPr>
          <p:cNvSpPr txBox="1">
            <a:spLocks/>
          </p:cNvSpPr>
          <p:nvPr/>
        </p:nvSpPr>
        <p:spPr>
          <a:xfrm>
            <a:off x="0" y="2685841"/>
            <a:ext cx="12191999" cy="743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4000" b="1" dirty="0">
                <a:solidFill>
                  <a:srgbClr val="007B5F"/>
                </a:solidFill>
                <a:latin typeface="Open Sans" panose="020B0606030504020204" pitchFamily="34" charset="0"/>
              </a:rPr>
              <a:t>83 289 people</a:t>
            </a:r>
            <a:endParaRPr lang="en-CA" sz="44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ICO">
            <a:extLst>
              <a:ext uri="{FF2B5EF4-FFF2-40B4-BE49-F238E27FC236}">
                <a16:creationId xmlns:a16="http://schemas.microsoft.com/office/drawing/2014/main" id="{B2D0D4D5-AFAC-44B4-B2C8-D7CE7CB2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3" y="791769"/>
            <a:ext cx="712340" cy="712340"/>
          </a:xfrm>
          <a:prstGeom prst="rect">
            <a:avLst/>
          </a:prstGeom>
        </p:spPr>
      </p:pic>
      <p:sp>
        <p:nvSpPr>
          <p:cNvPr id="18" name="Title Text">
            <a:extLst>
              <a:ext uri="{FF2B5EF4-FFF2-40B4-BE49-F238E27FC236}">
                <a16:creationId xmlns:a16="http://schemas.microsoft.com/office/drawing/2014/main" id="{2166B50A-22DD-47BA-9BE0-6A3E1B14DC82}"/>
              </a:ext>
            </a:extLst>
          </p:cNvPr>
          <p:cNvSpPr txBox="1">
            <a:spLocks/>
          </p:cNvSpPr>
          <p:nvPr/>
        </p:nvSpPr>
        <p:spPr>
          <a:xfrm>
            <a:off x="1792444" y="640175"/>
            <a:ext cx="7854937" cy="13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B5F"/>
                </a:solidFill>
                <a:latin typeface="Open Sans" panose="020B0606030504020204" pitchFamily="34" charset="0"/>
              </a:rPr>
              <a:t>MPCA</a:t>
            </a:r>
            <a:r>
              <a:rPr lang="en-US" sz="5400" dirty="0">
                <a:solidFill>
                  <a:srgbClr val="007B5F"/>
                </a:solidFill>
                <a:latin typeface="Open Sans" panose="020B0606030504020204" pitchFamily="34" charset="0"/>
              </a:rPr>
              <a:t> (cash assistance)</a:t>
            </a:r>
            <a:endParaRPr lang="LID4096" sz="5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9" name="Title Line">
            <a:extLst>
              <a:ext uri="{FF2B5EF4-FFF2-40B4-BE49-F238E27FC236}">
                <a16:creationId xmlns:a16="http://schemas.microsoft.com/office/drawing/2014/main" id="{A7D82340-E28A-49DF-86FC-2A7460F6F398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16BB90-0807-4D80-987D-13E7CCE82F53}"/>
              </a:ext>
            </a:extLst>
          </p:cNvPr>
          <p:cNvSpPr/>
          <p:nvPr/>
        </p:nvSpPr>
        <p:spPr>
          <a:xfrm>
            <a:off x="3792324" y="3244334"/>
            <a:ext cx="4607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Cash statistics (number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beneficiaries</a:t>
            </a:r>
            <a:r>
              <a:rPr lang="en-CA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 (source)" hidden="1">
            <a:extLst>
              <a:ext uri="{FF2B5EF4-FFF2-40B4-BE49-F238E27FC236}">
                <a16:creationId xmlns:a16="http://schemas.microsoft.com/office/drawing/2014/main" id="{357B02AD-B21B-42BC-B9C7-A1E264F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209" y="1301489"/>
            <a:ext cx="5170355" cy="4789723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D0AE4E1-D1EB-416A-87C1-24A4979FE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432654"/>
              </p:ext>
            </p:extLst>
          </p:nvPr>
        </p:nvGraphicFramePr>
        <p:xfrm>
          <a:off x="1229956" y="1029383"/>
          <a:ext cx="9187032" cy="55511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10355">
                  <a:extLst>
                    <a:ext uri="{9D8B030D-6E8A-4147-A177-3AD203B41FA5}">
                      <a16:colId xmlns:a16="http://schemas.microsoft.com/office/drawing/2014/main" val="592909588"/>
                    </a:ext>
                  </a:extLst>
                </a:gridCol>
                <a:gridCol w="2272600">
                  <a:extLst>
                    <a:ext uri="{9D8B030D-6E8A-4147-A177-3AD203B41FA5}">
                      <a16:colId xmlns:a16="http://schemas.microsoft.com/office/drawing/2014/main" val="1512315270"/>
                    </a:ext>
                  </a:extLst>
                </a:gridCol>
                <a:gridCol w="2147998">
                  <a:extLst>
                    <a:ext uri="{9D8B030D-6E8A-4147-A177-3AD203B41FA5}">
                      <a16:colId xmlns:a16="http://schemas.microsoft.com/office/drawing/2014/main" val="1713935878"/>
                    </a:ext>
                  </a:extLst>
                </a:gridCol>
                <a:gridCol w="1856079">
                  <a:extLst>
                    <a:ext uri="{9D8B030D-6E8A-4147-A177-3AD203B41FA5}">
                      <a16:colId xmlns:a16="http://schemas.microsoft.com/office/drawing/2014/main" val="374459044"/>
                    </a:ext>
                  </a:extLst>
                </a:gridCol>
              </a:tblGrid>
              <a:tr h="6095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Donor Name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Covered with MPCA, beneficiaries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Cash for Rent, beneficiaries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Microgrants, beneficiaries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842076"/>
                  </a:ext>
                </a:extLst>
              </a:tr>
              <a:tr h="11969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Network EM 22-016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1 835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429120629"/>
                  </a:ext>
                </a:extLst>
              </a:tr>
              <a:tr h="2040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Network EM 22-022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11 409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242799270"/>
                  </a:ext>
                </a:extLst>
              </a:tr>
              <a:tr h="11969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Minigrants</a:t>
                      </a: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for the church in Ukraine</a:t>
                      </a:r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(ADRA CZ)</a:t>
                      </a:r>
                      <a:endParaRPr lang="en-US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65 486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1553429019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DANIDA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6 769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299123164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KIA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3 845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3713572197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CFGB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14 425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384892020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ECHO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11 934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2097126897"/>
                  </a:ext>
                </a:extLst>
              </a:tr>
              <a:tr h="46844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GFFO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25 081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2368244611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RadioAid</a:t>
                      </a:r>
                      <a:endParaRPr lang="en-CA" sz="1700" b="0" kern="120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4 757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2390621565"/>
                  </a:ext>
                </a:extLst>
              </a:tr>
              <a:tr h="3720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LEAP IHA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12 700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736513190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Network EM 22-048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1 423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/>
                </a:tc>
                <a:extLst>
                  <a:ext uri="{0D108BD9-81ED-4DB2-BD59-A6C34878D82A}">
                    <a16:rowId xmlns:a16="http://schemas.microsoft.com/office/drawing/2014/main" val="3704927814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ADRA Japan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520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CA" sz="1700" b="0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7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4648" marR="64648" marT="32325" marB="323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158206"/>
                  </a:ext>
                </a:extLst>
              </a:tr>
              <a:tr h="3590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Total</a:t>
                      </a:r>
                      <a:r>
                        <a:rPr lang="ru-RU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:</a:t>
                      </a:r>
                      <a:endParaRPr lang="en-CA" sz="17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83 289</a:t>
                      </a:r>
                      <a:endParaRPr lang="en-CA" sz="17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40</a:t>
                      </a:r>
                      <a:endParaRPr lang="en-US" sz="1700" b="1" kern="120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</a:txBody>
                  <a:tcPr marL="64648" marR="64648" marT="32325" marB="323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7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76 895</a:t>
                      </a:r>
                    </a:p>
                  </a:txBody>
                  <a:tcPr marL="64648" marR="64648" marT="32325" marB="323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9487967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A24B35-0F3D-45D3-B477-8DC8FEB5B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717" y="396774"/>
            <a:ext cx="8821271" cy="55628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B5F"/>
                </a:solidFill>
                <a:latin typeface="Open Sans" panose="020B0606030504020204" pitchFamily="34" charset="0"/>
                <a:ea typeface="+mn-ea"/>
                <a:cs typeface="+mn-cs"/>
              </a:rPr>
              <a:t>Cash statistics (number of beneficiaries</a:t>
            </a:r>
            <a:r>
              <a:rPr lang="en-CA" sz="2000" b="1" dirty="0">
                <a:solidFill>
                  <a:srgbClr val="007B5F"/>
                </a:solidFill>
                <a:latin typeface="Open Sans" panose="020B0606030504020204" pitchFamily="34" charset="0"/>
                <a:ea typeface="+mn-ea"/>
                <a:cs typeface="+mn-cs"/>
              </a:rPr>
              <a:t>)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600142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C654E-DDBA-404B-AD6E-E9E7EDD05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6" b="9751"/>
          <a:stretch/>
        </p:blipFill>
        <p:spPr>
          <a:xfrm>
            <a:off x="0" y="0"/>
            <a:ext cx="12196986" cy="6858000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93DA5F35-1DCE-43F3-B91A-2F085758C56C}"/>
              </a:ext>
            </a:extLst>
          </p:cNvPr>
          <p:cNvSpPr/>
          <p:nvPr/>
        </p:nvSpPr>
        <p:spPr>
          <a:xfrm>
            <a:off x="564356" y="393289"/>
            <a:ext cx="4689816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9" name="Title Line">
            <a:extLst>
              <a:ext uri="{FF2B5EF4-FFF2-40B4-BE49-F238E27FC236}">
                <a16:creationId xmlns:a16="http://schemas.microsoft.com/office/drawing/2014/main" id="{117FE950-B0A7-4B8D-8CB5-A2922C10BACF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Offline cash assistance registration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Cash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1A3-E99A-4122-BFD7-3A8983473FC0}"/>
              </a:ext>
            </a:extLst>
          </p:cNvPr>
          <p:cNvSpPr txBox="1">
            <a:spLocks/>
          </p:cNvSpPr>
          <p:nvPr/>
        </p:nvSpPr>
        <p:spPr>
          <a:xfrm>
            <a:off x="2425075" y="144092"/>
            <a:ext cx="7790213" cy="6909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uk-UA" sz="2400" b="1" dirty="0">
              <a:solidFill>
                <a:schemeClr val="tx2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1BB756AF-3E81-4F67-9F80-9A0357878B1C}"/>
              </a:ext>
            </a:extLst>
          </p:cNvPr>
          <p:cNvCxnSpPr/>
          <p:nvPr/>
        </p:nvCxnSpPr>
        <p:spPr>
          <a:xfrm>
            <a:off x="2447731" y="835020"/>
            <a:ext cx="2267338" cy="0"/>
          </a:xfrm>
          <a:prstGeom prst="line">
            <a:avLst/>
          </a:prstGeom>
          <a:ln w="28575">
            <a:solidFill>
              <a:srgbClr val="007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512F892-02C1-4633-9EAC-A53C3A7F316E}"/>
              </a:ext>
            </a:extLst>
          </p:cNvPr>
          <p:cNvSpPr/>
          <p:nvPr/>
        </p:nvSpPr>
        <p:spPr>
          <a:xfrm>
            <a:off x="2313106" y="194755"/>
            <a:ext cx="6722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tx2"/>
                </a:solidFill>
              </a:rPr>
              <a:t>Missile attacks </a:t>
            </a:r>
            <a:r>
              <a:rPr lang="en-US" sz="2800" b="1" dirty="0">
                <a:solidFill>
                  <a:schemeClr val="tx2"/>
                </a:solidFill>
              </a:rPr>
              <a:t>Kiev </a:t>
            </a:r>
            <a:r>
              <a:rPr lang="sv-SE" sz="2800" b="1" dirty="0">
                <a:solidFill>
                  <a:schemeClr val="tx2"/>
                </a:solidFill>
              </a:rPr>
              <a:t>07/02/24</a:t>
            </a:r>
          </a:p>
          <a:p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A collage of a fire in a building&#10;&#10;Description automatically generated">
            <a:extLst>
              <a:ext uri="{FF2B5EF4-FFF2-40B4-BE49-F238E27FC236}">
                <a16:creationId xmlns:a16="http://schemas.microsoft.com/office/drawing/2014/main" id="{34481843-0837-F764-00FF-DD55B388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3" y="770015"/>
            <a:ext cx="5983977" cy="5983977"/>
          </a:xfrm>
          <a:prstGeom prst="rect">
            <a:avLst/>
          </a:prstGeom>
        </p:spPr>
      </p:pic>
      <p:pic>
        <p:nvPicPr>
          <p:cNvPr id="9" name="Picture 8" descr="A person standing on the dirt&#10;&#10;Description automatically generated">
            <a:extLst>
              <a:ext uri="{FF2B5EF4-FFF2-40B4-BE49-F238E27FC236}">
                <a16:creationId xmlns:a16="http://schemas.microsoft.com/office/drawing/2014/main" id="{6A20FB17-1095-AB83-4B53-2AB16B3F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10" y="860384"/>
            <a:ext cx="4352428" cy="58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63A3E-C6A5-44EB-8AF3-E403DA11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99499F10-23D6-4A02-895C-758D0B2C1895}"/>
              </a:ext>
            </a:extLst>
          </p:cNvPr>
          <p:cNvSpPr/>
          <p:nvPr/>
        </p:nvSpPr>
        <p:spPr>
          <a:xfrm>
            <a:off x="564356" y="393289"/>
            <a:ext cx="53777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F166933C-154E-4BE6-B219-94BCB4E79030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MPCA registration after the missile attack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Cash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69FFE-8A3C-4AE0-AF34-4979D00E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17CAC325-D4CD-4723-B870-5AF281A1F0E5}"/>
              </a:ext>
            </a:extLst>
          </p:cNvPr>
          <p:cNvSpPr/>
          <p:nvPr/>
        </p:nvSpPr>
        <p:spPr>
          <a:xfrm>
            <a:off x="564356" y="393289"/>
            <a:ext cx="58219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9" name="Title Line">
            <a:extLst>
              <a:ext uri="{FF2B5EF4-FFF2-40B4-BE49-F238E27FC236}">
                <a16:creationId xmlns:a16="http://schemas.microsoft.com/office/drawing/2014/main" id="{B826AD2A-6051-417B-A991-D434DF8DF956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Text">
            <a:extLst>
              <a:ext uri="{FF2B5EF4-FFF2-40B4-BE49-F238E27FC236}">
                <a16:creationId xmlns:a16="http://schemas.microsoft.com/office/drawing/2014/main" id="{42F21229-E417-45DB-A046-E6AA5F2A4C1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ADRA Ukraine </a:t>
            </a:r>
            <a:r>
              <a:rPr lang="en-CA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beneficiar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y who has received the MPCA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Cash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0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">
            <a:extLst>
              <a:ext uri="{FF2B5EF4-FFF2-40B4-BE49-F238E27FC236}">
                <a16:creationId xmlns:a16="http://schemas.microsoft.com/office/drawing/2014/main" id="{2A0D646F-736B-4B54-98FB-F1FBF2FF013D}"/>
              </a:ext>
            </a:extLst>
          </p:cNvPr>
          <p:cNvSpPr txBox="1">
            <a:spLocks/>
          </p:cNvSpPr>
          <p:nvPr/>
        </p:nvSpPr>
        <p:spPr>
          <a:xfrm>
            <a:off x="2" y="4601256"/>
            <a:ext cx="12191998" cy="632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C681495A-B4D6-41DA-A986-027D87ADE4C8}"/>
              </a:ext>
            </a:extLst>
          </p:cNvPr>
          <p:cNvSpPr txBox="1">
            <a:spLocks/>
          </p:cNvSpPr>
          <p:nvPr/>
        </p:nvSpPr>
        <p:spPr>
          <a:xfrm>
            <a:off x="2" y="3850765"/>
            <a:ext cx="12191998" cy="63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Food vouchers: </a:t>
            </a:r>
            <a:r>
              <a:rPr lang="ru-RU" sz="3200" b="1" dirty="0">
                <a:solidFill>
                  <a:srgbClr val="D39F0B"/>
                </a:solidFill>
                <a:latin typeface="Open Sans" panose="020B0606030504020204" pitchFamily="34" charset="0"/>
              </a:rPr>
              <a:t>221 227 </a:t>
            </a:r>
            <a:r>
              <a:rPr lang="en-CA" sz="3200" b="1" dirty="0">
                <a:solidFill>
                  <a:srgbClr val="D39F0B"/>
                </a:solidFill>
                <a:latin typeface="Open Sans" panose="020B0606030504020204" pitchFamily="34" charset="0"/>
              </a:rPr>
              <a:t>pcs</a:t>
            </a:r>
            <a:endParaRPr lang="LID4096" sz="24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03AEF1E-8E87-47FB-996B-8414911123B5}"/>
              </a:ext>
            </a:extLst>
          </p:cNvPr>
          <p:cNvSpPr txBox="1">
            <a:spLocks/>
          </p:cNvSpPr>
          <p:nvPr/>
        </p:nvSpPr>
        <p:spPr>
          <a:xfrm>
            <a:off x="1" y="3100274"/>
            <a:ext cx="12191999" cy="632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007B5F"/>
                </a:solidFill>
                <a:latin typeface="Open Sans" panose="020B0606030504020204" pitchFamily="34" charset="0"/>
              </a:rPr>
              <a:t>Food kits: </a:t>
            </a:r>
            <a:r>
              <a:rPr lang="ru-RU" sz="3200" b="1" dirty="0">
                <a:solidFill>
                  <a:srgbClr val="D39F0B"/>
                </a:solidFill>
                <a:latin typeface="Open Sans" panose="020B0606030504020204" pitchFamily="34" charset="0"/>
              </a:rPr>
              <a:t>166 046 </a:t>
            </a:r>
            <a:r>
              <a:rPr lang="en-US" sz="3200" b="1" dirty="0">
                <a:solidFill>
                  <a:srgbClr val="D39F0B"/>
                </a:solidFill>
                <a:latin typeface="Open Sans" panose="020B0606030504020204" pitchFamily="34" charset="0"/>
              </a:rPr>
              <a:t>tons</a:t>
            </a:r>
            <a:endParaRPr lang="LID4096" sz="24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B86CC262-B038-48DC-9E11-8023FBDF3A51}"/>
              </a:ext>
            </a:extLst>
          </p:cNvPr>
          <p:cNvSpPr txBox="1">
            <a:spLocks/>
          </p:cNvSpPr>
          <p:nvPr/>
        </p:nvSpPr>
        <p:spPr>
          <a:xfrm>
            <a:off x="0" y="2237489"/>
            <a:ext cx="12192000" cy="632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solidFill>
                  <a:srgbClr val="007B5F"/>
                </a:solidFill>
                <a:latin typeface="Open Sans" panose="020B0606030504020204" pitchFamily="34" charset="0"/>
              </a:rPr>
              <a:t>We are successfully </a:t>
            </a:r>
            <a:r>
              <a:rPr lang="en-CA" sz="3200" b="1">
                <a:solidFill>
                  <a:srgbClr val="007B5F"/>
                </a:solidFill>
                <a:latin typeface="Open Sans" panose="020B0606030504020204" pitchFamily="34" charset="0"/>
              </a:rPr>
              <a:t>distributed:</a:t>
            </a:r>
            <a:endParaRPr lang="LID4096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Stars" hidden="1">
            <a:extLst>
              <a:ext uri="{FF2B5EF4-FFF2-40B4-BE49-F238E27FC236}">
                <a16:creationId xmlns:a16="http://schemas.microsoft.com/office/drawing/2014/main" id="{0AAB6164-98A5-4B7B-BD27-4CCC0A96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80" y="2363914"/>
            <a:ext cx="624074" cy="1065086"/>
          </a:xfrm>
          <a:prstGeom prst="rect">
            <a:avLst/>
          </a:prstGeom>
        </p:spPr>
      </p:pic>
      <p:pic>
        <p:nvPicPr>
          <p:cNvPr id="16" name="Stars" hidden="1">
            <a:extLst>
              <a:ext uri="{FF2B5EF4-FFF2-40B4-BE49-F238E27FC236}">
                <a16:creationId xmlns:a16="http://schemas.microsoft.com/office/drawing/2014/main" id="{410722A4-B1FC-4DDE-A971-22C3134E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780" y="2352563"/>
            <a:ext cx="624074" cy="670058"/>
          </a:xfrm>
          <a:prstGeom prst="rect">
            <a:avLst/>
          </a:prstGeom>
        </p:spPr>
      </p:pic>
      <p:pic>
        <p:nvPicPr>
          <p:cNvPr id="22" name="Title ICO 2">
            <a:extLst>
              <a:ext uri="{FF2B5EF4-FFF2-40B4-BE49-F238E27FC236}">
                <a16:creationId xmlns:a16="http://schemas.microsoft.com/office/drawing/2014/main" id="{507A48FF-C3ED-489C-88C1-1162B1C5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501" y="1029774"/>
            <a:ext cx="469766" cy="322964"/>
          </a:xfrm>
          <a:prstGeom prst="rect">
            <a:avLst/>
          </a:prstGeom>
        </p:spPr>
      </p:pic>
      <p:pic>
        <p:nvPicPr>
          <p:cNvPr id="23" name="Title ICO 1">
            <a:extLst>
              <a:ext uri="{FF2B5EF4-FFF2-40B4-BE49-F238E27FC236}">
                <a16:creationId xmlns:a16="http://schemas.microsoft.com/office/drawing/2014/main" id="{D04D1169-12E9-4C56-982F-09AE72142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758" y="917872"/>
            <a:ext cx="289911" cy="434866"/>
          </a:xfrm>
          <a:prstGeom prst="rect">
            <a:avLst/>
          </a:prstGeom>
        </p:spPr>
      </p:pic>
      <p:sp>
        <p:nvSpPr>
          <p:cNvPr id="18" name="Title Text">
            <a:extLst>
              <a:ext uri="{FF2B5EF4-FFF2-40B4-BE49-F238E27FC236}">
                <a16:creationId xmlns:a16="http://schemas.microsoft.com/office/drawing/2014/main" id="{23433E3A-34F3-4CE8-A76D-D13CEDABB4AD}"/>
              </a:ext>
            </a:extLst>
          </p:cNvPr>
          <p:cNvSpPr txBox="1">
            <a:spLocks/>
          </p:cNvSpPr>
          <p:nvPr/>
        </p:nvSpPr>
        <p:spPr>
          <a:xfrm>
            <a:off x="1806299" y="683921"/>
            <a:ext cx="6081555" cy="114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B5F"/>
                </a:solidFill>
                <a:latin typeface="Open Sans" panose="020B0606030504020204" pitchFamily="34" charset="0"/>
              </a:rPr>
              <a:t>Food Security</a:t>
            </a:r>
            <a:endParaRPr lang="LID4096" sz="5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21" name="Title Line">
            <a:extLst>
              <a:ext uri="{FF2B5EF4-FFF2-40B4-BE49-F238E27FC236}">
                <a16:creationId xmlns:a16="http://schemas.microsoft.com/office/drawing/2014/main" id="{B3E447C0-DE8E-4EC3-ADC0-00CD694B0CB2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12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 (source)" hidden="1">
            <a:extLst>
              <a:ext uri="{FF2B5EF4-FFF2-40B4-BE49-F238E27FC236}">
                <a16:creationId xmlns:a16="http://schemas.microsoft.com/office/drawing/2014/main" id="{2EF80D87-9683-4C6A-B004-44967989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11" y="1451612"/>
            <a:ext cx="7072087" cy="4740418"/>
          </a:xfrm>
          <a:prstGeom prst="rect">
            <a:avLst/>
          </a:prstGeom>
        </p:spPr>
      </p:pic>
      <p:graphicFrame>
        <p:nvGraphicFramePr>
          <p:cNvPr id="12" name="Table">
            <a:extLst>
              <a:ext uri="{FF2B5EF4-FFF2-40B4-BE49-F238E27FC236}">
                <a16:creationId xmlns:a16="http://schemas.microsoft.com/office/drawing/2014/main" id="{47CE8185-AE3F-452E-A042-023066022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85683"/>
              </p:ext>
            </p:extLst>
          </p:nvPr>
        </p:nvGraphicFramePr>
        <p:xfrm>
          <a:off x="728470" y="1672480"/>
          <a:ext cx="10390636" cy="4477276"/>
        </p:xfrm>
        <a:graphic>
          <a:graphicData uri="http://schemas.openxmlformats.org/drawingml/2006/table">
            <a:tbl>
              <a:tblPr firstRow="1" bandRow="1">
                <a:solidFill>
                  <a:srgbClr val="EBF1E9"/>
                </a:solidFill>
                <a:tableStyleId>{93296810-A885-4BE3-A3E7-6D5BEEA58F35}</a:tableStyleId>
              </a:tblPr>
              <a:tblGrid>
                <a:gridCol w="2597659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2597659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  <a:gridCol w="2597659">
                  <a:extLst>
                    <a:ext uri="{9D8B030D-6E8A-4147-A177-3AD203B41FA5}">
                      <a16:colId xmlns:a16="http://schemas.microsoft.com/office/drawing/2014/main" val="1175992090"/>
                    </a:ext>
                  </a:extLst>
                </a:gridCol>
                <a:gridCol w="2597659">
                  <a:extLst>
                    <a:ext uri="{9D8B030D-6E8A-4147-A177-3AD203B41FA5}">
                      <a16:colId xmlns:a16="http://schemas.microsoft.com/office/drawing/2014/main" val="216411037"/>
                    </a:ext>
                  </a:extLst>
                </a:gridCol>
              </a:tblGrid>
              <a:tr h="552946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Donor Name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Chalet-LondonNineteenSixty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Food boxes,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Chalet-LondonNineteenSixty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Bread,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Chalet-LondonNineteenSixty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Vouchers,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</a:rPr>
                        <a:t>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Chalet-LondonNineteenSixty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491484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ADRA </a:t>
                      </a:r>
                      <a:r>
                        <a:rPr lang="en-US" sz="1500" b="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Chezh</a:t>
                      </a:r>
                      <a:endParaRPr lang="en-CA" sz="1500" b="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19 012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ADRA Japan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58 467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Network EM 22-015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9 394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366931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Network EM 22-027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18 012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472115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Network EM 22-037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283 669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544297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SlovakAid</a:t>
                      </a:r>
                      <a:endParaRPr lang="en-CA" sz="1500" b="0" dirty="0" err="1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40 708</a:t>
                      </a: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610939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WFP + ADRA Switzerland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1 102 973</a:t>
                      </a:r>
                      <a:endParaRPr lang="ru-UA" sz="14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480 998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147 803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788507"/>
                  </a:ext>
                </a:extLst>
              </a:tr>
              <a:tr h="4896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Total: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1 532 235</a:t>
                      </a: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480 998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</a:rPr>
                        <a:t>147 803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</a:tbl>
          </a:graphicData>
        </a:graphic>
      </p:graphicFrame>
      <p:sp>
        <p:nvSpPr>
          <p:cNvPr id="13" name="SubTitle">
            <a:extLst>
              <a:ext uri="{FF2B5EF4-FFF2-40B4-BE49-F238E27FC236}">
                <a16:creationId xmlns:a16="http://schemas.microsoft.com/office/drawing/2014/main" id="{3A332AAE-7BE4-4F98-ACBE-A1DDA747DBCF}"/>
              </a:ext>
            </a:extLst>
          </p:cNvPr>
          <p:cNvSpPr/>
          <p:nvPr/>
        </p:nvSpPr>
        <p:spPr>
          <a:xfrm>
            <a:off x="4079265" y="1105078"/>
            <a:ext cx="403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B5F"/>
                </a:solidFill>
                <a:latin typeface="Open Sans" panose="020B0606030504020204" pitchFamily="34" charset="0"/>
              </a:rPr>
              <a:t>The total number of beneficiaries</a:t>
            </a:r>
            <a:endParaRPr lang="en-CA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DD34C824-D265-4688-A170-5BC1D63B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19" y="298311"/>
            <a:ext cx="8705943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Food Security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pic>
        <p:nvPicPr>
          <p:cNvPr id="14" name="Title ICO 2">
            <a:extLst>
              <a:ext uri="{FF2B5EF4-FFF2-40B4-BE49-F238E27FC236}">
                <a16:creationId xmlns:a16="http://schemas.microsoft.com/office/drawing/2014/main" id="{3F889CB0-5C45-4006-B38B-BA090764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470" y="586906"/>
            <a:ext cx="273833" cy="188260"/>
          </a:xfrm>
          <a:prstGeom prst="rect">
            <a:avLst/>
          </a:prstGeom>
        </p:spPr>
      </p:pic>
      <p:pic>
        <p:nvPicPr>
          <p:cNvPr id="16" name="Title ICO 1">
            <a:extLst>
              <a:ext uri="{FF2B5EF4-FFF2-40B4-BE49-F238E27FC236}">
                <a16:creationId xmlns:a16="http://schemas.microsoft.com/office/drawing/2014/main" id="{412B0971-5A87-42C1-8E5E-CACFB6BB3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1" y="506284"/>
            <a:ext cx="179255" cy="2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5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 (source)" hidden="1">
            <a:extLst>
              <a:ext uri="{FF2B5EF4-FFF2-40B4-BE49-F238E27FC236}">
                <a16:creationId xmlns:a16="http://schemas.microsoft.com/office/drawing/2014/main" id="{AF2B38A9-FCAB-444F-8611-CFD10F12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740" y="1024868"/>
            <a:ext cx="6006117" cy="5353698"/>
          </a:xfrm>
          <a:prstGeom prst="rect">
            <a:avLst/>
          </a:prstGeom>
        </p:spPr>
      </p:pic>
      <p:graphicFrame>
        <p:nvGraphicFramePr>
          <p:cNvPr id="8" name="Chart">
            <a:extLst>
              <a:ext uri="{FF2B5EF4-FFF2-40B4-BE49-F238E27FC236}">
                <a16:creationId xmlns:a16="http://schemas.microsoft.com/office/drawing/2014/main" id="{BAE84EEC-1942-43F6-939B-F319EC805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579558"/>
              </p:ext>
            </p:extLst>
          </p:nvPr>
        </p:nvGraphicFramePr>
        <p:xfrm>
          <a:off x="2664022" y="1360148"/>
          <a:ext cx="6358680" cy="495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Title ICO 2">
            <a:extLst>
              <a:ext uri="{FF2B5EF4-FFF2-40B4-BE49-F238E27FC236}">
                <a16:creationId xmlns:a16="http://schemas.microsoft.com/office/drawing/2014/main" id="{632834C6-D096-416D-8894-148466499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70" y="586906"/>
            <a:ext cx="273833" cy="188260"/>
          </a:xfrm>
          <a:prstGeom prst="rect">
            <a:avLst/>
          </a:prstGeom>
        </p:spPr>
      </p:pic>
      <p:pic>
        <p:nvPicPr>
          <p:cNvPr id="10" name="Title ICO 1">
            <a:extLst>
              <a:ext uri="{FF2B5EF4-FFF2-40B4-BE49-F238E27FC236}">
                <a16:creationId xmlns:a16="http://schemas.microsoft.com/office/drawing/2014/main" id="{C13BBF25-D60C-46BD-91A3-E199EAA3F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481" y="506284"/>
            <a:ext cx="179255" cy="268882"/>
          </a:xfrm>
          <a:prstGeom prst="rect">
            <a:avLst/>
          </a:prstGeom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DD34C824-D265-4688-A170-5BC1D63B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7772882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Food Security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378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2B5A9648-4A7E-3CA1-6A1E-AEF7531D4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7" y="0"/>
            <a:ext cx="10287000" cy="6858000"/>
          </a:xfrm>
          <a:prstGeom prst="rect">
            <a:avLst/>
          </a:prstGeom>
        </p:spPr>
      </p:pic>
      <p:sp>
        <p:nvSpPr>
          <p:cNvPr id="8" name="Title Plank">
            <a:extLst>
              <a:ext uri="{FF2B5EF4-FFF2-40B4-BE49-F238E27FC236}">
                <a16:creationId xmlns:a16="http://schemas.microsoft.com/office/drawing/2014/main" id="{8BD7AFC8-69D6-4BFD-85E3-E15AE3A669CE}"/>
              </a:ext>
            </a:extLst>
          </p:cNvPr>
          <p:cNvSpPr/>
          <p:nvPr/>
        </p:nvSpPr>
        <p:spPr>
          <a:xfrm>
            <a:off x="564356" y="393289"/>
            <a:ext cx="380444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9" name="Title Line">
            <a:extLst>
              <a:ext uri="{FF2B5EF4-FFF2-40B4-BE49-F238E27FC236}">
                <a16:creationId xmlns:a16="http://schemas.microsoft.com/office/drawing/2014/main" id="{664E72F5-542F-4C22-8388-E6EE3CF31346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Distribution of food kits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Food Security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nk">
            <a:extLst>
              <a:ext uri="{FF2B5EF4-FFF2-40B4-BE49-F238E27FC236}">
                <a16:creationId xmlns:a16="http://schemas.microsoft.com/office/drawing/2014/main" id="{A3BD97A4-F805-486E-9726-F1991F9B329E}"/>
              </a:ext>
            </a:extLst>
          </p:cNvPr>
          <p:cNvSpPr/>
          <p:nvPr/>
        </p:nvSpPr>
        <p:spPr>
          <a:xfrm>
            <a:off x="564356" y="393289"/>
            <a:ext cx="3862502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76224B82-8885-49EA-AA41-67C77E6B4E28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Distribution of food kits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Food Security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Picture 3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797B9C86-EB90-AB12-33F5-852513C2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AF3AC-6D94-4023-8509-722694F9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itle Plank">
            <a:extLst>
              <a:ext uri="{FF2B5EF4-FFF2-40B4-BE49-F238E27FC236}">
                <a16:creationId xmlns:a16="http://schemas.microsoft.com/office/drawing/2014/main" id="{59A420C0-D0FB-407C-AD4A-989B8229D89D}"/>
              </a:ext>
            </a:extLst>
          </p:cNvPr>
          <p:cNvSpPr/>
          <p:nvPr/>
        </p:nvSpPr>
        <p:spPr>
          <a:xfrm>
            <a:off x="564357" y="365196"/>
            <a:ext cx="3398038" cy="595172"/>
          </a:xfrm>
          <a:prstGeom prst="rect">
            <a:avLst/>
          </a:prstGeom>
          <a:gradFill>
            <a:gsLst>
              <a:gs pos="55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B0A31549-BF1C-4A30-9367-A04B920C74E1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23688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Montserrat" panose="00000500000000000000" pitchFamily="50" charset="-52"/>
              </a:rPr>
              <a:t>Distribution of bread loaves</a:t>
            </a:r>
            <a:endParaRPr lang="LID4096" sz="1400" dirty="0">
              <a:solidFill>
                <a:schemeClr val="bg1"/>
              </a:solidFill>
              <a:latin typeface="Montserrat" panose="00000500000000000000" pitchFamily="50" charset="-52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65196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Montserrat Medium" panose="00000600000000000000" pitchFamily="50" charset="-52"/>
              </a:rPr>
              <a:t>Food Security</a:t>
            </a:r>
            <a:endParaRPr lang="LID4096" sz="2000" dirty="0">
              <a:solidFill>
                <a:schemeClr val="bg1"/>
              </a:solidFill>
              <a:latin typeface="Montserrat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72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>
            <a:extLst>
              <a:ext uri="{FF2B5EF4-FFF2-40B4-BE49-F238E27FC236}">
                <a16:creationId xmlns:a16="http://schemas.microsoft.com/office/drawing/2014/main" id="{75DF1026-2AE1-4C22-B2CD-281339F9279C}"/>
              </a:ext>
            </a:extLst>
          </p:cNvPr>
          <p:cNvSpPr txBox="1">
            <a:spLocks/>
          </p:cNvSpPr>
          <p:nvPr/>
        </p:nvSpPr>
        <p:spPr>
          <a:xfrm>
            <a:off x="-2" y="4924097"/>
            <a:ext cx="12191996" cy="719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 </a:t>
            </a: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40 784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people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have received access to drinking water</a:t>
            </a:r>
            <a:endParaRPr lang="ru-RU" sz="2400" b="1" dirty="0">
              <a:solidFill>
                <a:srgbClr val="007B5F"/>
              </a:solidFill>
              <a:latin typeface="Chalet-LondonNineteenSixty"/>
            </a:endParaRP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A610E41F-B190-4932-9910-309802AF3F73}"/>
              </a:ext>
            </a:extLst>
          </p:cNvPr>
          <p:cNvSpPr txBox="1">
            <a:spLocks/>
          </p:cNvSpPr>
          <p:nvPr/>
        </p:nvSpPr>
        <p:spPr>
          <a:xfrm>
            <a:off x="-2" y="4099366"/>
            <a:ext cx="12191997" cy="52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11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of water purification systems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were installed</a:t>
            </a:r>
            <a:endParaRPr lang="ru-RU" sz="2400" b="1" dirty="0">
              <a:solidFill>
                <a:srgbClr val="007B5F"/>
              </a:solidFill>
              <a:latin typeface="Chalet-LondonNineteenSixty"/>
            </a:endParaRPr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8770B4F2-0BFA-4A8B-9508-7E9476DC74AB}"/>
              </a:ext>
            </a:extLst>
          </p:cNvPr>
          <p:cNvSpPr txBox="1">
            <a:spLocks/>
          </p:cNvSpPr>
          <p:nvPr/>
        </p:nvSpPr>
        <p:spPr>
          <a:xfrm>
            <a:off x="2" y="3370887"/>
            <a:ext cx="12191998" cy="52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ru-RU" b="1" dirty="0">
                <a:solidFill>
                  <a:srgbClr val="D39F0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wells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 drilled</a:t>
            </a:r>
            <a:endParaRPr lang="ru-RU" sz="2400" b="1" dirty="0">
              <a:solidFill>
                <a:srgbClr val="007B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770B2FB8-46E4-48C4-988C-511231ADB447}"/>
              </a:ext>
            </a:extLst>
          </p:cNvPr>
          <p:cNvSpPr txBox="1">
            <a:spLocks/>
          </p:cNvSpPr>
          <p:nvPr/>
        </p:nvSpPr>
        <p:spPr>
          <a:xfrm>
            <a:off x="-2" y="2610324"/>
            <a:ext cx="12191998" cy="52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3</a:t>
            </a: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5 532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 people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have received hygiene kits</a:t>
            </a:r>
            <a:endParaRPr lang="ru-RU" sz="2400" b="1" dirty="0">
              <a:solidFill>
                <a:srgbClr val="007B5F"/>
              </a:solidFill>
              <a:latin typeface="Chalet-LondonNineteenSixty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8EE9E907-B0C0-42CA-9689-A5F241D39803}"/>
              </a:ext>
            </a:extLst>
          </p:cNvPr>
          <p:cNvSpPr txBox="1">
            <a:spLocks/>
          </p:cNvSpPr>
          <p:nvPr/>
        </p:nvSpPr>
        <p:spPr>
          <a:xfrm>
            <a:off x="0" y="1880594"/>
            <a:ext cx="12191999" cy="477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dirty="0">
                <a:solidFill>
                  <a:srgbClr val="D39F0B"/>
                </a:solidFill>
                <a:latin typeface="Open Sans" panose="020B0606030504020204" pitchFamily="34" charset="0"/>
              </a:rPr>
              <a:t>99 715 </a:t>
            </a: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of bottled water </a:t>
            </a:r>
            <a:r>
              <a:rPr lang="en-CA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was delivered</a:t>
            </a:r>
            <a:endParaRPr lang="ru-RU" sz="2400" b="1" dirty="0">
              <a:solidFill>
                <a:srgbClr val="007B5F"/>
              </a:solidFill>
              <a:latin typeface="Chalet-LondonNineteenSixty"/>
            </a:endParaRPr>
          </a:p>
        </p:txBody>
      </p:sp>
      <p:pic>
        <p:nvPicPr>
          <p:cNvPr id="27" name="Title ICO 1">
            <a:extLst>
              <a:ext uri="{FF2B5EF4-FFF2-40B4-BE49-F238E27FC236}">
                <a16:creationId xmlns:a16="http://schemas.microsoft.com/office/drawing/2014/main" id="{26C5DD0C-F078-4FBB-8E28-CC8685E30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35"/>
          <a:stretch/>
        </p:blipFill>
        <p:spPr bwMode="auto">
          <a:xfrm>
            <a:off x="653056" y="553568"/>
            <a:ext cx="737133" cy="589119"/>
          </a:xfrm>
          <a:prstGeom prst="rect">
            <a:avLst/>
          </a:prstGeom>
          <a:noFill/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F855F6C1-EB0B-4B5D-B749-209A73FACF5F}"/>
              </a:ext>
            </a:extLst>
          </p:cNvPr>
          <p:cNvSpPr txBox="1">
            <a:spLocks/>
          </p:cNvSpPr>
          <p:nvPr/>
        </p:nvSpPr>
        <p:spPr>
          <a:xfrm>
            <a:off x="1880189" y="861848"/>
            <a:ext cx="8806284" cy="930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B5F"/>
                </a:solidFill>
                <a:latin typeface="Open Sans" panose="020B0606030504020204" pitchFamily="34" charset="0"/>
              </a:rPr>
              <a:t>WASH (water, sanitation and hygiene)</a:t>
            </a:r>
            <a:endParaRPr lang="LID4096" sz="40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6" name="Title Line">
            <a:extLst>
              <a:ext uri="{FF2B5EF4-FFF2-40B4-BE49-F238E27FC236}">
                <a16:creationId xmlns:a16="http://schemas.microsoft.com/office/drawing/2014/main" id="{6E5315F6-EF81-4FC3-A733-526341B5361D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itle ICO 2">
            <a:extLst>
              <a:ext uri="{FF2B5EF4-FFF2-40B4-BE49-F238E27FC236}">
                <a16:creationId xmlns:a16="http://schemas.microsoft.com/office/drawing/2014/main" id="{AA12AB17-CB1A-4BAA-9D6D-6EF232E11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711" y="1223014"/>
            <a:ext cx="598356" cy="3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1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ble (source)" hidden="1">
            <a:extLst>
              <a:ext uri="{FF2B5EF4-FFF2-40B4-BE49-F238E27FC236}">
                <a16:creationId xmlns:a16="http://schemas.microsoft.com/office/drawing/2014/main" id="{4826ACAE-8257-48D3-BF31-8E475FF7B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6388"/>
            <a:ext cx="11626580" cy="3345273"/>
          </a:xfrm>
          <a:prstGeom prst="rect">
            <a:avLst/>
          </a:prstGeom>
        </p:spPr>
      </p:pic>
      <p:graphicFrame>
        <p:nvGraphicFramePr>
          <p:cNvPr id="13" name="Table">
            <a:extLst>
              <a:ext uri="{FF2B5EF4-FFF2-40B4-BE49-F238E27FC236}">
                <a16:creationId xmlns:a16="http://schemas.microsoft.com/office/drawing/2014/main" id="{9FDCFA4B-1844-438D-ACC9-398044F4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713312"/>
              </p:ext>
            </p:extLst>
          </p:nvPr>
        </p:nvGraphicFramePr>
        <p:xfrm>
          <a:off x="1835183" y="1618804"/>
          <a:ext cx="8366652" cy="44186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7217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val="1175992090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3563115511"/>
                    </a:ext>
                  </a:extLst>
                </a:gridCol>
                <a:gridCol w="1792941">
                  <a:extLst>
                    <a:ext uri="{9D8B030D-6E8A-4147-A177-3AD203B41FA5}">
                      <a16:colId xmlns:a16="http://schemas.microsoft.com/office/drawing/2014/main" val="872767200"/>
                    </a:ext>
                  </a:extLst>
                </a:gridCol>
              </a:tblGrid>
              <a:tr h="819533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Donor Name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Bottled water, 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Hygiene kits, 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Access to  water (wells), 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Access to water (purification stations), beneficiaries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572957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Atlas Copco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2 242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318</a:t>
                      </a:r>
                      <a:endParaRPr lang="en-US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571856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LDS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3 939</a:t>
                      </a: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4 953</a:t>
                      </a:r>
                      <a:endParaRPr lang="uk-UA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571856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EM23-055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6 208</a:t>
                      </a:r>
                      <a:endParaRPr lang="en-US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2 333</a:t>
                      </a:r>
                      <a:endParaRPr lang="en-US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4 062</a:t>
                      </a:r>
                      <a:endParaRPr lang="en-US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366931"/>
                  </a:ext>
                </a:extLst>
              </a:tr>
              <a:tr h="571856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UNICEF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10 862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uk-U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3 199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2010" marR="72010" marT="36004" marB="36004" anchor="ctr">
                    <a:lnT w="0">
                      <a:noFill/>
                    </a:lnT>
                    <a:lnB w="1270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472115"/>
                  </a:ext>
                </a:extLst>
              </a:tr>
              <a:tr h="5718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Flood Response (CZ)</a:t>
                      </a: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1 700</a:t>
                      </a:r>
                      <a:endParaRPr lang="en-US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3 500</a:t>
                      </a: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3 000</a:t>
                      </a:r>
                      <a:endParaRPr lang="en-US" sz="16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12700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  <a:tr h="5718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r>
                        <a:rPr lang="ru-RU" sz="16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1" kern="120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22 709</a:t>
                      </a:r>
                    </a:p>
                  </a:txBody>
                  <a:tcPr marL="72010" marR="72010" marT="36004" marB="3600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uk-U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5 532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5 742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12 333</a:t>
                      </a:r>
                      <a:endParaRPr lang="en-US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4" marB="3600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93323"/>
                  </a:ext>
                </a:extLst>
              </a:tr>
            </a:tbl>
          </a:graphicData>
        </a:graphic>
      </p:graphicFrame>
      <p:sp>
        <p:nvSpPr>
          <p:cNvPr id="16" name="SubTitle">
            <a:extLst>
              <a:ext uri="{FF2B5EF4-FFF2-40B4-BE49-F238E27FC236}">
                <a16:creationId xmlns:a16="http://schemas.microsoft.com/office/drawing/2014/main" id="{31DBDABD-14E9-4D6E-B519-1219CF93B959}"/>
              </a:ext>
            </a:extLst>
          </p:cNvPr>
          <p:cNvSpPr/>
          <p:nvPr/>
        </p:nvSpPr>
        <p:spPr>
          <a:xfrm>
            <a:off x="4079261" y="1024868"/>
            <a:ext cx="4033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7B5F"/>
                </a:solidFill>
                <a:latin typeface="Open Sans" panose="020B0606030504020204" pitchFamily="34" charset="0"/>
              </a:rPr>
              <a:t>The total number of beneficiaries</a:t>
            </a:r>
            <a:endParaRPr lang="ru-RU" b="1" dirty="0">
              <a:solidFill>
                <a:srgbClr val="007B5F"/>
              </a:solidFill>
              <a:latin typeface="Chalet-LondonNineteenSixty" pitchFamily="50" charset="0"/>
            </a:endParaRPr>
          </a:p>
        </p:txBody>
      </p:sp>
      <p:pic>
        <p:nvPicPr>
          <p:cNvPr id="10" name="Title ICO 2">
            <a:extLst>
              <a:ext uri="{FF2B5EF4-FFF2-40B4-BE49-F238E27FC236}">
                <a16:creationId xmlns:a16="http://schemas.microsoft.com/office/drawing/2014/main" id="{3B9E5BD6-0BD0-475F-A5B3-DB53CA98B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11" y="675878"/>
            <a:ext cx="312025" cy="195015"/>
          </a:xfrm>
          <a:prstGeom prst="rect">
            <a:avLst/>
          </a:prstGeom>
        </p:spPr>
      </p:pic>
      <p:pic>
        <p:nvPicPr>
          <p:cNvPr id="11" name="Title ICO 1">
            <a:extLst>
              <a:ext uri="{FF2B5EF4-FFF2-40B4-BE49-F238E27FC236}">
                <a16:creationId xmlns:a16="http://schemas.microsoft.com/office/drawing/2014/main" id="{5F93509A-9EED-4B7E-AA75-6397763C20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35"/>
          <a:stretch/>
        </p:blipFill>
        <p:spPr bwMode="auto">
          <a:xfrm>
            <a:off x="806004" y="419895"/>
            <a:ext cx="312031" cy="249376"/>
          </a:xfrm>
          <a:prstGeom prst="rect">
            <a:avLst/>
          </a:prstGeom>
          <a:noFill/>
        </p:spPr>
      </p:pic>
      <p:sp>
        <p:nvSpPr>
          <p:cNvPr id="15" name="Title Text">
            <a:extLst>
              <a:ext uri="{FF2B5EF4-FFF2-40B4-BE49-F238E27FC236}">
                <a16:creationId xmlns:a16="http://schemas.microsoft.com/office/drawing/2014/main" id="{31136C93-C654-4A90-A328-C85F084F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WASH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4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1A3-E99A-4122-BFD7-3A8983473FC0}"/>
              </a:ext>
            </a:extLst>
          </p:cNvPr>
          <p:cNvSpPr txBox="1">
            <a:spLocks/>
          </p:cNvSpPr>
          <p:nvPr/>
        </p:nvSpPr>
        <p:spPr>
          <a:xfrm>
            <a:off x="2425075" y="144092"/>
            <a:ext cx="7790213" cy="6909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uk-UA" sz="2400" b="1" dirty="0">
              <a:solidFill>
                <a:schemeClr val="tx2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1BB756AF-3E81-4F67-9F80-9A0357878B1C}"/>
              </a:ext>
            </a:extLst>
          </p:cNvPr>
          <p:cNvCxnSpPr/>
          <p:nvPr/>
        </p:nvCxnSpPr>
        <p:spPr>
          <a:xfrm>
            <a:off x="2447731" y="835020"/>
            <a:ext cx="2267338" cy="0"/>
          </a:xfrm>
          <a:prstGeom prst="line">
            <a:avLst/>
          </a:prstGeom>
          <a:ln w="28575">
            <a:solidFill>
              <a:srgbClr val="007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512F892-02C1-4633-9EAC-A53C3A7F316E}"/>
              </a:ext>
            </a:extLst>
          </p:cNvPr>
          <p:cNvSpPr/>
          <p:nvPr/>
        </p:nvSpPr>
        <p:spPr>
          <a:xfrm>
            <a:off x="2313106" y="194755"/>
            <a:ext cx="672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tx2"/>
                </a:solidFill>
              </a:rPr>
              <a:t>Missile attacks </a:t>
            </a:r>
            <a:r>
              <a:rPr lang="en-US" sz="2800" b="1" dirty="0">
                <a:solidFill>
                  <a:schemeClr val="tx2"/>
                </a:solidFill>
              </a:rPr>
              <a:t>Kharkiv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B3F2C-8C4C-41A8-98DC-0BCDB4315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63" y="985141"/>
            <a:ext cx="8740417" cy="58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walkway&#10;&#10;Description automatically generated">
            <a:extLst>
              <a:ext uri="{FF2B5EF4-FFF2-40B4-BE49-F238E27FC236}">
                <a16:creationId xmlns:a16="http://schemas.microsoft.com/office/drawing/2014/main" id="{88E2CAC2-74C8-54EC-A0C0-7997232C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2" y="0"/>
            <a:ext cx="10286066" cy="6858000"/>
          </a:xfrm>
          <a:prstGeom prst="rect">
            <a:avLst/>
          </a:prstGeom>
        </p:spPr>
      </p:pic>
      <p:sp>
        <p:nvSpPr>
          <p:cNvPr id="9" name="Title Plank">
            <a:extLst>
              <a:ext uri="{FF2B5EF4-FFF2-40B4-BE49-F238E27FC236}">
                <a16:creationId xmlns:a16="http://schemas.microsoft.com/office/drawing/2014/main" id="{A4A4EAAD-18EF-447E-8B47-36D526032320}"/>
              </a:ext>
            </a:extLst>
          </p:cNvPr>
          <p:cNvSpPr/>
          <p:nvPr/>
        </p:nvSpPr>
        <p:spPr>
          <a:xfrm>
            <a:off x="7707086" y="393289"/>
            <a:ext cx="3756537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3" name="Title Line">
            <a:extLst>
              <a:ext uri="{FF2B5EF4-FFF2-40B4-BE49-F238E27FC236}">
                <a16:creationId xmlns:a16="http://schemas.microsoft.com/office/drawing/2014/main" id="{699173BE-CA21-4418-A582-0D98562DB145}"/>
              </a:ext>
            </a:extLst>
          </p:cNvPr>
          <p:cNvCxnSpPr>
            <a:cxnSpLocks/>
          </p:cNvCxnSpPr>
          <p:nvPr/>
        </p:nvCxnSpPr>
        <p:spPr>
          <a:xfrm>
            <a:off x="11463623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848187" y="652716"/>
            <a:ext cx="3467921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bottled water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8619028" y="394224"/>
            <a:ext cx="2733787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WASH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several large containers&#10;&#10;Description automatically generated with medium confidence">
            <a:extLst>
              <a:ext uri="{FF2B5EF4-FFF2-40B4-BE49-F238E27FC236}">
                <a16:creationId xmlns:a16="http://schemas.microsoft.com/office/drawing/2014/main" id="{D5868392-956F-E7B4-00BF-6C7B096F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6" y="0"/>
            <a:ext cx="10287000" cy="6858000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CD4DCE55-EECD-4576-A291-AEE8553A4DC2}"/>
              </a:ext>
            </a:extLst>
          </p:cNvPr>
          <p:cNvSpPr/>
          <p:nvPr/>
        </p:nvSpPr>
        <p:spPr>
          <a:xfrm>
            <a:off x="564356" y="393289"/>
            <a:ext cx="5212330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6168BD2E-BD8C-4077-861B-D74C62A19411}"/>
              </a:ext>
            </a:extLst>
          </p:cNvPr>
          <p:cNvCxnSpPr>
            <a:cxnSpLocks/>
          </p:cNvCxnSpPr>
          <p:nvPr/>
        </p:nvCxnSpPr>
        <p:spPr>
          <a:xfrm>
            <a:off x="60022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water purification system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WASH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B4FC8-26B4-44E3-A7EF-0727D6C4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ECF4BB57-EA22-4E6F-AEFF-ADB623D0B13A}"/>
              </a:ext>
            </a:extLst>
          </p:cNvPr>
          <p:cNvSpPr/>
          <p:nvPr/>
        </p:nvSpPr>
        <p:spPr>
          <a:xfrm>
            <a:off x="564356" y="393289"/>
            <a:ext cx="423987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D9DBAE4B-39C0-48AA-95EC-3616891079E8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hygiene kits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WASH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815E6-AA7D-46C4-B372-0EAC3DCF3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Title Plank">
            <a:extLst>
              <a:ext uri="{FF2B5EF4-FFF2-40B4-BE49-F238E27FC236}">
                <a16:creationId xmlns:a16="http://schemas.microsoft.com/office/drawing/2014/main" id="{4A2BD53D-5797-4240-BB3F-4A451BBFA8B0}"/>
              </a:ext>
            </a:extLst>
          </p:cNvPr>
          <p:cNvSpPr/>
          <p:nvPr/>
        </p:nvSpPr>
        <p:spPr>
          <a:xfrm>
            <a:off x="564357" y="393289"/>
            <a:ext cx="4123758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3" name="Title Line">
            <a:extLst>
              <a:ext uri="{FF2B5EF4-FFF2-40B4-BE49-F238E27FC236}">
                <a16:creationId xmlns:a16="http://schemas.microsoft.com/office/drawing/2014/main" id="{6777A69A-9CE5-49E8-A89F-B22FBDC7A811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Intallation of a sewer system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WASH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">
            <a:extLst>
              <a:ext uri="{FF2B5EF4-FFF2-40B4-BE49-F238E27FC236}">
                <a16:creationId xmlns:a16="http://schemas.microsoft.com/office/drawing/2014/main" id="{F68CF40A-7A77-4381-919F-2D863C897C6E}"/>
              </a:ext>
            </a:extLst>
          </p:cNvPr>
          <p:cNvSpPr txBox="1">
            <a:spLocks/>
          </p:cNvSpPr>
          <p:nvPr/>
        </p:nvSpPr>
        <p:spPr>
          <a:xfrm>
            <a:off x="0" y="5147121"/>
            <a:ext cx="12192000" cy="610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336 wheelchairs for beneficiaries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26585235-B3A5-4725-A27B-14E73936D9C3}"/>
              </a:ext>
            </a:extLst>
          </p:cNvPr>
          <p:cNvSpPr txBox="1">
            <a:spLocks/>
          </p:cNvSpPr>
          <p:nvPr/>
        </p:nvSpPr>
        <p:spPr>
          <a:xfrm>
            <a:off x="0" y="4368460"/>
            <a:ext cx="12192000" cy="610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16 generators (50 to 160 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kW)</a:t>
            </a:r>
            <a:endParaRPr lang="ru-RU" b="1" dirty="0">
              <a:solidFill>
                <a:srgbClr val="D39F0B"/>
              </a:solidFill>
              <a:latin typeface="Chalet-LondonNineteenSixty" pitchFamily="50" charset="0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F49DC906-67DB-4536-9EEE-6666E4513A48}"/>
              </a:ext>
            </a:extLst>
          </p:cNvPr>
          <p:cNvSpPr txBox="1">
            <a:spLocks/>
          </p:cNvSpPr>
          <p:nvPr/>
        </p:nvSpPr>
        <p:spPr>
          <a:xfrm>
            <a:off x="5" y="3629243"/>
            <a:ext cx="12191998" cy="55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39 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medical equipment</a:t>
            </a:r>
            <a:endParaRPr lang="LID4096" sz="24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24842B92-F081-4FE8-9395-2E4675625700}"/>
              </a:ext>
            </a:extLst>
          </p:cNvPr>
          <p:cNvSpPr txBox="1">
            <a:spLocks/>
          </p:cNvSpPr>
          <p:nvPr/>
        </p:nvSpPr>
        <p:spPr>
          <a:xfrm>
            <a:off x="4" y="2918814"/>
            <a:ext cx="12191999" cy="61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>
                <a:solidFill>
                  <a:srgbClr val="D39F0B"/>
                </a:solidFill>
                <a:latin typeface="Open Sans" panose="020B0606030504020204" pitchFamily="34" charset="0"/>
              </a:rPr>
              <a:t>3 trucks of </a:t>
            </a:r>
            <a:r>
              <a:rPr lang="en-CA" b="1">
                <a:solidFill>
                  <a:srgbClr val="D39F0B"/>
                </a:solidFill>
                <a:latin typeface="Open Sans" panose="020B0606030504020204" pitchFamily="34" charset="0"/>
              </a:rPr>
              <a:t>medical supplies</a:t>
            </a:r>
            <a:endParaRPr lang="LID4096" sz="2000" b="1" dirty="0">
              <a:solidFill>
                <a:srgbClr val="D39F0B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B57C92B7-C7F2-4757-9F09-0B8B559CB806}"/>
              </a:ext>
            </a:extLst>
          </p:cNvPr>
          <p:cNvSpPr txBox="1">
            <a:spLocks/>
          </p:cNvSpPr>
          <p:nvPr/>
        </p:nvSpPr>
        <p:spPr>
          <a:xfrm>
            <a:off x="1" y="2208385"/>
            <a:ext cx="12191998" cy="61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>
                <a:solidFill>
                  <a:srgbClr val="007B5F"/>
                </a:solidFill>
                <a:latin typeface="Open Sans" panose="020B0606030504020204" pitchFamily="34" charset="0"/>
              </a:rPr>
              <a:t>We are successfully distributed to the hospitals:</a:t>
            </a:r>
            <a:endParaRPr lang="LID4096" sz="20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pic>
        <p:nvPicPr>
          <p:cNvPr id="22" name="Title ICO">
            <a:extLst>
              <a:ext uri="{FF2B5EF4-FFF2-40B4-BE49-F238E27FC236}">
                <a16:creationId xmlns:a16="http://schemas.microsoft.com/office/drawing/2014/main" id="{9237EFEC-36BF-4037-B17A-1F5886EA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8" y="798251"/>
            <a:ext cx="695848" cy="695848"/>
          </a:xfrm>
          <a:prstGeom prst="rect">
            <a:avLst/>
          </a:prstGeom>
        </p:spPr>
      </p:pic>
      <p:sp>
        <p:nvSpPr>
          <p:cNvPr id="12" name="Title Text">
            <a:extLst>
              <a:ext uri="{FF2B5EF4-FFF2-40B4-BE49-F238E27FC236}">
                <a16:creationId xmlns:a16="http://schemas.microsoft.com/office/drawing/2014/main" id="{225A475A-5786-4473-BD32-D147C26B82BB}"/>
              </a:ext>
            </a:extLst>
          </p:cNvPr>
          <p:cNvSpPr txBox="1">
            <a:spLocks/>
          </p:cNvSpPr>
          <p:nvPr/>
        </p:nvSpPr>
        <p:spPr>
          <a:xfrm>
            <a:off x="1862897" y="809705"/>
            <a:ext cx="6404827" cy="860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B5F"/>
                </a:solidFill>
                <a:latin typeface="Open Sans" panose="020B0606030504020204" pitchFamily="34" charset="0"/>
              </a:rPr>
              <a:t>Health</a:t>
            </a:r>
            <a:endParaRPr lang="LID4096" sz="5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cxnSp>
        <p:nvCxnSpPr>
          <p:cNvPr id="13" name="Title Line">
            <a:extLst>
              <a:ext uri="{FF2B5EF4-FFF2-40B4-BE49-F238E27FC236}">
                <a16:creationId xmlns:a16="http://schemas.microsoft.com/office/drawing/2014/main" id="{6B1EA41D-146C-4503-817D-14C5B5474123}"/>
              </a:ext>
            </a:extLst>
          </p:cNvPr>
          <p:cNvCxnSpPr>
            <a:cxnSpLocks/>
          </p:cNvCxnSpPr>
          <p:nvPr/>
        </p:nvCxnSpPr>
        <p:spPr>
          <a:xfrm>
            <a:off x="1651231" y="733512"/>
            <a:ext cx="0" cy="808591"/>
          </a:xfrm>
          <a:prstGeom prst="line">
            <a:avLst/>
          </a:prstGeom>
          <a:ln w="28575">
            <a:solidFill>
              <a:srgbClr val="D39F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3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9" grpId="0"/>
      <p:bldP spid="20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ble (source)" hidden="1">
            <a:extLst>
              <a:ext uri="{FF2B5EF4-FFF2-40B4-BE49-F238E27FC236}">
                <a16:creationId xmlns:a16="http://schemas.microsoft.com/office/drawing/2014/main" id="{1A139F42-11E2-4AFF-88D9-02F7C5C2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6" y="1473385"/>
            <a:ext cx="10870179" cy="3595995"/>
          </a:xfrm>
          <a:prstGeom prst="rect">
            <a:avLst/>
          </a:prstGeom>
        </p:spPr>
      </p:pic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7BCF9C4F-7858-47E6-9B8C-09CCACDA9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16932"/>
              </p:ext>
            </p:extLst>
          </p:nvPr>
        </p:nvGraphicFramePr>
        <p:xfrm>
          <a:off x="1448660" y="1816772"/>
          <a:ext cx="9294680" cy="38850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8936">
                  <a:extLst>
                    <a:ext uri="{9D8B030D-6E8A-4147-A177-3AD203B41FA5}">
                      <a16:colId xmlns:a16="http://schemas.microsoft.com/office/drawing/2014/main" val="2065594514"/>
                    </a:ext>
                  </a:extLst>
                </a:gridCol>
                <a:gridCol w="1858936">
                  <a:extLst>
                    <a:ext uri="{9D8B030D-6E8A-4147-A177-3AD203B41FA5}">
                      <a16:colId xmlns:a16="http://schemas.microsoft.com/office/drawing/2014/main" val="3015816188"/>
                    </a:ext>
                  </a:extLst>
                </a:gridCol>
                <a:gridCol w="1858936">
                  <a:extLst>
                    <a:ext uri="{9D8B030D-6E8A-4147-A177-3AD203B41FA5}">
                      <a16:colId xmlns:a16="http://schemas.microsoft.com/office/drawing/2014/main" val="1175992090"/>
                    </a:ext>
                  </a:extLst>
                </a:gridCol>
                <a:gridCol w="1858936">
                  <a:extLst>
                    <a:ext uri="{9D8B030D-6E8A-4147-A177-3AD203B41FA5}">
                      <a16:colId xmlns:a16="http://schemas.microsoft.com/office/drawing/2014/main" val="216411037"/>
                    </a:ext>
                  </a:extLst>
                </a:gridCol>
                <a:gridCol w="1858936">
                  <a:extLst>
                    <a:ext uri="{9D8B030D-6E8A-4147-A177-3AD203B41FA5}">
                      <a16:colId xmlns:a16="http://schemas.microsoft.com/office/drawing/2014/main" val="3277212918"/>
                    </a:ext>
                  </a:extLst>
                </a:gridCol>
              </a:tblGrid>
              <a:tr h="795799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Donor Name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Wheelchairs,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pcs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Medical Equipment, pcs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Medical supplies, pcs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Generators</a:t>
                      </a:r>
                    </a:p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medical centers, pcs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solidFill>
                      <a:srgbClr val="007B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40684"/>
                  </a:ext>
                </a:extLst>
              </a:tr>
              <a:tr h="618803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ADRA Sweden</a:t>
                      </a:r>
                    </a:p>
                    <a:p>
                      <a:pPr algn="ctr"/>
                      <a:r>
                        <a:rPr lang="en-US" sz="1500" b="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OneMed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72010" marR="72010" marT="36005" marB="36005" anchor="ctr"/>
                </a:tc>
                <a:extLst>
                  <a:ext uri="{0D108BD9-81ED-4DB2-BD59-A6C34878D82A}">
                    <a16:rowId xmlns:a16="http://schemas.microsoft.com/office/drawing/2014/main" val="1478087949"/>
                  </a:ext>
                </a:extLst>
              </a:tr>
              <a:tr h="617615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Airlink &amp; Tzu Chi </a:t>
                      </a:r>
                      <a:endParaRPr lang="en-CA" sz="1500" b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783309"/>
                  </a:ext>
                </a:extLst>
              </a:tr>
              <a:tr h="617615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LDS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336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366931"/>
                  </a:ext>
                </a:extLst>
              </a:tr>
              <a:tr h="617615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err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MoFa</a:t>
                      </a:r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(JP)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en-CA" sz="1500" b="0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472115"/>
                  </a:ext>
                </a:extLst>
              </a:tr>
              <a:tr h="617615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r>
                        <a:rPr lang="ru-RU" sz="1600" b="1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336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B5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en-CA" sz="1600" b="1" dirty="0">
                        <a:solidFill>
                          <a:srgbClr val="007B5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10" marR="72010" marT="36005" marB="36005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42402"/>
                  </a:ext>
                </a:extLst>
              </a:tr>
            </a:tbl>
          </a:graphicData>
        </a:graphic>
      </p:graphicFrame>
      <p:sp>
        <p:nvSpPr>
          <p:cNvPr id="15" name="SubTitle">
            <a:extLst>
              <a:ext uri="{FF2B5EF4-FFF2-40B4-BE49-F238E27FC236}">
                <a16:creationId xmlns:a16="http://schemas.microsoft.com/office/drawing/2014/main" id="{ACE8748C-3DBD-4996-87A1-A9D7547CE5BD}"/>
              </a:ext>
            </a:extLst>
          </p:cNvPr>
          <p:cNvSpPr/>
          <p:nvPr/>
        </p:nvSpPr>
        <p:spPr>
          <a:xfrm>
            <a:off x="3786727" y="1236154"/>
            <a:ext cx="461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7B5F"/>
                </a:solidFill>
                <a:latin typeface="Open Sans" panose="020B0606030504020204" pitchFamily="34" charset="0"/>
              </a:rPr>
              <a:t>The total number of distributed pieces</a:t>
            </a:r>
            <a:endParaRPr lang="en-CA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pic>
        <p:nvPicPr>
          <p:cNvPr id="13" name="Title ICO">
            <a:extLst>
              <a:ext uri="{FF2B5EF4-FFF2-40B4-BE49-F238E27FC236}">
                <a16:creationId xmlns:a16="http://schemas.microsoft.com/office/drawing/2014/main" id="{844A3721-0925-4B7B-9243-F1415B28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95" y="429335"/>
            <a:ext cx="406451" cy="406451"/>
          </a:xfrm>
          <a:prstGeom prst="rect">
            <a:avLst/>
          </a:prstGeom>
        </p:spPr>
      </p:pic>
      <p:sp>
        <p:nvSpPr>
          <p:cNvPr id="10" name="Title Text">
            <a:extLst>
              <a:ext uri="{FF2B5EF4-FFF2-40B4-BE49-F238E27FC236}">
                <a16:creationId xmlns:a16="http://schemas.microsoft.com/office/drawing/2014/main" id="{9D3CF15D-5CD5-42E8-8901-FB16DF379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20" y="298311"/>
            <a:ext cx="4846180" cy="72655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B5F"/>
                </a:solidFill>
                <a:latin typeface="Open Sans" panose="020B0606030504020204" pitchFamily="34" charset="0"/>
              </a:rPr>
              <a:t>Health</a:t>
            </a:r>
            <a:endParaRPr lang="LID4096" sz="2400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2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F4C6B0-0BC5-4EF8-8101-30CBDE57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C33837CB-8EBF-4D44-ADCB-5C31C57FAE55}"/>
              </a:ext>
            </a:extLst>
          </p:cNvPr>
          <p:cNvSpPr/>
          <p:nvPr/>
        </p:nvSpPr>
        <p:spPr>
          <a:xfrm>
            <a:off x="564355" y="393289"/>
            <a:ext cx="5009131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6A5A9778-A590-4D1B-B777-9FC770B47B84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medical equipment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Health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C0ADC-679B-4899-A85A-3AF6C49C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6522D947-8640-4137-952C-66DA5965939A}"/>
              </a:ext>
            </a:extLst>
          </p:cNvPr>
          <p:cNvSpPr/>
          <p:nvPr/>
        </p:nvSpPr>
        <p:spPr>
          <a:xfrm>
            <a:off x="564355" y="393289"/>
            <a:ext cx="4501131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692D85B7-1443-4B77-B9B4-0DFA81EEA18E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Distribution of medical devices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94224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Health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34979-6121-485A-8A93-9E96029F3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Plank">
            <a:extLst>
              <a:ext uri="{FF2B5EF4-FFF2-40B4-BE49-F238E27FC236}">
                <a16:creationId xmlns:a16="http://schemas.microsoft.com/office/drawing/2014/main" id="{6FCAE442-FB0E-4288-AC31-A13E9813C31C}"/>
              </a:ext>
            </a:extLst>
          </p:cNvPr>
          <p:cNvSpPr/>
          <p:nvPr/>
        </p:nvSpPr>
        <p:spPr>
          <a:xfrm>
            <a:off x="564356" y="393289"/>
            <a:ext cx="3630274" cy="595172"/>
          </a:xfrm>
          <a:prstGeom prst="rect">
            <a:avLst/>
          </a:prstGeom>
          <a:gradFill>
            <a:gsLst>
              <a:gs pos="5500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Title Line">
            <a:extLst>
              <a:ext uri="{FF2B5EF4-FFF2-40B4-BE49-F238E27FC236}">
                <a16:creationId xmlns:a16="http://schemas.microsoft.com/office/drawing/2014/main" id="{7FC6981C-63FA-4D07-8599-FF6902B1F740}"/>
              </a:ext>
            </a:extLst>
          </p:cNvPr>
          <p:cNvCxnSpPr>
            <a:cxnSpLocks/>
          </p:cNvCxnSpPr>
          <p:nvPr/>
        </p:nvCxnSpPr>
        <p:spPr>
          <a:xfrm>
            <a:off x="564356" y="393289"/>
            <a:ext cx="0" cy="5951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Text">
            <a:extLst>
              <a:ext uri="{FF2B5EF4-FFF2-40B4-BE49-F238E27FC236}">
                <a16:creationId xmlns:a16="http://schemas.microsoft.com/office/drawing/2014/main" id="{3D232BA7-AD34-44D3-9A8C-946CDC3A6FDC}"/>
              </a:ext>
            </a:extLst>
          </p:cNvPr>
          <p:cNvSpPr txBox="1">
            <a:spLocks/>
          </p:cNvSpPr>
          <p:nvPr/>
        </p:nvSpPr>
        <p:spPr>
          <a:xfrm>
            <a:off x="718256" y="652716"/>
            <a:ext cx="5377730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solidFill>
                  <a:schemeClr val="bg1"/>
                </a:solidFill>
                <a:latin typeface="Open Sans" panose="020B0606030504020204" pitchFamily="34" charset="0"/>
              </a:rPr>
              <a:t>Distribution of wheelchairs</a:t>
            </a:r>
            <a:endParaRPr lang="LID4096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93B83D25-B637-438E-8BD3-5C60500AA80A}"/>
              </a:ext>
            </a:extLst>
          </p:cNvPr>
          <p:cNvSpPr txBox="1">
            <a:spLocks/>
          </p:cNvSpPr>
          <p:nvPr/>
        </p:nvSpPr>
        <p:spPr>
          <a:xfrm>
            <a:off x="718256" y="375563"/>
            <a:ext cx="5377738" cy="374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</a:rPr>
              <a:t>Health</a:t>
            </a:r>
            <a:endParaRPr lang="LID4096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EDFE-E0E9-41DB-B174-91E133D2F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011" y="224116"/>
            <a:ext cx="9144000" cy="587469"/>
          </a:xfrm>
        </p:spPr>
        <p:txBody>
          <a:bodyPr>
            <a:normAutofit/>
          </a:bodyPr>
          <a:lstStyle/>
          <a:p>
            <a:r>
              <a:rPr lang="en-US" sz="3200" b="1" dirty="0"/>
              <a:t>16 projects were successfully completed in 2023 year </a:t>
            </a:r>
            <a:endParaRPr lang="ru-UA" sz="3200" b="1" dirty="0"/>
          </a:p>
        </p:txBody>
      </p:sp>
      <p:pic>
        <p:nvPicPr>
          <p:cNvPr id="7" name="Picture 6" descr="A green and white table with text&#10;&#10;Description automatically generated">
            <a:extLst>
              <a:ext uri="{FF2B5EF4-FFF2-40B4-BE49-F238E27FC236}">
                <a16:creationId xmlns:a16="http://schemas.microsoft.com/office/drawing/2014/main" id="{75343F37-6BFB-486B-7BAE-16B9573E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05" y="811585"/>
            <a:ext cx="10113433" cy="5748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B9D30-75F4-276D-B681-91391133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324" y="3687378"/>
            <a:ext cx="2128562" cy="2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1A3-E99A-4122-BFD7-3A8983473FC0}"/>
              </a:ext>
            </a:extLst>
          </p:cNvPr>
          <p:cNvSpPr txBox="1">
            <a:spLocks/>
          </p:cNvSpPr>
          <p:nvPr/>
        </p:nvSpPr>
        <p:spPr>
          <a:xfrm>
            <a:off x="2425075" y="144092"/>
            <a:ext cx="7790213" cy="6909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uk-UA" sz="2400" b="1" dirty="0">
              <a:solidFill>
                <a:schemeClr val="tx2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1BB756AF-3E81-4F67-9F80-9A0357878B1C}"/>
              </a:ext>
            </a:extLst>
          </p:cNvPr>
          <p:cNvCxnSpPr/>
          <p:nvPr/>
        </p:nvCxnSpPr>
        <p:spPr>
          <a:xfrm>
            <a:off x="2447731" y="835020"/>
            <a:ext cx="2267338" cy="0"/>
          </a:xfrm>
          <a:prstGeom prst="line">
            <a:avLst/>
          </a:prstGeom>
          <a:ln w="28575">
            <a:solidFill>
              <a:srgbClr val="007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512F892-02C1-4633-9EAC-A53C3A7F316E}"/>
              </a:ext>
            </a:extLst>
          </p:cNvPr>
          <p:cNvSpPr/>
          <p:nvPr/>
        </p:nvSpPr>
        <p:spPr>
          <a:xfrm>
            <a:off x="2313106" y="194755"/>
            <a:ext cx="672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tx2"/>
                </a:solidFill>
              </a:rPr>
              <a:t>Missile attacks </a:t>
            </a:r>
            <a:r>
              <a:rPr lang="en-US" sz="2800" b="1" dirty="0">
                <a:solidFill>
                  <a:schemeClr val="tx2"/>
                </a:solidFill>
              </a:rPr>
              <a:t>Kharkiv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1B9A4-29DE-4CED-A2CF-461CD203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1" y="885684"/>
            <a:ext cx="5225763" cy="5697595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C5B9F21E-C157-A3F9-42EF-7C14CFF1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55" y="835020"/>
            <a:ext cx="4880628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95091D3-58A9-492C-A5FC-D3314294F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23" y="644265"/>
            <a:ext cx="59899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UA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Projects currently being implemented</a:t>
            </a:r>
          </a:p>
        </p:txBody>
      </p:sp>
      <p:pic>
        <p:nvPicPr>
          <p:cNvPr id="3" name="Picture 2" descr="A table with a list of names&#10;&#10;Description automatically generated">
            <a:extLst>
              <a:ext uri="{FF2B5EF4-FFF2-40B4-BE49-F238E27FC236}">
                <a16:creationId xmlns:a16="http://schemas.microsoft.com/office/drawing/2014/main" id="{6F000D30-EBD8-A591-BFD1-A140DB0F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3" y="1167485"/>
            <a:ext cx="10481495" cy="49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34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nk Back">
            <a:extLst>
              <a:ext uri="{FF2B5EF4-FFF2-40B4-BE49-F238E27FC236}">
                <a16:creationId xmlns:a16="http://schemas.microsoft.com/office/drawing/2014/main" id="{907C413F-0173-4883-8F92-964F4DB756AD}"/>
              </a:ext>
            </a:extLst>
          </p:cNvPr>
          <p:cNvSpPr/>
          <p:nvPr/>
        </p:nvSpPr>
        <p:spPr>
          <a:xfrm>
            <a:off x="6995887" y="5370396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Plank Main">
            <a:extLst>
              <a:ext uri="{FF2B5EF4-FFF2-40B4-BE49-F238E27FC236}">
                <a16:creationId xmlns:a16="http://schemas.microsoft.com/office/drawing/2014/main" id="{96C127DE-ED48-4FC5-87EB-29749C9F4551}"/>
              </a:ext>
            </a:extLst>
          </p:cNvPr>
          <p:cNvSpPr/>
          <p:nvPr/>
        </p:nvSpPr>
        <p:spPr>
          <a:xfrm>
            <a:off x="7721602" y="5370396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D8E910C-2571-47E1-9C6D-0BDA1E858923}"/>
              </a:ext>
            </a:extLst>
          </p:cNvPr>
          <p:cNvSpPr/>
          <p:nvPr/>
        </p:nvSpPr>
        <p:spPr>
          <a:xfrm>
            <a:off x="8661252" y="5387755"/>
            <a:ext cx="936475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Food Security</a:t>
            </a:r>
          </a:p>
          <a:p>
            <a:pPr algn="ctr">
              <a:tabLst>
                <a:tab pos="3143250" algn="l"/>
              </a:tabLst>
            </a:pPr>
            <a:r>
              <a:rPr lang="en-CA" sz="1400">
                <a:solidFill>
                  <a:schemeClr val="bg1"/>
                </a:solidFill>
                <a:latin typeface="Open Sans" panose="020B0606030504020204" pitchFamily="34" charset="0"/>
              </a:rPr>
              <a:t>&amp; Livelihoods</a:t>
            </a:r>
          </a:p>
        </p:txBody>
      </p:sp>
      <p:pic>
        <p:nvPicPr>
          <p:cNvPr id="80" name="ICO">
            <a:extLst>
              <a:ext uri="{FF2B5EF4-FFF2-40B4-BE49-F238E27FC236}">
                <a16:creationId xmlns:a16="http://schemas.microsoft.com/office/drawing/2014/main" id="{A80650FF-33C9-4F8B-908E-4DC683D4E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626" y="5541207"/>
            <a:ext cx="382622" cy="263052"/>
          </a:xfrm>
          <a:prstGeom prst="rect">
            <a:avLst/>
          </a:prstGeom>
        </p:spPr>
      </p:pic>
      <p:sp>
        <p:nvSpPr>
          <p:cNvPr id="62" name="Plank Back">
            <a:extLst>
              <a:ext uri="{FF2B5EF4-FFF2-40B4-BE49-F238E27FC236}">
                <a16:creationId xmlns:a16="http://schemas.microsoft.com/office/drawing/2014/main" id="{18C97BF3-EDCA-4FDA-B2B5-3FDFF600A32B}"/>
              </a:ext>
            </a:extLst>
          </p:cNvPr>
          <p:cNvSpPr/>
          <p:nvPr/>
        </p:nvSpPr>
        <p:spPr>
          <a:xfrm>
            <a:off x="6995887" y="4365282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Plank Main">
            <a:extLst>
              <a:ext uri="{FF2B5EF4-FFF2-40B4-BE49-F238E27FC236}">
                <a16:creationId xmlns:a16="http://schemas.microsoft.com/office/drawing/2014/main" id="{6D6E7D63-71D6-4A65-989E-3251B108E81A}"/>
              </a:ext>
            </a:extLst>
          </p:cNvPr>
          <p:cNvSpPr/>
          <p:nvPr/>
        </p:nvSpPr>
        <p:spPr>
          <a:xfrm>
            <a:off x="7721602" y="4365282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Text">
            <a:extLst>
              <a:ext uri="{FF2B5EF4-FFF2-40B4-BE49-F238E27FC236}">
                <a16:creationId xmlns:a16="http://schemas.microsoft.com/office/drawing/2014/main" id="{A2267D07-C840-4986-B593-2F88247CDC89}"/>
              </a:ext>
            </a:extLst>
          </p:cNvPr>
          <p:cNvSpPr/>
          <p:nvPr/>
        </p:nvSpPr>
        <p:spPr>
          <a:xfrm>
            <a:off x="8624381" y="4467913"/>
            <a:ext cx="101021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Education</a:t>
            </a:r>
          </a:p>
        </p:txBody>
      </p:sp>
      <p:pic>
        <p:nvPicPr>
          <p:cNvPr id="79" name="ICO">
            <a:extLst>
              <a:ext uri="{FF2B5EF4-FFF2-40B4-BE49-F238E27FC236}">
                <a16:creationId xmlns:a16="http://schemas.microsoft.com/office/drawing/2014/main" id="{865B690A-44B2-4684-ABA8-E03D57B0F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91" y="4438288"/>
            <a:ext cx="445903" cy="445903"/>
          </a:xfrm>
          <a:prstGeom prst="rect">
            <a:avLst/>
          </a:prstGeom>
        </p:spPr>
      </p:pic>
      <p:sp>
        <p:nvSpPr>
          <p:cNvPr id="66" name="Plank Back">
            <a:extLst>
              <a:ext uri="{FF2B5EF4-FFF2-40B4-BE49-F238E27FC236}">
                <a16:creationId xmlns:a16="http://schemas.microsoft.com/office/drawing/2014/main" id="{87B7E43A-2F76-4C0B-9220-09AE1434E0E3}"/>
              </a:ext>
            </a:extLst>
          </p:cNvPr>
          <p:cNvSpPr/>
          <p:nvPr/>
        </p:nvSpPr>
        <p:spPr>
          <a:xfrm>
            <a:off x="6995887" y="3360168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Plank Main">
            <a:extLst>
              <a:ext uri="{FF2B5EF4-FFF2-40B4-BE49-F238E27FC236}">
                <a16:creationId xmlns:a16="http://schemas.microsoft.com/office/drawing/2014/main" id="{84F287E2-74EB-4E16-A5BA-62B9DF1C0697}"/>
              </a:ext>
            </a:extLst>
          </p:cNvPr>
          <p:cNvSpPr/>
          <p:nvPr/>
        </p:nvSpPr>
        <p:spPr>
          <a:xfrm>
            <a:off x="7721602" y="3360168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AFCE4C79-4632-4D39-89F1-3675A953696D}"/>
              </a:ext>
            </a:extLst>
          </p:cNvPr>
          <p:cNvSpPr/>
          <p:nvPr/>
        </p:nvSpPr>
        <p:spPr>
          <a:xfrm>
            <a:off x="8392280" y="3463740"/>
            <a:ext cx="1404552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Logistics</a:t>
            </a:r>
          </a:p>
        </p:txBody>
      </p:sp>
      <p:pic>
        <p:nvPicPr>
          <p:cNvPr id="75" name="ICO">
            <a:extLst>
              <a:ext uri="{FF2B5EF4-FFF2-40B4-BE49-F238E27FC236}">
                <a16:creationId xmlns:a16="http://schemas.microsoft.com/office/drawing/2014/main" id="{83ECBE29-6009-429F-9DAC-CCCC043FC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966" y="3467188"/>
            <a:ext cx="395558" cy="395558"/>
          </a:xfrm>
          <a:prstGeom prst="rect">
            <a:avLst/>
          </a:prstGeom>
        </p:spPr>
      </p:pic>
      <p:sp>
        <p:nvSpPr>
          <p:cNvPr id="70" name="Plank Back">
            <a:extLst>
              <a:ext uri="{FF2B5EF4-FFF2-40B4-BE49-F238E27FC236}">
                <a16:creationId xmlns:a16="http://schemas.microsoft.com/office/drawing/2014/main" id="{CE5A15F8-4AB5-44A3-86EE-19139B675055}"/>
              </a:ext>
            </a:extLst>
          </p:cNvPr>
          <p:cNvSpPr/>
          <p:nvPr/>
        </p:nvSpPr>
        <p:spPr>
          <a:xfrm>
            <a:off x="6995887" y="2355054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Plank Main">
            <a:extLst>
              <a:ext uri="{FF2B5EF4-FFF2-40B4-BE49-F238E27FC236}">
                <a16:creationId xmlns:a16="http://schemas.microsoft.com/office/drawing/2014/main" id="{BD64DA1F-75A4-46A9-B84E-4864B1009CED}"/>
              </a:ext>
            </a:extLst>
          </p:cNvPr>
          <p:cNvSpPr/>
          <p:nvPr/>
        </p:nvSpPr>
        <p:spPr>
          <a:xfrm>
            <a:off x="7721602" y="2355054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FD1DEC8-17E5-4655-A302-A1A04B15A5AC}"/>
              </a:ext>
            </a:extLst>
          </p:cNvPr>
          <p:cNvSpPr/>
          <p:nvPr/>
        </p:nvSpPr>
        <p:spPr>
          <a:xfrm>
            <a:off x="7887174" y="2475188"/>
            <a:ext cx="254268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Health</a:t>
            </a:r>
          </a:p>
        </p:txBody>
      </p:sp>
      <p:pic>
        <p:nvPicPr>
          <p:cNvPr id="74" name="ICO">
            <a:extLst>
              <a:ext uri="{FF2B5EF4-FFF2-40B4-BE49-F238E27FC236}">
                <a16:creationId xmlns:a16="http://schemas.microsoft.com/office/drawing/2014/main" id="{16520EC2-7ACF-42E2-92A6-40A18DC85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121" y="2463853"/>
            <a:ext cx="406451" cy="406451"/>
          </a:xfrm>
          <a:prstGeom prst="rect">
            <a:avLst/>
          </a:prstGeom>
        </p:spPr>
      </p:pic>
      <p:sp>
        <p:nvSpPr>
          <p:cNvPr id="28" name="Plank Back">
            <a:extLst>
              <a:ext uri="{FF2B5EF4-FFF2-40B4-BE49-F238E27FC236}">
                <a16:creationId xmlns:a16="http://schemas.microsoft.com/office/drawing/2014/main" id="{AC2A9A19-F3B1-495C-965D-7749EF55330C}"/>
              </a:ext>
            </a:extLst>
          </p:cNvPr>
          <p:cNvSpPr/>
          <p:nvPr/>
        </p:nvSpPr>
        <p:spPr>
          <a:xfrm>
            <a:off x="2380341" y="5370396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Plank Main">
            <a:extLst>
              <a:ext uri="{FF2B5EF4-FFF2-40B4-BE49-F238E27FC236}">
                <a16:creationId xmlns:a16="http://schemas.microsoft.com/office/drawing/2014/main" id="{775775E3-5952-4387-A4B6-AA9DAA1BDA18}"/>
              </a:ext>
            </a:extLst>
          </p:cNvPr>
          <p:cNvSpPr/>
          <p:nvPr/>
        </p:nvSpPr>
        <p:spPr>
          <a:xfrm>
            <a:off x="1654626" y="5370396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B7DB8B97-AFE1-48FB-B609-DF9C460CD88A}"/>
              </a:ext>
            </a:extLst>
          </p:cNvPr>
          <p:cNvSpPr/>
          <p:nvPr/>
        </p:nvSpPr>
        <p:spPr>
          <a:xfrm>
            <a:off x="2594273" y="5473027"/>
            <a:ext cx="936475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WASH</a:t>
            </a:r>
          </a:p>
        </p:txBody>
      </p:sp>
      <p:pic>
        <p:nvPicPr>
          <p:cNvPr id="39" name="ICO">
            <a:extLst>
              <a:ext uri="{FF2B5EF4-FFF2-40B4-BE49-F238E27FC236}">
                <a16:creationId xmlns:a16="http://schemas.microsoft.com/office/drawing/2014/main" id="{47089E91-F3E0-4B4C-8D80-7DE1708FCD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35"/>
          <a:stretch/>
        </p:blipFill>
        <p:spPr bwMode="auto">
          <a:xfrm>
            <a:off x="4465542" y="5357696"/>
            <a:ext cx="718378" cy="574129"/>
          </a:xfrm>
          <a:prstGeom prst="rect">
            <a:avLst/>
          </a:prstGeom>
          <a:noFill/>
        </p:spPr>
      </p:pic>
      <p:sp>
        <p:nvSpPr>
          <p:cNvPr id="25" name="Plank Back">
            <a:extLst>
              <a:ext uri="{FF2B5EF4-FFF2-40B4-BE49-F238E27FC236}">
                <a16:creationId xmlns:a16="http://schemas.microsoft.com/office/drawing/2014/main" id="{66A707EE-94B6-4ACF-A1FE-9BB62A1150CB}"/>
              </a:ext>
            </a:extLst>
          </p:cNvPr>
          <p:cNvSpPr/>
          <p:nvPr/>
        </p:nvSpPr>
        <p:spPr>
          <a:xfrm>
            <a:off x="2380341" y="4365282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Plank Main">
            <a:extLst>
              <a:ext uri="{FF2B5EF4-FFF2-40B4-BE49-F238E27FC236}">
                <a16:creationId xmlns:a16="http://schemas.microsoft.com/office/drawing/2014/main" id="{D4162E20-8F69-48B8-85BA-24E57A73A2A6}"/>
              </a:ext>
            </a:extLst>
          </p:cNvPr>
          <p:cNvSpPr/>
          <p:nvPr/>
        </p:nvSpPr>
        <p:spPr>
          <a:xfrm>
            <a:off x="1654626" y="4365282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61B294B2-E812-4CEB-92B4-12D3A43C01E6}"/>
              </a:ext>
            </a:extLst>
          </p:cNvPr>
          <p:cNvSpPr/>
          <p:nvPr/>
        </p:nvSpPr>
        <p:spPr>
          <a:xfrm>
            <a:off x="2557405" y="4467913"/>
            <a:ext cx="101021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Shelter</a:t>
            </a:r>
          </a:p>
        </p:txBody>
      </p:sp>
      <p:pic>
        <p:nvPicPr>
          <p:cNvPr id="41" name="ICO">
            <a:extLst>
              <a:ext uri="{FF2B5EF4-FFF2-40B4-BE49-F238E27FC236}">
                <a16:creationId xmlns:a16="http://schemas.microsoft.com/office/drawing/2014/main" id="{E77BC361-8AE2-4451-8E11-9C66BAA9CC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6050" y="4438288"/>
            <a:ext cx="530068" cy="485146"/>
          </a:xfrm>
          <a:prstGeom prst="rect">
            <a:avLst/>
          </a:prstGeom>
          <a:noFill/>
        </p:spPr>
      </p:pic>
      <p:sp>
        <p:nvSpPr>
          <p:cNvPr id="22" name="Plank Back">
            <a:extLst>
              <a:ext uri="{FF2B5EF4-FFF2-40B4-BE49-F238E27FC236}">
                <a16:creationId xmlns:a16="http://schemas.microsoft.com/office/drawing/2014/main" id="{60FF6363-5555-44E7-ACFF-F28F51030A2E}"/>
              </a:ext>
            </a:extLst>
          </p:cNvPr>
          <p:cNvSpPr/>
          <p:nvPr/>
        </p:nvSpPr>
        <p:spPr>
          <a:xfrm>
            <a:off x="2380341" y="3360168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Plank Main">
            <a:extLst>
              <a:ext uri="{FF2B5EF4-FFF2-40B4-BE49-F238E27FC236}">
                <a16:creationId xmlns:a16="http://schemas.microsoft.com/office/drawing/2014/main" id="{47AA4AA0-2FE7-4923-B2E9-A1E49550BC55}"/>
              </a:ext>
            </a:extLst>
          </p:cNvPr>
          <p:cNvSpPr/>
          <p:nvPr/>
        </p:nvSpPr>
        <p:spPr>
          <a:xfrm>
            <a:off x="1654626" y="3360168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">
            <a:extLst>
              <a:ext uri="{FF2B5EF4-FFF2-40B4-BE49-F238E27FC236}">
                <a16:creationId xmlns:a16="http://schemas.microsoft.com/office/drawing/2014/main" id="{6363B77D-0FA4-42B1-827E-9998F6C4004E}"/>
              </a:ext>
            </a:extLst>
          </p:cNvPr>
          <p:cNvSpPr/>
          <p:nvPr/>
        </p:nvSpPr>
        <p:spPr>
          <a:xfrm>
            <a:off x="2325304" y="3463740"/>
            <a:ext cx="1404552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>
                <a:solidFill>
                  <a:schemeClr val="bg1"/>
                </a:solidFill>
                <a:latin typeface="Open Sans" panose="020B0606030504020204" pitchFamily="34" charset="0"/>
              </a:rPr>
              <a:t>Protection</a:t>
            </a:r>
          </a:p>
        </p:txBody>
      </p:sp>
      <p:pic>
        <p:nvPicPr>
          <p:cNvPr id="40" name="ICO">
            <a:extLst>
              <a:ext uri="{FF2B5EF4-FFF2-40B4-BE49-F238E27FC236}">
                <a16:creationId xmlns:a16="http://schemas.microsoft.com/office/drawing/2014/main" id="{DFB9DF09-23E0-469B-9719-39AFD45BE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0613" y="3494649"/>
            <a:ext cx="480900" cy="340637"/>
          </a:xfrm>
          <a:prstGeom prst="rect">
            <a:avLst/>
          </a:prstGeom>
        </p:spPr>
      </p:pic>
      <p:sp>
        <p:nvSpPr>
          <p:cNvPr id="21" name="Plank Back">
            <a:extLst>
              <a:ext uri="{FF2B5EF4-FFF2-40B4-BE49-F238E27FC236}">
                <a16:creationId xmlns:a16="http://schemas.microsoft.com/office/drawing/2014/main" id="{34CC7D51-8451-4E1E-8C82-606C95D56404}"/>
              </a:ext>
            </a:extLst>
          </p:cNvPr>
          <p:cNvSpPr/>
          <p:nvPr/>
        </p:nvSpPr>
        <p:spPr>
          <a:xfrm>
            <a:off x="2380341" y="2355054"/>
            <a:ext cx="2815772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Plank Main">
            <a:extLst>
              <a:ext uri="{FF2B5EF4-FFF2-40B4-BE49-F238E27FC236}">
                <a16:creationId xmlns:a16="http://schemas.microsoft.com/office/drawing/2014/main" id="{3B77A0D8-DA5C-46B1-8183-714DBED36735}"/>
              </a:ext>
            </a:extLst>
          </p:cNvPr>
          <p:cNvSpPr/>
          <p:nvPr/>
        </p:nvSpPr>
        <p:spPr>
          <a:xfrm>
            <a:off x="1654626" y="2355054"/>
            <a:ext cx="281577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A4CCE86A-D0A8-447C-B24F-1E121B1B1564}"/>
              </a:ext>
            </a:extLst>
          </p:cNvPr>
          <p:cNvSpPr/>
          <p:nvPr/>
        </p:nvSpPr>
        <p:spPr>
          <a:xfrm>
            <a:off x="1794798" y="2475188"/>
            <a:ext cx="254268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</a:rPr>
              <a:t>Cash working group</a:t>
            </a:r>
          </a:p>
        </p:txBody>
      </p:sp>
      <p:pic>
        <p:nvPicPr>
          <p:cNvPr id="77" name="ICO">
            <a:extLst>
              <a:ext uri="{FF2B5EF4-FFF2-40B4-BE49-F238E27FC236}">
                <a16:creationId xmlns:a16="http://schemas.microsoft.com/office/drawing/2014/main" id="{031837FA-00DD-49D3-9143-587F42E09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4112" y="2460674"/>
            <a:ext cx="406400" cy="406400"/>
          </a:xfrm>
          <a:prstGeom prst="rect">
            <a:avLst/>
          </a:prstGeom>
        </p:spPr>
      </p:pic>
      <p:sp>
        <p:nvSpPr>
          <p:cNvPr id="82" name="SubTitle Plank">
            <a:extLst>
              <a:ext uri="{FF2B5EF4-FFF2-40B4-BE49-F238E27FC236}">
                <a16:creationId xmlns:a16="http://schemas.microsoft.com/office/drawing/2014/main" id="{E0CF4575-6FFE-47A3-914C-3A295CF41038}"/>
              </a:ext>
            </a:extLst>
          </p:cNvPr>
          <p:cNvSpPr/>
          <p:nvPr/>
        </p:nvSpPr>
        <p:spPr>
          <a:xfrm>
            <a:off x="2390914" y="1149252"/>
            <a:ext cx="7410169" cy="789368"/>
          </a:xfrm>
          <a:prstGeom prst="roundRect">
            <a:avLst/>
          </a:prstGeom>
          <a:solidFill>
            <a:schemeClr val="bg1"/>
          </a:solidFill>
          <a:ln>
            <a:solidFill>
              <a:srgbClr val="007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708580CC-AFEF-471B-844B-F76244E7EEDB}"/>
              </a:ext>
            </a:extLst>
          </p:cNvPr>
          <p:cNvSpPr/>
          <p:nvPr/>
        </p:nvSpPr>
        <p:spPr>
          <a:xfrm>
            <a:off x="0" y="1357907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 b="1" dirty="0">
                <a:solidFill>
                  <a:srgbClr val="007B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ADRA Ukraine is represented in the following clusters</a:t>
            </a:r>
            <a:r>
              <a:rPr lang="ru-RU" sz="2000" b="1" dirty="0">
                <a:solidFill>
                  <a:srgbClr val="007B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CA" sz="2000" b="1" dirty="0">
              <a:solidFill>
                <a:srgbClr val="007B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Title Line">
            <a:extLst>
              <a:ext uri="{FF2B5EF4-FFF2-40B4-BE49-F238E27FC236}">
                <a16:creationId xmlns:a16="http://schemas.microsoft.com/office/drawing/2014/main" id="{8008D55C-8A8C-4147-AAB8-5D79C2FD1888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Text">
            <a:extLst>
              <a:ext uri="{FF2B5EF4-FFF2-40B4-BE49-F238E27FC236}">
                <a16:creationId xmlns:a16="http://schemas.microsoft.com/office/drawing/2014/main" id="{E614853F-D553-4B08-93D5-EEBBE4C4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6" y="298311"/>
            <a:ext cx="9603458" cy="7265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Coordination and Partnership</a:t>
            </a:r>
          </a:p>
        </p:txBody>
      </p:sp>
    </p:spTree>
    <p:extLst>
      <p:ext uri="{BB962C8B-B14F-4D97-AF65-F5344CB8AC3E}">
        <p14:creationId xmlns:p14="http://schemas.microsoft.com/office/powerpoint/2010/main" val="37633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/>
      <p:bldP spid="62" grpId="0" animBg="1"/>
      <p:bldP spid="63" grpId="0" animBg="1"/>
      <p:bldP spid="64" grpId="0"/>
      <p:bldP spid="66" grpId="0" animBg="1"/>
      <p:bldP spid="67" grpId="0" animBg="1"/>
      <p:bldP spid="69" grpId="0"/>
      <p:bldP spid="70" grpId="0" animBg="1"/>
      <p:bldP spid="71" grpId="0" animBg="1"/>
      <p:bldP spid="72" grpId="0"/>
      <p:bldP spid="28" grpId="0" animBg="1"/>
      <p:bldP spid="29" grpId="0" animBg="1"/>
      <p:bldP spid="38" grpId="0"/>
      <p:bldP spid="25" grpId="0" animBg="1"/>
      <p:bldP spid="26" grpId="0" animBg="1"/>
      <p:bldP spid="37" grpId="0"/>
      <p:bldP spid="22" grpId="0" animBg="1"/>
      <p:bldP spid="23" grpId="0" animBg="1"/>
      <p:bldP spid="31" grpId="0"/>
      <p:bldP spid="21" grpId="0" animBg="1"/>
      <p:bldP spid="4" grpId="0" animBg="1"/>
      <p:bldP spid="19" grpId="0"/>
      <p:bldP spid="82" grpId="0" animBg="1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nk Main">
            <a:extLst>
              <a:ext uri="{FF2B5EF4-FFF2-40B4-BE49-F238E27FC236}">
                <a16:creationId xmlns:a16="http://schemas.microsoft.com/office/drawing/2014/main" id="{6D6E7D63-71D6-4A65-989E-3251B108E81A}"/>
              </a:ext>
            </a:extLst>
          </p:cNvPr>
          <p:cNvSpPr/>
          <p:nvPr/>
        </p:nvSpPr>
        <p:spPr>
          <a:xfrm>
            <a:off x="6626377" y="4555916"/>
            <a:ext cx="5006222" cy="609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Text">
            <a:extLst>
              <a:ext uri="{FF2B5EF4-FFF2-40B4-BE49-F238E27FC236}">
                <a16:creationId xmlns:a16="http://schemas.microsoft.com/office/drawing/2014/main" id="{A2267D07-C840-4986-B593-2F88247CDC89}"/>
              </a:ext>
            </a:extLst>
          </p:cNvPr>
          <p:cNvSpPr/>
          <p:nvPr/>
        </p:nvSpPr>
        <p:spPr>
          <a:xfrm>
            <a:off x="6756295" y="4630845"/>
            <a:ext cx="4758314" cy="44430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 dirty="0">
                <a:solidFill>
                  <a:schemeClr val="bg1"/>
                </a:solidFill>
                <a:latin typeface="Open Sans" panose="020B0606030504020204" pitchFamily="34" charset="0"/>
              </a:rPr>
              <a:t>InterAction Ukraine 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Working Group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67" name="Plank Main">
            <a:extLst>
              <a:ext uri="{FF2B5EF4-FFF2-40B4-BE49-F238E27FC236}">
                <a16:creationId xmlns:a16="http://schemas.microsoft.com/office/drawing/2014/main" id="{84F287E2-74EB-4E16-A5BA-62B9DF1C0697}"/>
              </a:ext>
            </a:extLst>
          </p:cNvPr>
          <p:cNvSpPr/>
          <p:nvPr/>
        </p:nvSpPr>
        <p:spPr>
          <a:xfrm>
            <a:off x="6626377" y="3550802"/>
            <a:ext cx="500622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AFCE4C79-4632-4D39-89F1-3675A953696D}"/>
              </a:ext>
            </a:extLst>
          </p:cNvPr>
          <p:cNvSpPr/>
          <p:nvPr/>
        </p:nvSpPr>
        <p:spPr>
          <a:xfrm>
            <a:off x="6626377" y="3667644"/>
            <a:ext cx="4936358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 dirty="0">
                <a:solidFill>
                  <a:schemeClr val="bg1"/>
                </a:solidFill>
                <a:latin typeface="Open Sans" panose="020B0606030504020204" pitchFamily="34" charset="0"/>
              </a:rPr>
              <a:t>ASD 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Church Network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1" name="Plank Main">
            <a:extLst>
              <a:ext uri="{FF2B5EF4-FFF2-40B4-BE49-F238E27FC236}">
                <a16:creationId xmlns:a16="http://schemas.microsoft.com/office/drawing/2014/main" id="{BD64DA1F-75A4-46A9-B84E-4864B1009CED}"/>
              </a:ext>
            </a:extLst>
          </p:cNvPr>
          <p:cNvSpPr/>
          <p:nvPr/>
        </p:nvSpPr>
        <p:spPr>
          <a:xfrm>
            <a:off x="6626377" y="2545688"/>
            <a:ext cx="5006222" cy="609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FD1DEC8-17E5-4655-A302-A1A04B15A5AC}"/>
              </a:ext>
            </a:extLst>
          </p:cNvPr>
          <p:cNvSpPr/>
          <p:nvPr/>
        </p:nvSpPr>
        <p:spPr>
          <a:xfrm>
            <a:off x="7858145" y="2662342"/>
            <a:ext cx="254268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Local NGOs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Plank Main">
            <a:extLst>
              <a:ext uri="{FF2B5EF4-FFF2-40B4-BE49-F238E27FC236}">
                <a16:creationId xmlns:a16="http://schemas.microsoft.com/office/drawing/2014/main" id="{D4162E20-8F69-48B8-85BA-24E57A73A2A6}"/>
              </a:ext>
            </a:extLst>
          </p:cNvPr>
          <p:cNvSpPr/>
          <p:nvPr/>
        </p:nvSpPr>
        <p:spPr>
          <a:xfrm>
            <a:off x="559401" y="4555916"/>
            <a:ext cx="500622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61B294B2-E812-4CEB-92B4-12D3A43C01E6}"/>
              </a:ext>
            </a:extLst>
          </p:cNvPr>
          <p:cNvSpPr/>
          <p:nvPr/>
        </p:nvSpPr>
        <p:spPr>
          <a:xfrm>
            <a:off x="762401" y="4646928"/>
            <a:ext cx="4600222" cy="38013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 dirty="0">
                <a:solidFill>
                  <a:schemeClr val="bg1"/>
                </a:solidFill>
                <a:latin typeface="Open Sans" panose="020B0606030504020204" pitchFamily="34" charset="0"/>
              </a:rPr>
              <a:t>Local &amp; 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National Governments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23" name="Plank Main">
            <a:extLst>
              <a:ext uri="{FF2B5EF4-FFF2-40B4-BE49-F238E27FC236}">
                <a16:creationId xmlns:a16="http://schemas.microsoft.com/office/drawing/2014/main" id="{47AA4AA0-2FE7-4923-B2E9-A1E49550BC55}"/>
              </a:ext>
            </a:extLst>
          </p:cNvPr>
          <p:cNvSpPr/>
          <p:nvPr/>
        </p:nvSpPr>
        <p:spPr>
          <a:xfrm>
            <a:off x="559401" y="3550802"/>
            <a:ext cx="5006222" cy="609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">
            <a:extLst>
              <a:ext uri="{FF2B5EF4-FFF2-40B4-BE49-F238E27FC236}">
                <a16:creationId xmlns:a16="http://schemas.microsoft.com/office/drawing/2014/main" id="{6363B77D-0FA4-42B1-827E-9998F6C4004E}"/>
              </a:ext>
            </a:extLst>
          </p:cNvPr>
          <p:cNvSpPr/>
          <p:nvPr/>
        </p:nvSpPr>
        <p:spPr>
          <a:xfrm>
            <a:off x="1143947" y="3655778"/>
            <a:ext cx="37672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 dirty="0">
                <a:solidFill>
                  <a:schemeClr val="bg1"/>
                </a:solidFill>
                <a:latin typeface="Open Sans" panose="020B0606030504020204" pitchFamily="34" charset="0"/>
              </a:rPr>
              <a:t>Hope 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Media Group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Plank Main">
            <a:extLst>
              <a:ext uri="{FF2B5EF4-FFF2-40B4-BE49-F238E27FC236}">
                <a16:creationId xmlns:a16="http://schemas.microsoft.com/office/drawing/2014/main" id="{3B77A0D8-DA5C-46B1-8183-714DBED36735}"/>
              </a:ext>
            </a:extLst>
          </p:cNvPr>
          <p:cNvSpPr/>
          <p:nvPr/>
        </p:nvSpPr>
        <p:spPr>
          <a:xfrm>
            <a:off x="559401" y="2545688"/>
            <a:ext cx="5006222" cy="609600"/>
          </a:xfrm>
          <a:prstGeom prst="roundRect">
            <a:avLst/>
          </a:prstGeom>
          <a:solidFill>
            <a:srgbClr val="00A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A4CCE86A-D0A8-447C-B24F-1E121B1B1564}"/>
              </a:ext>
            </a:extLst>
          </p:cNvPr>
          <p:cNvSpPr/>
          <p:nvPr/>
        </p:nvSpPr>
        <p:spPr>
          <a:xfrm>
            <a:off x="1756238" y="2677545"/>
            <a:ext cx="254268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tabLst>
                <a:tab pos="3143250" algn="l"/>
              </a:tabLst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</a:rPr>
              <a:t>UN agencies</a:t>
            </a:r>
            <a:endParaRPr lang="en-CA" sz="20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cxnSp>
        <p:nvCxnSpPr>
          <p:cNvPr id="16" name="Title Line">
            <a:extLst>
              <a:ext uri="{FF2B5EF4-FFF2-40B4-BE49-F238E27FC236}">
                <a16:creationId xmlns:a16="http://schemas.microsoft.com/office/drawing/2014/main" id="{8008D55C-8A8C-4147-AAB8-5D79C2FD1888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Text">
            <a:extLst>
              <a:ext uri="{FF2B5EF4-FFF2-40B4-BE49-F238E27FC236}">
                <a16:creationId xmlns:a16="http://schemas.microsoft.com/office/drawing/2014/main" id="{E614853F-D553-4B08-93D5-EEBBE4C4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6" y="298311"/>
            <a:ext cx="9603458" cy="7265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Coordination </a:t>
            </a:r>
            <a:r>
              <a:rPr lang="en-US" sz="2400" b="1">
                <a:solidFill>
                  <a:srgbClr val="007B5F"/>
                </a:solidFill>
                <a:latin typeface="Open Sans" panose="020B0606030504020204" pitchFamily="34" charset="0"/>
              </a:rPr>
              <a:t>and Partnership</a:t>
            </a:r>
            <a:endParaRPr lang="en-US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  <p:sp>
        <p:nvSpPr>
          <p:cNvPr id="20" name="SubTitle Plank">
            <a:extLst>
              <a:ext uri="{FF2B5EF4-FFF2-40B4-BE49-F238E27FC236}">
                <a16:creationId xmlns:a16="http://schemas.microsoft.com/office/drawing/2014/main" id="{85980400-F0F5-4506-8DD5-FC67FFAFAFAD}"/>
              </a:ext>
            </a:extLst>
          </p:cNvPr>
          <p:cNvSpPr/>
          <p:nvPr/>
        </p:nvSpPr>
        <p:spPr>
          <a:xfrm>
            <a:off x="3352797" y="1368352"/>
            <a:ext cx="5486404" cy="726558"/>
          </a:xfrm>
          <a:prstGeom prst="roundRect">
            <a:avLst/>
          </a:prstGeom>
          <a:solidFill>
            <a:schemeClr val="bg1"/>
          </a:solidFill>
          <a:ln>
            <a:solidFill>
              <a:srgbClr val="007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AA7B0E4D-CDBE-4771-AD67-75C23C521D59}"/>
              </a:ext>
            </a:extLst>
          </p:cNvPr>
          <p:cNvSpPr/>
          <p:nvPr/>
        </p:nvSpPr>
        <p:spPr>
          <a:xfrm>
            <a:off x="0" y="1546281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3250" algn="l"/>
              </a:tabLst>
            </a:pPr>
            <a:r>
              <a:rPr lang="fr-FR" sz="2000" b="1">
                <a:solidFill>
                  <a:srgbClr val="007B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ADRA Ukraine maintains liaison with:</a:t>
            </a:r>
            <a:endParaRPr lang="fr-FR" sz="2000" b="1" dirty="0">
              <a:solidFill>
                <a:srgbClr val="007B5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 animBg="1"/>
      <p:bldP spid="69" grpId="0"/>
      <p:bldP spid="71" grpId="0" animBg="1"/>
      <p:bldP spid="72" grpId="0"/>
      <p:bldP spid="26" grpId="0" animBg="1"/>
      <p:bldP spid="37" grpId="0"/>
      <p:bldP spid="23" grpId="0" animBg="1"/>
      <p:bldP spid="31" grpId="0"/>
      <p:bldP spid="4" grpId="0" animBg="1"/>
      <p:bldP spid="19" grpId="0"/>
      <p:bldP spid="20" grpId="0" animBg="1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C1D9764A-DCE9-42BD-A624-38FDB6465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19" y="1091682"/>
            <a:ext cx="11653935" cy="5486400"/>
          </a:xfrm>
        </p:spPr>
        <p:txBody>
          <a:bodyPr numCol="4">
            <a:no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Austalia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Austria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Brazil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Bulgaria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Canada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China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Croatia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Czech Republic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Denmark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Fidji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Finland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France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Germany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Great Britain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Italy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Japan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Korea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Netherlands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New Zealand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Norway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Peru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Philippines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Poland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Portugal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Romania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Slovakia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Spain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Sweden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Switzerland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ADRA Taiwan</a:t>
            </a:r>
          </a:p>
          <a:p>
            <a:pPr marL="0" indent="0">
              <a:buNone/>
            </a:pPr>
            <a:r>
              <a:rPr lang="de-DE"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Aktion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Deutschland Hilft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Atlas Copco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CFGB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DANIDA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ECHO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FNPC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GFFO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Hope for Ukraine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IHA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Japan Platform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KOA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LDS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MOFA (JP)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Nadacia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OneMed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Radiohjalpen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SlovakAid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UHF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UNHCR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UNICEF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OCHA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USAID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WFP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Humedica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KOA</a:t>
            </a:r>
          </a:p>
          <a:p>
            <a:pPr marL="0" indent="0">
              <a:buNone/>
            </a:pPr>
            <a:endParaRPr lang="LID4096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</a:endParaRPr>
          </a:p>
        </p:txBody>
      </p:sp>
      <p:cxnSp>
        <p:nvCxnSpPr>
          <p:cNvPr id="9" name="Title Line">
            <a:extLst>
              <a:ext uri="{FF2B5EF4-FFF2-40B4-BE49-F238E27FC236}">
                <a16:creationId xmlns:a16="http://schemas.microsoft.com/office/drawing/2014/main" id="{178C36E6-13B2-4EC7-81CB-79A996CCC5CA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Text">
            <a:extLst>
              <a:ext uri="{FF2B5EF4-FFF2-40B4-BE49-F238E27FC236}">
                <a16:creationId xmlns:a16="http://schemas.microsoft.com/office/drawing/2014/main" id="{140AB5D8-6B7B-4ADE-AC65-6983C9BF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6" y="298311"/>
            <a:ext cx="9603458" cy="7265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List of Partners </a:t>
            </a:r>
            <a:r>
              <a:rPr lang="en-US" sz="2400" b="1">
                <a:solidFill>
                  <a:srgbClr val="007B5F"/>
                </a:solidFill>
                <a:latin typeface="Open Sans" panose="020B0606030504020204" pitchFamily="34" charset="0"/>
              </a:rPr>
              <a:t>and Donors</a:t>
            </a:r>
            <a:endParaRPr lang="en-US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65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kraine Map">
            <a:extLst>
              <a:ext uri="{FF2B5EF4-FFF2-40B4-BE49-F238E27FC236}">
                <a16:creationId xmlns:a16="http://schemas.microsoft.com/office/drawing/2014/main" id="{E58FDF26-0A0A-4314-8251-6CD5EE2A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56" y="2136877"/>
            <a:ext cx="5825544" cy="3965112"/>
          </a:xfrm>
          <a:prstGeom prst="rect">
            <a:avLst/>
          </a:prstGeom>
        </p:spPr>
      </p:pic>
      <p:pic>
        <p:nvPicPr>
          <p:cNvPr id="20" name="ADRA Logo">
            <a:extLst>
              <a:ext uri="{FF2B5EF4-FFF2-40B4-BE49-F238E27FC236}">
                <a16:creationId xmlns:a16="http://schemas.microsoft.com/office/drawing/2014/main" id="{7916533F-1BC7-4196-869F-AB86A312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66" y="3159227"/>
            <a:ext cx="1026868" cy="1054099"/>
          </a:xfrm>
          <a:prstGeom prst="rect">
            <a:avLst/>
          </a:prstGeom>
        </p:spPr>
      </p:pic>
      <p:sp>
        <p:nvSpPr>
          <p:cNvPr id="12" name="White Marker">
            <a:extLst>
              <a:ext uri="{FF2B5EF4-FFF2-40B4-BE49-F238E27FC236}">
                <a16:creationId xmlns:a16="http://schemas.microsoft.com/office/drawing/2014/main" id="{1B274E60-D294-42F6-8790-882E82BA2180}"/>
              </a:ext>
            </a:extLst>
          </p:cNvPr>
          <p:cNvSpPr/>
          <p:nvPr/>
        </p:nvSpPr>
        <p:spPr>
          <a:xfrm>
            <a:off x="10198100" y="317500"/>
            <a:ext cx="16764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Plank">
            <a:extLst>
              <a:ext uri="{FF2B5EF4-FFF2-40B4-BE49-F238E27FC236}">
                <a16:creationId xmlns:a16="http://schemas.microsoft.com/office/drawing/2014/main" id="{FA46F17B-5EC3-4296-AA06-1608D809307C}"/>
              </a:ext>
            </a:extLst>
          </p:cNvPr>
          <p:cNvSpPr/>
          <p:nvPr/>
        </p:nvSpPr>
        <p:spPr>
          <a:xfrm>
            <a:off x="1598171" y="784766"/>
            <a:ext cx="8783514" cy="889000"/>
          </a:xfrm>
          <a:prstGeom prst="roundRect">
            <a:avLst/>
          </a:prstGeom>
          <a:solidFill>
            <a:srgbClr val="007B5F"/>
          </a:solidFill>
          <a:ln>
            <a:solidFill>
              <a:srgbClr val="007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ICO heart">
            <a:extLst>
              <a:ext uri="{FF2B5EF4-FFF2-40B4-BE49-F238E27FC236}">
                <a16:creationId xmlns:a16="http://schemas.microsoft.com/office/drawing/2014/main" id="{7B7D2518-C2E0-4243-BA5A-968D191A0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935" y="1004737"/>
            <a:ext cx="462412" cy="462412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8C83B4CF-B15D-4D3B-936C-BCCF4429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41" y="802840"/>
            <a:ext cx="7971806" cy="83412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</a:rPr>
              <a:t>Thank you for supporting Ukraine!</a:t>
            </a:r>
            <a:endParaRPr lang="LID4096" sz="36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1A3-E99A-4122-BFD7-3A8983473FC0}"/>
              </a:ext>
            </a:extLst>
          </p:cNvPr>
          <p:cNvSpPr txBox="1">
            <a:spLocks/>
          </p:cNvSpPr>
          <p:nvPr/>
        </p:nvSpPr>
        <p:spPr>
          <a:xfrm>
            <a:off x="2425075" y="144092"/>
            <a:ext cx="7790213" cy="6909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uk-UA" sz="2400" b="1" dirty="0">
              <a:solidFill>
                <a:schemeClr val="tx2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1BB756AF-3E81-4F67-9F80-9A0357878B1C}"/>
              </a:ext>
            </a:extLst>
          </p:cNvPr>
          <p:cNvCxnSpPr/>
          <p:nvPr/>
        </p:nvCxnSpPr>
        <p:spPr>
          <a:xfrm>
            <a:off x="2447731" y="835020"/>
            <a:ext cx="2267338" cy="0"/>
          </a:xfrm>
          <a:prstGeom prst="line">
            <a:avLst/>
          </a:prstGeom>
          <a:ln w="28575">
            <a:solidFill>
              <a:srgbClr val="007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512F892-02C1-4633-9EAC-A53C3A7F316E}"/>
              </a:ext>
            </a:extLst>
          </p:cNvPr>
          <p:cNvSpPr/>
          <p:nvPr/>
        </p:nvSpPr>
        <p:spPr>
          <a:xfrm>
            <a:off x="2313106" y="194755"/>
            <a:ext cx="672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tx2"/>
                </a:solidFill>
              </a:rPr>
              <a:t>Missile attacks </a:t>
            </a:r>
            <a:r>
              <a:rPr lang="en-US" sz="2800" b="1" dirty="0">
                <a:solidFill>
                  <a:schemeClr val="tx2"/>
                </a:solidFill>
              </a:rPr>
              <a:t>Kharkiv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6" name="IMG_4106">
            <a:hlinkClick r:id="" action="ppaction://media"/>
            <a:extLst>
              <a:ext uri="{FF2B5EF4-FFF2-40B4-BE49-F238E27FC236}">
                <a16:creationId xmlns:a16="http://schemas.microsoft.com/office/drawing/2014/main" id="{26C79B22-7262-4D1D-90D8-40D56A3A8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4559" y="885685"/>
            <a:ext cx="3740728" cy="5831007"/>
          </a:xfrm>
          <a:prstGeom prst="rect">
            <a:avLst/>
          </a:prstGeom>
        </p:spPr>
      </p:pic>
      <p:pic>
        <p:nvPicPr>
          <p:cNvPr id="8" name="IMG_4104">
            <a:hlinkClick r:id="" action="ppaction://media"/>
            <a:extLst>
              <a:ext uri="{FF2B5EF4-FFF2-40B4-BE49-F238E27FC236}">
                <a16:creationId xmlns:a16="http://schemas.microsoft.com/office/drawing/2014/main" id="{16F98387-95F9-4F6C-BE9B-E573C48A1D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1440" y="768639"/>
            <a:ext cx="3253100" cy="59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1A3-E99A-4122-BFD7-3A8983473FC0}"/>
              </a:ext>
            </a:extLst>
          </p:cNvPr>
          <p:cNvSpPr txBox="1">
            <a:spLocks/>
          </p:cNvSpPr>
          <p:nvPr/>
        </p:nvSpPr>
        <p:spPr>
          <a:xfrm>
            <a:off x="2425075" y="144092"/>
            <a:ext cx="7790213" cy="6909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uk-UA" sz="2400" b="1" dirty="0">
              <a:solidFill>
                <a:schemeClr val="tx2"/>
              </a:solidFill>
            </a:endParaRP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1BB756AF-3E81-4F67-9F80-9A0357878B1C}"/>
              </a:ext>
            </a:extLst>
          </p:cNvPr>
          <p:cNvCxnSpPr/>
          <p:nvPr/>
        </p:nvCxnSpPr>
        <p:spPr>
          <a:xfrm>
            <a:off x="2447731" y="835020"/>
            <a:ext cx="2267338" cy="0"/>
          </a:xfrm>
          <a:prstGeom prst="line">
            <a:avLst/>
          </a:prstGeom>
          <a:ln w="28575">
            <a:solidFill>
              <a:srgbClr val="007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512F892-02C1-4633-9EAC-A53C3A7F316E}"/>
              </a:ext>
            </a:extLst>
          </p:cNvPr>
          <p:cNvSpPr/>
          <p:nvPr/>
        </p:nvSpPr>
        <p:spPr>
          <a:xfrm>
            <a:off x="2313106" y="194755"/>
            <a:ext cx="672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chemeClr val="tx2"/>
                </a:solidFill>
              </a:rPr>
              <a:t>Missile </a:t>
            </a:r>
            <a:r>
              <a:rPr lang="en-US" sz="2800" b="1" dirty="0">
                <a:solidFill>
                  <a:schemeClr val="tx2"/>
                </a:solidFill>
              </a:rPr>
              <a:t>a</a:t>
            </a:r>
            <a:r>
              <a:rPr lang="sv-SE" sz="2800" b="1" dirty="0">
                <a:solidFill>
                  <a:schemeClr val="tx2"/>
                </a:solidFill>
              </a:rPr>
              <a:t>ttacks </a:t>
            </a:r>
            <a:r>
              <a:rPr lang="en-US" sz="2800" b="1" dirty="0">
                <a:solidFill>
                  <a:schemeClr val="tx2"/>
                </a:solidFill>
              </a:rPr>
              <a:t>Kharkiv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" name="IMG_6471">
            <a:hlinkClick r:id="" action="ppaction://media"/>
            <a:extLst>
              <a:ext uri="{FF2B5EF4-FFF2-40B4-BE49-F238E27FC236}">
                <a16:creationId xmlns:a16="http://schemas.microsoft.com/office/drawing/2014/main" id="{9E7A5615-E253-4D5B-B259-6B1F30131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3106" y="1551281"/>
            <a:ext cx="8286439" cy="46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2364DC9D-9C7E-4468-9A63-AD1E71EFEE6C}"/>
              </a:ext>
            </a:extLst>
          </p:cNvPr>
          <p:cNvSpPr txBox="1">
            <a:spLocks/>
          </p:cNvSpPr>
          <p:nvPr/>
        </p:nvSpPr>
        <p:spPr>
          <a:xfrm>
            <a:off x="718256" y="1081197"/>
            <a:ext cx="10283870" cy="551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The biggest war conflict in the world since World war 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The biggest front line of 1 500 km (in the world since World War 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16 000 firings on the Ukrainian territory (rocket, drones etc.): 97% - civil objects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32 189 air alarms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5 mln refugees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8 mln IDP’s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9 088 killed civilians (500 children), 15 000 injured (only government-controlled areas)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ZAES mined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Kakhovka Dam attack - ecocide (40 towns destroyed, 28 000 fish died)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148 000 sq km of occupied territory (approx. territory of Bangladesh)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263 000 killed soldiers only from one side</a:t>
            </a:r>
            <a:b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</a:b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(in Afghanistan and Iraq for 20 years – 6 900; in Vietnam – 58 281)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D39F0B"/>
                </a:solidFill>
                <a:latin typeface="Open Sans" panose="020B0606030504020204" pitchFamily="34" charset="0"/>
              </a:rPr>
              <a:t>34,000 total combat losses from one side (4 700 tanks, 315 airplanes, 316 helicopters)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7B5F"/>
                </a:solidFill>
                <a:latin typeface="Open Sans" panose="020B0606030504020204" pitchFamily="34" charset="0"/>
              </a:rPr>
              <a:t>40 000 sq km retaken (it’s more than some countries - Belgium 32 545 sq km)</a:t>
            </a:r>
            <a:endParaRPr lang="en-UA" sz="1800" b="1" dirty="0">
              <a:solidFill>
                <a:srgbClr val="F2B60E"/>
              </a:solidFill>
              <a:latin typeface="Open Sans" panose="020B0606030504020204" pitchFamily="34" charset="0"/>
            </a:endParaRPr>
          </a:p>
        </p:txBody>
      </p:sp>
      <p:cxnSp>
        <p:nvCxnSpPr>
          <p:cNvPr id="10" name="Title Line">
            <a:extLst>
              <a:ext uri="{FF2B5EF4-FFF2-40B4-BE49-F238E27FC236}">
                <a16:creationId xmlns:a16="http://schemas.microsoft.com/office/drawing/2014/main" id="{29B79179-CBF4-4931-B749-4CC2E9B7D5B9}"/>
              </a:ext>
            </a:extLst>
          </p:cNvPr>
          <p:cNvCxnSpPr>
            <a:cxnSpLocks/>
          </p:cNvCxnSpPr>
          <p:nvPr/>
        </p:nvCxnSpPr>
        <p:spPr>
          <a:xfrm>
            <a:off x="564356" y="405606"/>
            <a:ext cx="0" cy="511969"/>
          </a:xfrm>
          <a:prstGeom prst="line">
            <a:avLst/>
          </a:prstGeom>
          <a:ln w="28575">
            <a:solidFill>
              <a:srgbClr val="007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Text">
            <a:extLst>
              <a:ext uri="{FF2B5EF4-FFF2-40B4-BE49-F238E27FC236}">
                <a16:creationId xmlns:a16="http://schemas.microsoft.com/office/drawing/2014/main" id="{41CDFFA3-9800-4528-A342-485F2DC7E2B5}"/>
              </a:ext>
            </a:extLst>
          </p:cNvPr>
          <p:cNvSpPr txBox="1">
            <a:spLocks/>
          </p:cNvSpPr>
          <p:nvPr/>
        </p:nvSpPr>
        <p:spPr>
          <a:xfrm>
            <a:off x="718256" y="298311"/>
            <a:ext cx="9603458" cy="72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B5F"/>
                </a:solidFill>
                <a:latin typeface="Open Sans" panose="020B0606030504020204" pitchFamily="34" charset="0"/>
              </a:rPr>
              <a:t>Scale of the war in Ukraine</a:t>
            </a:r>
            <a:endParaRPr lang="LID4096" sz="2400" b="1" dirty="0">
              <a:solidFill>
                <a:srgbClr val="007B5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8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EF59EB9B4474B8295266B38DF3ABA" ma:contentTypeVersion="16" ma:contentTypeDescription="Create a new document." ma:contentTypeScope="" ma:versionID="5bffcd58b9b97be520ddc6f91409d9c4">
  <xsd:schema xmlns:xsd="http://www.w3.org/2001/XMLSchema" xmlns:xs="http://www.w3.org/2001/XMLSchema" xmlns:p="http://schemas.microsoft.com/office/2006/metadata/properties" xmlns:ns3="27830d33-02aa-4fb2-80db-dc634fd7454f" xmlns:ns4="ac8a88c8-4a19-4ae9-bedd-69052526c183" targetNamespace="http://schemas.microsoft.com/office/2006/metadata/properties" ma:root="true" ma:fieldsID="60eaaa66a4df4ff7d7af857947b178d9" ns3:_="" ns4:_="">
    <xsd:import namespace="27830d33-02aa-4fb2-80db-dc634fd7454f"/>
    <xsd:import namespace="ac8a88c8-4a19-4ae9-bedd-69052526c1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30d33-02aa-4fb2-80db-dc634fd745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a88c8-4a19-4ae9-bedd-69052526c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8a88c8-4a19-4ae9-bedd-69052526c183" xsi:nil="true"/>
  </documentManagement>
</p:properties>
</file>

<file path=customXml/itemProps1.xml><?xml version="1.0" encoding="utf-8"?>
<ds:datastoreItem xmlns:ds="http://schemas.openxmlformats.org/officeDocument/2006/customXml" ds:itemID="{367C8241-CBF8-4A79-929C-36F2801B8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30d33-02aa-4fb2-80db-dc634fd7454f"/>
    <ds:schemaRef ds:uri="ac8a88c8-4a19-4ae9-bedd-69052526c1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8F112-FD52-4BCE-9C3A-6518561426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8F4C4-8C2E-4B55-A55C-07E4192F831F}">
  <ds:schemaRefs>
    <ds:schemaRef ds:uri="http://schemas.microsoft.com/office/infopath/2007/PartnerControls"/>
    <ds:schemaRef ds:uri="27830d33-02aa-4fb2-80db-dc634fd7454f"/>
    <ds:schemaRef ds:uri="http://purl.org/dc/terms/"/>
    <ds:schemaRef ds:uri="ac8a88c8-4a19-4ae9-bedd-69052526c18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11842</TotalTime>
  <Words>1711</Words>
  <Application>Microsoft Office PowerPoint</Application>
  <PresentationFormat>Widescreen</PresentationFormat>
  <Paragraphs>570</Paragraphs>
  <Slides>64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Open Sans</vt:lpstr>
      <vt:lpstr>Chalet-NewYorkNineteenEighty</vt:lpstr>
      <vt:lpstr>Calibri</vt:lpstr>
      <vt:lpstr>Montserrat</vt:lpstr>
      <vt:lpstr>Montserrat Medium</vt:lpstr>
      <vt:lpstr>Chalet-LondonNineteenSixty</vt:lpstr>
      <vt:lpstr>Arial</vt:lpstr>
      <vt:lpstr>Söhne</vt:lpstr>
      <vt:lpstr>Office Theme</vt:lpstr>
      <vt:lpstr>ADRA UKRAINE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of the war in Ukraine  Statistical information </vt:lpstr>
      <vt:lpstr>PowerPoint Presentation</vt:lpstr>
      <vt:lpstr>ADRA Offices &amp; Warehouses</vt:lpstr>
      <vt:lpstr>People reached with humanitarian assistance from 02.2022-01.2024 by sector</vt:lpstr>
      <vt:lpstr>PowerPoint Presentation</vt:lpstr>
      <vt:lpstr>Shelter</vt:lpstr>
      <vt:lpstr>Shelter</vt:lpstr>
      <vt:lpstr>PowerPoint Presentation</vt:lpstr>
      <vt:lpstr>PowerPoint Presentation</vt:lpstr>
      <vt:lpstr>PowerPoint Presentation</vt:lpstr>
      <vt:lpstr>PowerPoint Presentation</vt:lpstr>
      <vt:lpstr>NFIs</vt:lpstr>
      <vt:lpstr>PowerPoint Presentation</vt:lpstr>
      <vt:lpstr>PowerPoint Presentation</vt:lpstr>
      <vt:lpstr>PowerPoint Presentation</vt:lpstr>
      <vt:lpstr>PowerPoint Presentation</vt:lpstr>
      <vt:lpstr>Protection</vt:lpstr>
      <vt:lpstr>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PSS</vt:lpstr>
      <vt:lpstr>PowerPoint Presentation</vt:lpstr>
      <vt:lpstr>PowerPoint Presentation</vt:lpstr>
      <vt:lpstr>PowerPoint Presentation</vt:lpstr>
      <vt:lpstr>Cash statistics (number of beneficiaries)</vt:lpstr>
      <vt:lpstr>PowerPoint Presentation</vt:lpstr>
      <vt:lpstr>PowerPoint Presentation</vt:lpstr>
      <vt:lpstr>PowerPoint Presentation</vt:lpstr>
      <vt:lpstr>PowerPoint Presentation</vt:lpstr>
      <vt:lpstr>Food Security</vt:lpstr>
      <vt:lpstr>Food Security</vt:lpstr>
      <vt:lpstr>PowerPoint Presentation</vt:lpstr>
      <vt:lpstr>PowerPoint Presentation</vt:lpstr>
      <vt:lpstr>PowerPoint Presentation</vt:lpstr>
      <vt:lpstr>PowerPoint Presentation</vt:lpstr>
      <vt:lpstr>WASH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</vt:lpstr>
      <vt:lpstr>PowerPoint Presentation</vt:lpstr>
      <vt:lpstr>PowerPoint Presentation</vt:lpstr>
      <vt:lpstr>PowerPoint Presentation</vt:lpstr>
      <vt:lpstr>16 projects were successfully completed in 2023 year </vt:lpstr>
      <vt:lpstr>PowerPoint Presentation</vt:lpstr>
      <vt:lpstr>Coordination and Partnership</vt:lpstr>
      <vt:lpstr>Coordination and Partnership</vt:lpstr>
      <vt:lpstr>List of Partners and Donors</vt:lpstr>
      <vt:lpstr>Thank you for supporting Ukraine!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Костя Поперечний</dc:creator>
  <cp:lastModifiedBy>Herman Vertylo</cp:lastModifiedBy>
  <cp:revision>718</cp:revision>
  <dcterms:created xsi:type="dcterms:W3CDTF">2023-05-21T15:33:37Z</dcterms:created>
  <dcterms:modified xsi:type="dcterms:W3CDTF">2024-02-12T07:29:47Z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0x0101000D2EF59EB9B4474B8295266B38DF3ABA</vt:lpwstr>
  </property>
  <property fmtid="{D5CDD505-2E9C-101B-9397-08002B2CF9AE}" pid="3" name="MediaServiceImageTags">
    <vt:lpwstr/>
  </property>
  <property fmtid="{D5CDD505-2E9C-101B-9397-08002B2CF9AE}" pid="4" name="NXPowerLiteLastOptimized">
    <vt:lpwstr>15146077</vt:lpwstr>
  </property>
  <property fmtid="{D5CDD505-2E9C-101B-9397-08002B2CF9AE}" pid="5" name="NXPowerLiteSettings">
    <vt:lpwstr>C700052003A000</vt:lpwstr>
  </property>
  <property fmtid="{D5CDD505-2E9C-101B-9397-08002B2CF9AE}" pid="6" name="NXPowerLiteVersion">
    <vt:lpwstr>D8.0.11</vt:lpwstr>
  </property>
</Properties>
</file>