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297" r:id="rId43"/>
    <p:sldId id="298" r:id="rId44"/>
  </p:sldIdLst>
  <p:sldSz cx="13004800" cy="9753600"/>
  <p:notesSz cx="6858000" cy="9144000"/>
  <p:defaultTextStyle>
    <a:lvl1pPr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6B9"/>
    <a:srgbClr val="A8A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406400" y="486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406400" y="49149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406400" y="52705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406400" y="53213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 úrovně 1</a:t>
            </a:r>
          </a:p>
          <a:p>
            <a:pPr lvl="1">
              <a:defRPr sz="1800"/>
            </a:pPr>
            <a:r>
              <a:rPr sz="3800"/>
              <a:t>Text úrovně 2</a:t>
            </a:r>
          </a:p>
          <a:p>
            <a:pPr lvl="2">
              <a:defRPr sz="1800"/>
            </a:pPr>
            <a:r>
              <a:rPr sz="3800"/>
              <a:t>Text úrovně 3</a:t>
            </a:r>
          </a:p>
          <a:p>
            <a:pPr lvl="3">
              <a:defRPr sz="1800"/>
            </a:pPr>
            <a:r>
              <a:rPr sz="3800"/>
              <a:t>Text úrovně 4</a:t>
            </a:r>
          </a:p>
          <a:p>
            <a:pPr lvl="4">
              <a:defRPr sz="1800"/>
            </a:pPr>
            <a:r>
              <a:rPr sz="3800"/>
              <a:t>Text úrovně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, odrážky a 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20435" y="2144485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920435" y="2195285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355600" y="495300"/>
            <a:ext cx="5816600" cy="1219073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355600" y="2625524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Text úrovně 1</a:t>
            </a:r>
          </a:p>
          <a:p>
            <a:pPr lvl="1">
              <a:defRPr sz="1800"/>
            </a:pPr>
            <a:r>
              <a:rPr sz="3000"/>
              <a:t>Text úrovně 2</a:t>
            </a:r>
          </a:p>
          <a:p>
            <a:pPr lvl="2">
              <a:defRPr sz="1800"/>
            </a:pPr>
            <a:r>
              <a:rPr sz="3000"/>
              <a:t>Text úrovně 3</a:t>
            </a:r>
          </a:p>
          <a:p>
            <a:pPr lvl="3">
              <a:defRPr sz="1800"/>
            </a:pPr>
            <a:r>
              <a:rPr sz="3000"/>
              <a:t>Text úrovně 4</a:t>
            </a:r>
          </a:p>
          <a:p>
            <a:pPr lvl="4">
              <a:defRPr sz="1800"/>
            </a:pPr>
            <a:r>
              <a:rPr sz="3000"/>
              <a:t>Text úrovně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 úrovně 1</a:t>
            </a:r>
          </a:p>
          <a:p>
            <a:pPr lvl="1">
              <a:defRPr sz="1800"/>
            </a:pPr>
            <a:r>
              <a:rPr sz="3800"/>
              <a:t>Text úrovně 2</a:t>
            </a:r>
          </a:p>
          <a:p>
            <a:pPr lvl="2">
              <a:defRPr sz="1800"/>
            </a:pPr>
            <a:r>
              <a:rPr sz="3800"/>
              <a:t>Text úrovně 3</a:t>
            </a:r>
          </a:p>
          <a:p>
            <a:pPr lvl="3">
              <a:defRPr sz="1800"/>
            </a:pPr>
            <a:r>
              <a:rPr sz="3800"/>
              <a:t>Text úrovně 4</a:t>
            </a:r>
          </a:p>
          <a:p>
            <a:pPr lvl="4">
              <a:defRPr sz="1800"/>
            </a:pPr>
            <a:r>
              <a:rPr sz="3800"/>
              <a:t>Text úrovně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800"/>
              <a:t>Text úrovně 1</a:t>
            </a:r>
          </a:p>
          <a:p>
            <a:pPr lvl="1">
              <a:defRPr sz="1800"/>
            </a:pPr>
            <a:r>
              <a:rPr sz="3800"/>
              <a:t>Text úrovně 2</a:t>
            </a:r>
          </a:p>
          <a:p>
            <a:pPr lvl="2">
              <a:defRPr sz="1800"/>
            </a:pPr>
            <a:r>
              <a:rPr sz="3800"/>
              <a:t>Text úrovně 3</a:t>
            </a:r>
          </a:p>
          <a:p>
            <a:pPr lvl="3">
              <a:defRPr sz="1800"/>
            </a:pPr>
            <a:r>
              <a:rPr sz="3800"/>
              <a:t>Text úrovně 4</a:t>
            </a:r>
          </a:p>
          <a:p>
            <a:pPr lvl="4">
              <a:defRPr sz="1800"/>
            </a:pPr>
            <a:r>
              <a:rPr sz="3800"/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1pPr>
      <a:lvl2pPr indent="2286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2pPr>
      <a:lvl3pPr indent="4572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3pPr>
      <a:lvl4pPr indent="6858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4pPr>
      <a:lvl5pPr indent="9144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5pPr>
      <a:lvl6pPr indent="11430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6pPr>
      <a:lvl7pPr indent="13716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7pPr>
      <a:lvl8pPr indent="16002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8pPr>
      <a:lvl9pPr indent="18288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9pPr>
    </p:titleStyle>
    <p:bodyStyle>
      <a:lvl1pPr marL="50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1pPr>
      <a:lvl2pPr marL="101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2pPr>
      <a:lvl3pPr marL="152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3pPr>
      <a:lvl4pPr marL="203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4pPr>
      <a:lvl5pPr marL="2540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5pPr>
      <a:lvl6pPr marL="304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6pPr>
      <a:lvl7pPr marL="355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7pPr>
      <a:lvl8pPr marL="406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8pPr>
      <a:lvl9pPr marL="457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0JcNSPi9pCg" TargetMode="Externa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Renata.chlebkova@adra.cz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hyperlink" Target="https://www.linkedin.com/in/renata-chlebkova/" TargetMode="External"/><Relationship Id="rId4" Type="http://schemas.openxmlformats.org/officeDocument/2006/relationships/hyperlink" Target="https://adra.cz/en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325767" y="1359505"/>
            <a:ext cx="5791200" cy="14659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100" spc="-142"/>
            </a:lvl1pPr>
          </a:lstStyle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4800" b="1" spc="-142">
                <a:solidFill>
                  <a:srgbClr val="314864"/>
                </a:solidFill>
              </a:rPr>
              <a:t>ПРО ФАНДРЕЙЗИНГ</a:t>
            </a:r>
            <a:br>
              <a:rPr lang="uk-UA" sz="4800" b="1" spc="-142">
                <a:solidFill>
                  <a:srgbClr val="314864"/>
                </a:solidFill>
              </a:rPr>
            </a:br>
            <a:r>
              <a:rPr lang="uk-UA" sz="4800" b="1" spc="-142">
                <a:solidFill>
                  <a:srgbClr val="314864"/>
                </a:solidFill>
              </a:rPr>
              <a:t>для компаній </a:t>
            </a:r>
            <a:endParaRPr sz="4800" b="1" spc="-142">
              <a:solidFill>
                <a:srgbClr val="314864"/>
              </a:solidFill>
            </a:endParaRP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434321" y="4108116"/>
            <a:ext cx="5816601" cy="7686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uk-UA" sz="3800" b="1">
                <a:solidFill>
                  <a:srgbClr val="5C86B9"/>
                </a:solidFill>
              </a:rPr>
              <a:t>Моя улюблена робота</a:t>
            </a:r>
            <a:endParaRPr sz="3800" b="1">
              <a:solidFill>
                <a:srgbClr val="5C86B9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2500" b="1">
              <a:solidFill>
                <a:srgbClr val="5C86B9"/>
              </a:solidFill>
            </a:endParaRPr>
          </a:p>
        </p:txBody>
      </p:sp>
      <p:pic>
        <p:nvPicPr>
          <p:cNvPr id="46" name="163671445858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654800" y="1241425"/>
            <a:ext cx="5816600" cy="7270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ADRA Vertical Logo_CMYK (kopie)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4734A-D785-425E-B938-2CBBE562057E}"/>
              </a:ext>
            </a:extLst>
          </p:cNvPr>
          <p:cNvSpPr txBox="1"/>
          <p:nvPr/>
        </p:nvSpPr>
        <p:spPr>
          <a:xfrm>
            <a:off x="434321" y="5804234"/>
            <a:ext cx="5682646" cy="1918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uk-UA" sz="3200" b="1">
                <a:solidFill>
                  <a:srgbClr val="5C86B9"/>
                </a:solidFill>
              </a:rPr>
              <a:t>Рената Бенешова Хлебкова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uk-UA" sz="2400" b="1">
                <a:solidFill>
                  <a:srgbClr val="5C86B9"/>
                </a:solidFill>
              </a:rPr>
              <a:t>(</a:t>
            </a:r>
            <a:r>
              <a:rPr lang="en-CA" sz="2400" b="1">
                <a:solidFill>
                  <a:srgbClr val="5C86B9"/>
                </a:solidFill>
              </a:rPr>
              <a:t>Renáta Benešová Chlebková</a:t>
            </a:r>
            <a:r>
              <a:rPr lang="uk-UA" sz="3200" b="1">
                <a:solidFill>
                  <a:srgbClr val="5C86B9"/>
                </a:solidFill>
              </a:rP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CA" sz="2400" b="1">
                <a:solidFill>
                  <a:srgbClr val="5C86B9"/>
                </a:solidFill>
              </a:rPr>
              <a:t>ADRA </a:t>
            </a:r>
            <a:r>
              <a:rPr lang="uk-UA" sz="2400" b="1">
                <a:solidFill>
                  <a:srgbClr val="5C86B9"/>
                </a:solidFill>
              </a:rPr>
              <a:t>Чеська Республіка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000" b="0" i="0" u="none" strike="noStrike" cap="none" spc="0" normalizeH="0" baseline="0">
              <a:ln>
                <a:noFill/>
              </a:ln>
              <a:solidFill>
                <a:srgbClr val="5C86B9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229474" cy="383339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uk-UA" sz="3200"/>
              <a:t>Вони потребують нас</a:t>
            </a:r>
            <a:endParaRPr sz="3200"/>
          </a:p>
          <a:p>
            <a:pPr lvl="0">
              <a:defRPr sz="1800"/>
            </a:pPr>
            <a:r>
              <a:rPr lang="uk-UA" sz="3200"/>
              <a:t>Ми їм потрібні</a:t>
            </a:r>
            <a:endParaRPr sz="3200"/>
          </a:p>
          <a:p>
            <a:pPr lvl="0">
              <a:defRPr sz="1800"/>
            </a:pPr>
            <a:r>
              <a:rPr lang="uk-UA" sz="3200"/>
              <a:t>Неймовірна кількість можливостей для фандрейзингу</a:t>
            </a:r>
            <a:endParaRPr sz="3200"/>
          </a:p>
        </p:txBody>
      </p:sp>
      <p:pic>
        <p:nvPicPr>
          <p:cNvPr id="79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9">
            <a:extLst>
              <a:ext uri="{FF2B5EF4-FFF2-40B4-BE49-F238E27FC236}">
                <a16:creationId xmlns:a16="http://schemas.microsoft.com/office/drawing/2014/main" id="{A456C468-7499-4A0F-B9CB-3C55A56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4000" spc="-128">
                <a:solidFill>
                  <a:srgbClr val="314864"/>
                </a:solidFill>
              </a:rPr>
              <a:t>Чому важливо співпрацювати з іншими компаніями?</a:t>
            </a:r>
            <a:endParaRPr sz="40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0">
            <a:extLst>
              <a:ext uri="{FF2B5EF4-FFF2-40B4-BE49-F238E27FC236}">
                <a16:creationId xmlns:a16="http://schemas.microsoft.com/office/drawing/2014/main" id="{6B3C5DC9-FBB0-45E0-8AB8-74DFCB14F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 b="1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sp>
        <p:nvSpPr>
          <p:cNvPr id="11" name="Shape 49">
            <a:extLst>
              <a:ext uri="{FF2B5EF4-FFF2-40B4-BE49-F238E27FC236}">
                <a16:creationId xmlns:a16="http://schemas.microsoft.com/office/drawing/2014/main" id="{FB6ED607-F715-4E2F-BE64-092B1E38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914424" y="2743327"/>
            <a:ext cx="11734776" cy="4010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uk-UA" sz="3800"/>
              <a:t>Список усіх донорів</a:t>
            </a:r>
            <a:endParaRPr sz="3800"/>
          </a:p>
          <a:p>
            <a:pPr lvl="0">
              <a:defRPr sz="1800"/>
            </a:pPr>
            <a:r>
              <a:rPr lang="uk-UA" sz="3800"/>
              <a:t>Список їх контактів</a:t>
            </a:r>
            <a:endParaRPr sz="3800"/>
          </a:p>
          <a:p>
            <a:pPr lvl="0">
              <a:defRPr sz="1800"/>
            </a:pPr>
            <a:r>
              <a:rPr lang="uk-UA" sz="3800"/>
              <a:t>Контакти осіб з компаній твоєї мрії</a:t>
            </a:r>
            <a:endParaRPr sz="3800"/>
          </a:p>
        </p:txBody>
      </p:sp>
      <p:pic>
        <p:nvPicPr>
          <p:cNvPr id="87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49">
            <a:extLst>
              <a:ext uri="{FF2B5EF4-FFF2-40B4-BE49-F238E27FC236}">
                <a16:creationId xmlns:a16="http://schemas.microsoft.com/office/drawing/2014/main" id="{B9C740B1-C0C9-4B97-A307-86549DD1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4000" spc="-128">
                <a:solidFill>
                  <a:srgbClr val="314864"/>
                </a:solidFill>
              </a:rPr>
              <a:t>Який список компаній мрії нам потрібен?</a:t>
            </a:r>
            <a:endParaRPr sz="40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993659" y="2998421"/>
            <a:ext cx="11017481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lang="uk-UA" sz="4800" b="1" i="1">
                <a:solidFill>
                  <a:srgbClr val="4D76A4"/>
                </a:solidFill>
              </a:rPr>
              <a:t>Яка компанія найбільш</a:t>
            </a:r>
            <a:br>
              <a:rPr lang="uk-UA" sz="4800" b="1" i="1">
                <a:solidFill>
                  <a:srgbClr val="4D76A4"/>
                </a:solidFill>
              </a:rPr>
            </a:br>
            <a:r>
              <a:rPr lang="uk-UA" sz="4800" b="1" i="1">
                <a:solidFill>
                  <a:srgbClr val="4D76A4"/>
                </a:solidFill>
              </a:rPr>
              <a:t>важлива для тебе</a:t>
            </a:r>
            <a:r>
              <a:rPr sz="4800" b="1" i="1">
                <a:solidFill>
                  <a:srgbClr val="4D76A4"/>
                </a:solidFill>
              </a:rPr>
              <a:t>?</a:t>
            </a:r>
          </a:p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endParaRPr sz="4800" b="1" i="1">
              <a:solidFill>
                <a:srgbClr val="4D76A4"/>
              </a:solidFill>
            </a:endParaRPr>
          </a:p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sz="4800" b="1" i="1">
                <a:solidFill>
                  <a:srgbClr val="4D76A4"/>
                </a:solidFill>
              </a:rPr>
              <a:t>…</a:t>
            </a:r>
            <a:r>
              <a:rPr lang="uk-UA" sz="4800" b="1" i="1">
                <a:solidFill>
                  <a:srgbClr val="4D76A4"/>
                </a:solidFill>
              </a:rPr>
              <a:t>та чому</a:t>
            </a:r>
            <a:r>
              <a:rPr sz="4800" b="1" i="1">
                <a:solidFill>
                  <a:srgbClr val="4D76A4"/>
                </a:solidFill>
              </a:rPr>
              <a:t>? </a:t>
            </a:r>
          </a:p>
        </p:txBody>
      </p:sp>
      <p:pic>
        <p:nvPicPr>
          <p:cNvPr id="90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2231338" y="3214807"/>
            <a:ext cx="8542124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lang="uk-UA" sz="5400" b="1" i="1">
                <a:solidFill>
                  <a:srgbClr val="4D76A4"/>
                </a:solidFill>
              </a:rPr>
              <a:t>Компанія твоєї мрії</a:t>
            </a:r>
            <a:r>
              <a:rPr sz="5400" b="1" i="1">
                <a:solidFill>
                  <a:srgbClr val="4D76A4"/>
                </a:solidFill>
              </a:rPr>
              <a:t>?</a:t>
            </a:r>
            <a:endParaRPr lang="uk-UA" sz="5400" b="1" i="1">
              <a:solidFill>
                <a:srgbClr val="4D76A4"/>
              </a:solidFill>
            </a:endParaRPr>
          </a:p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lang="uk-UA" sz="5400" b="1" i="1">
                <a:solidFill>
                  <a:srgbClr val="4D76A4"/>
                </a:solidFill>
              </a:rPr>
              <a:t>Яка вона?</a:t>
            </a:r>
            <a:r>
              <a:rPr sz="5400" b="1" i="1">
                <a:solidFill>
                  <a:srgbClr val="4D76A4"/>
                </a:solidFill>
              </a:rPr>
              <a:t> </a:t>
            </a:r>
          </a:p>
        </p:txBody>
      </p:sp>
      <p:pic>
        <p:nvPicPr>
          <p:cNvPr id="93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50">
            <a:extLst>
              <a:ext uri="{FF2B5EF4-FFF2-40B4-BE49-F238E27FC236}">
                <a16:creationId xmlns:a16="http://schemas.microsoft.com/office/drawing/2014/main" id="{08E841A8-FD11-494F-A459-544A4217C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2255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 b="1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 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sp>
        <p:nvSpPr>
          <p:cNvPr id="12" name="Shape 49">
            <a:extLst>
              <a:ext uri="{FF2B5EF4-FFF2-40B4-BE49-F238E27FC236}">
                <a16:creationId xmlns:a16="http://schemas.microsoft.com/office/drawing/2014/main" id="{7A428E3A-738F-42E5-94FA-2F85A26F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4968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914424" y="2641726"/>
            <a:ext cx="11229474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uk-UA" sz="3800"/>
              <a:t>Електронна пошта</a:t>
            </a:r>
            <a:r>
              <a:rPr sz="3800"/>
              <a:t> </a:t>
            </a:r>
          </a:p>
          <a:p>
            <a:pPr lvl="0">
              <a:defRPr sz="1800"/>
            </a:pPr>
            <a:r>
              <a:rPr lang="uk-UA" sz="3800"/>
              <a:t>Мобільний зв’язок</a:t>
            </a:r>
            <a:endParaRPr sz="3800"/>
          </a:p>
          <a:p>
            <a:pPr lvl="0">
              <a:defRPr sz="1800"/>
            </a:pPr>
            <a:r>
              <a:rPr lang="uk-UA" sz="3800"/>
              <a:t>Повідомлення у </a:t>
            </a:r>
            <a:r>
              <a:rPr sz="3800"/>
              <a:t>LinkedIn</a:t>
            </a:r>
          </a:p>
          <a:p>
            <a:pPr lvl="0">
              <a:defRPr sz="1800"/>
            </a:pPr>
            <a:r>
              <a:rPr lang="uk-UA" sz="3800"/>
              <a:t>Події та заходи</a:t>
            </a:r>
            <a:endParaRPr sz="3800"/>
          </a:p>
          <a:p>
            <a:pPr lvl="0">
              <a:defRPr sz="1800"/>
            </a:pPr>
            <a:r>
              <a:rPr lang="uk-UA" sz="3800"/>
              <a:t>Що-небудь ще...</a:t>
            </a:r>
            <a:endParaRPr sz="3800"/>
          </a:p>
        </p:txBody>
      </p:sp>
      <p:pic>
        <p:nvPicPr>
          <p:cNvPr id="101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9">
            <a:extLst>
              <a:ext uri="{FF2B5EF4-FFF2-40B4-BE49-F238E27FC236}">
                <a16:creationId xmlns:a16="http://schemas.microsoft.com/office/drawing/2014/main" id="{6BB3192B-D643-4452-ADB5-BA522433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Як зв’язатися з іншої компанією?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933785" y="3078992"/>
            <a:ext cx="11137229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sz="4800" b="1" i="1">
                <a:solidFill>
                  <a:srgbClr val="4D76A4"/>
                </a:solidFill>
              </a:rPr>
              <a:t>  </a:t>
            </a:r>
            <a:r>
              <a:rPr lang="uk-UA" sz="4800" b="1" i="1">
                <a:solidFill>
                  <a:srgbClr val="4D76A4"/>
                </a:solidFill>
              </a:rPr>
              <a:t>Домашне завдання на вечір </a:t>
            </a:r>
            <a:r>
              <a:rPr sz="4800" b="1" i="1">
                <a:solidFill>
                  <a:srgbClr val="4D76A4"/>
                </a:solidFill>
              </a:rPr>
              <a:t>:) </a:t>
            </a:r>
          </a:p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endParaRPr sz="3200" b="1" i="1">
              <a:solidFill>
                <a:srgbClr val="4D76A4"/>
              </a:solidFill>
            </a:endParaRPr>
          </a:p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lang="uk-UA" sz="3200" b="1" i="1">
                <a:solidFill>
                  <a:srgbClr val="4D76A4"/>
                </a:solidFill>
              </a:rPr>
              <a:t>Зв’яжиться з трьома особами через </a:t>
            </a:r>
            <a:r>
              <a:rPr sz="3200" b="1" i="1">
                <a:solidFill>
                  <a:srgbClr val="4D76A4"/>
                </a:solidFill>
              </a:rPr>
              <a:t>LinkedIn</a:t>
            </a:r>
            <a:r>
              <a:rPr lang="uk-UA" sz="3200" b="1" i="1">
                <a:solidFill>
                  <a:srgbClr val="4D76A4"/>
                </a:solidFill>
              </a:rPr>
              <a:t>:</a:t>
            </a:r>
          </a:p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lang="uk-UA" sz="3200" b="1" i="1">
                <a:solidFill>
                  <a:srgbClr val="4D76A4"/>
                </a:solidFill>
              </a:rPr>
              <a:t>Партнери</a:t>
            </a:r>
            <a:r>
              <a:rPr sz="3200" b="1" i="1">
                <a:solidFill>
                  <a:srgbClr val="4D76A4"/>
                </a:solidFill>
              </a:rPr>
              <a:t> / </a:t>
            </a:r>
            <a:r>
              <a:rPr lang="uk-UA" sz="3200" b="1" i="1">
                <a:solidFill>
                  <a:srgbClr val="4D76A4"/>
                </a:solidFill>
              </a:rPr>
              <a:t>друзі</a:t>
            </a:r>
            <a:r>
              <a:rPr sz="3200" b="1" i="1">
                <a:solidFill>
                  <a:srgbClr val="4D76A4"/>
                </a:solidFill>
              </a:rPr>
              <a:t> / </a:t>
            </a:r>
            <a:r>
              <a:rPr lang="uk-UA" sz="3200" b="1" i="1">
                <a:solidFill>
                  <a:srgbClr val="4D76A4"/>
                </a:solidFill>
              </a:rPr>
              <a:t>люди з компанії твоєї мрії</a:t>
            </a:r>
            <a:endParaRPr sz="3200" b="1" i="1">
              <a:solidFill>
                <a:srgbClr val="4D76A4"/>
              </a:solidFill>
            </a:endParaRPr>
          </a:p>
        </p:txBody>
      </p:sp>
      <p:pic>
        <p:nvPicPr>
          <p:cNvPr id="104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0">
            <a:extLst>
              <a:ext uri="{FF2B5EF4-FFF2-40B4-BE49-F238E27FC236}">
                <a16:creationId xmlns:a16="http://schemas.microsoft.com/office/drawing/2014/main" id="{D1E6B916-27F6-4345-BC52-3CAB9C70A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 b="1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sp>
        <p:nvSpPr>
          <p:cNvPr id="11" name="Shape 49">
            <a:extLst>
              <a:ext uri="{FF2B5EF4-FFF2-40B4-BE49-F238E27FC236}">
                <a16:creationId xmlns:a16="http://schemas.microsoft.com/office/drawing/2014/main" id="{95010822-ACE7-4BBD-B291-2C3A1A0A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914424" y="2743326"/>
            <a:ext cx="11229474" cy="6324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87679" lvl="0" indent="-487679" defTabSz="560831">
              <a:spcBef>
                <a:spcPts val="4000"/>
              </a:spcBef>
              <a:defRPr sz="1800"/>
            </a:pPr>
            <a:r>
              <a:rPr lang="uk-UA" sz="3200"/>
              <a:t>Зустріч онлайн</a:t>
            </a:r>
            <a:r>
              <a:rPr sz="3200"/>
              <a:t> / </a:t>
            </a:r>
            <a:r>
              <a:rPr lang="uk-UA" sz="3200"/>
              <a:t>лицем до лиця</a:t>
            </a:r>
            <a:endParaRPr sz="3200"/>
          </a:p>
          <a:p>
            <a:pPr marL="487679" lvl="0" indent="-487679" defTabSz="560831">
              <a:spcBef>
                <a:spcPts val="4000"/>
              </a:spcBef>
              <a:defRPr sz="1800"/>
            </a:pPr>
            <a:r>
              <a:rPr lang="uk-UA" sz="3200"/>
              <a:t>Я слухаю більше ніж я говорю</a:t>
            </a:r>
            <a:endParaRPr sz="3200"/>
          </a:p>
          <a:p>
            <a:pPr marL="487679" lvl="0" indent="-487679" defTabSz="560831">
              <a:spcBef>
                <a:spcPts val="4000"/>
              </a:spcBef>
              <a:defRPr sz="1800"/>
            </a:pPr>
            <a:r>
              <a:rPr lang="uk-UA" sz="3200"/>
              <a:t>Я пропоную більше ніж я прошу</a:t>
            </a:r>
            <a:endParaRPr sz="3200"/>
          </a:p>
          <a:p>
            <a:pPr marL="487679" lvl="0" indent="-487679" defTabSz="560831">
              <a:spcBef>
                <a:spcPts val="4000"/>
              </a:spcBef>
              <a:defRPr sz="1800"/>
            </a:pPr>
            <a:r>
              <a:rPr lang="uk-UA" sz="3200"/>
              <a:t>Ні – не означає ні назавжди</a:t>
            </a:r>
            <a:endParaRPr sz="3200"/>
          </a:p>
          <a:p>
            <a:pPr marL="487679" lvl="0" indent="-487679" defTabSz="560831">
              <a:spcBef>
                <a:spcPts val="4000"/>
              </a:spcBef>
              <a:defRPr sz="1800"/>
            </a:pPr>
            <a:r>
              <a:rPr lang="uk-UA" sz="3200"/>
              <a:t>Я залишаюсь на зв’язку</a:t>
            </a:r>
            <a:endParaRPr sz="3200"/>
          </a:p>
          <a:p>
            <a:pPr marL="487679" lvl="0" indent="-487679" defTabSz="560831">
              <a:spcBef>
                <a:spcPts val="4000"/>
              </a:spcBef>
              <a:defRPr sz="1800"/>
            </a:pPr>
            <a:r>
              <a:rPr lang="uk-UA" sz="3200"/>
              <a:t>Доторкніться до їх сердця</a:t>
            </a:r>
            <a:endParaRPr sz="3200"/>
          </a:p>
        </p:txBody>
      </p:sp>
      <p:pic>
        <p:nvPicPr>
          <p:cNvPr id="112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9">
            <a:extLst>
              <a:ext uri="{FF2B5EF4-FFF2-40B4-BE49-F238E27FC236}">
                <a16:creationId xmlns:a16="http://schemas.microsoft.com/office/drawing/2014/main" id="{E3DE259C-9D18-466C-8827-8E62AE24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Перша зустріч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pic>
        <p:nvPicPr>
          <p:cNvPr id="51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9">
            <a:extLst>
              <a:ext uri="{FF2B5EF4-FFF2-40B4-BE49-F238E27FC236}">
                <a16:creationId xmlns:a16="http://schemas.microsoft.com/office/drawing/2014/main" id="{30894091-79DE-4D66-810F-50B9A6BC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0">
            <a:extLst>
              <a:ext uri="{FF2B5EF4-FFF2-40B4-BE49-F238E27FC236}">
                <a16:creationId xmlns:a16="http://schemas.microsoft.com/office/drawing/2014/main" id="{B9619253-4455-441F-9E09-598DF70E9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 b="1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sp>
        <p:nvSpPr>
          <p:cNvPr id="10" name="Shape 49">
            <a:extLst>
              <a:ext uri="{FF2B5EF4-FFF2-40B4-BE49-F238E27FC236}">
                <a16:creationId xmlns:a16="http://schemas.microsoft.com/office/drawing/2014/main" id="{EE0CCE99-E97D-4464-9192-7DA7A079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RESPILON 2.jpg"/>
          <p:cNvPicPr/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965200" y="1058778"/>
            <a:ext cx="4392863" cy="143042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Піклування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965200" y="2888247"/>
            <a:ext cx="5050589" cy="632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uk-UA" sz="3000"/>
              <a:t>Комунікація</a:t>
            </a:r>
            <a:r>
              <a:rPr sz="3000"/>
              <a:t> </a:t>
            </a:r>
            <a:r>
              <a:rPr lang="en-CA" sz="3000"/>
              <a:t>–</a:t>
            </a:r>
            <a:r>
              <a:rPr sz="3000"/>
              <a:t> </a:t>
            </a:r>
            <a:r>
              <a:rPr lang="uk-UA" sz="3000"/>
              <a:t>пишіть листи та повідомлення</a:t>
            </a:r>
            <a:endParaRPr sz="3000"/>
          </a:p>
          <a:p>
            <a:pPr lvl="0">
              <a:defRPr sz="1800"/>
            </a:pPr>
            <a:r>
              <a:rPr lang="uk-UA" sz="3000"/>
              <a:t>Розповідайте про їх допомогу у деталях</a:t>
            </a:r>
            <a:endParaRPr sz="3000"/>
          </a:p>
          <a:p>
            <a:pPr lvl="0">
              <a:defRPr sz="1800"/>
            </a:pPr>
            <a:r>
              <a:rPr lang="uk-UA" sz="3000"/>
              <a:t>Будьте на зв’язку </a:t>
            </a:r>
            <a:r>
              <a:rPr lang="en-CA" sz="3000"/>
              <a:t>–</a:t>
            </a:r>
            <a:r>
              <a:rPr sz="3000"/>
              <a:t> </a:t>
            </a:r>
            <a:r>
              <a:rPr lang="en-CA" sz="3000"/>
              <a:t>LinkedIn, Facebook</a:t>
            </a:r>
            <a:endParaRPr sz="3000"/>
          </a:p>
          <a:p>
            <a:pPr lvl="0">
              <a:defRPr sz="1800"/>
            </a:pPr>
            <a:r>
              <a:rPr lang="uk-UA" sz="3000"/>
              <a:t>Будьте завжди вдячні</a:t>
            </a: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355600" y="976562"/>
            <a:ext cx="12293600" cy="694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lang="ru-RU" sz="4000" b="1"/>
              <a:t>Фандрезінг – це набагато більше</a:t>
            </a:r>
            <a:br>
              <a:rPr lang="ru-RU" sz="4000" b="1"/>
            </a:br>
            <a:r>
              <a:rPr lang="ru-RU" sz="4000" b="1"/>
              <a:t> ніж підписаний звіт про пожертви</a:t>
            </a:r>
          </a:p>
          <a:p>
            <a:pPr marL="1079500" lvl="1" indent="-571500" algn="l">
              <a:spcBef>
                <a:spcPts val="4200"/>
              </a:spcBef>
              <a:buClr>
                <a:srgbClr val="5C86B9"/>
              </a:buClr>
              <a:buSzPct val="70000"/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uk-UA" sz="3200"/>
              <a:t>Це зацікавленість</a:t>
            </a:r>
            <a:endParaRPr lang="en-CA" sz="3200"/>
          </a:p>
          <a:p>
            <a:pPr marL="1079500" lvl="1" indent="-571500" algn="l">
              <a:spcBef>
                <a:spcPts val="4200"/>
              </a:spcBef>
              <a:buClr>
                <a:srgbClr val="5C86B9"/>
              </a:buClr>
              <a:buSzPct val="70000"/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uk-UA" sz="3200"/>
              <a:t>Це відкритість</a:t>
            </a:r>
            <a:endParaRPr lang="en-CA" sz="3200"/>
          </a:p>
          <a:p>
            <a:pPr marL="1079500" lvl="1" indent="-571500" algn="l">
              <a:spcBef>
                <a:spcPts val="4200"/>
              </a:spcBef>
              <a:buClr>
                <a:srgbClr val="5C86B9"/>
              </a:buClr>
              <a:buSzPct val="70000"/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uk-UA" sz="3200"/>
              <a:t>Це зв’язок</a:t>
            </a:r>
            <a:endParaRPr sz="3200"/>
          </a:p>
          <a:p>
            <a:pPr marL="1079500" lvl="1" indent="-571500" algn="l">
              <a:spcBef>
                <a:spcPts val="4200"/>
              </a:spcBef>
              <a:buClr>
                <a:srgbClr val="5C86B9"/>
              </a:buClr>
              <a:buSzPct val="70000"/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</a:defRPr>
            </a:pPr>
            <a:r>
              <a:rPr lang="uk-UA" sz="3200"/>
              <a:t>Це відносини</a:t>
            </a:r>
            <a:endParaRPr sz="3200"/>
          </a:p>
        </p:txBody>
      </p:sp>
      <p:pic>
        <p:nvPicPr>
          <p:cNvPr id="123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0">
            <a:extLst>
              <a:ext uri="{FF2B5EF4-FFF2-40B4-BE49-F238E27FC236}">
                <a16:creationId xmlns:a16="http://schemas.microsoft.com/office/drawing/2014/main" id="{4FA61359-A5D8-498B-9492-4D785E8B2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 b="1"/>
              <a:t>Можливості та перспективи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sp>
        <p:nvSpPr>
          <p:cNvPr id="10" name="Shape 49">
            <a:extLst>
              <a:ext uri="{FF2B5EF4-FFF2-40B4-BE49-F238E27FC236}">
                <a16:creationId xmlns:a16="http://schemas.microsoft.com/office/drawing/2014/main" id="{55DB0C49-64AA-4D38-BC62-6786EEE6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9">
            <a:extLst>
              <a:ext uri="{FF2B5EF4-FFF2-40B4-BE49-F238E27FC236}">
                <a16:creationId xmlns:a16="http://schemas.microsoft.com/office/drawing/2014/main" id="{0425ACD0-5052-45DD-8FEF-3271CD3D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19" name="Shape 168">
            <a:extLst>
              <a:ext uri="{FF2B5EF4-FFF2-40B4-BE49-F238E27FC236}">
                <a16:creationId xmlns:a16="http://schemas.microsoft.com/office/drawing/2014/main" id="{3C7FCE5D-618F-4C0B-A8DC-A9B6D12EE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229474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Спільне волонтерство</a:t>
            </a:r>
            <a:endParaRPr sz="3040" b="1">
              <a:solidFill>
                <a:schemeClr val="bg2">
                  <a:lumMod val="25000"/>
                </a:schemeClr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Спортивні події – біг </a:t>
            </a:r>
            <a:r>
              <a:rPr lang="en-CA" sz="3040">
                <a:solidFill>
                  <a:srgbClr val="A8A49D"/>
                </a:solidFill>
              </a:rPr>
              <a:t>ADRA!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Пожертви від працівників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Надання матеріальної допомоги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іншими </a:t>
            </a:r>
            <a:r>
              <a:rPr lang="en-CA" sz="3040">
                <a:solidFill>
                  <a:srgbClr val="A8A49D"/>
                </a:solidFill>
              </a:rPr>
              <a:t>NGO (</a:t>
            </a:r>
            <a:r>
              <a:rPr lang="uk-UA" sz="3040">
                <a:solidFill>
                  <a:srgbClr val="A8A49D"/>
                </a:solidFill>
              </a:rPr>
              <a:t>НУО)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університетами </a:t>
            </a:r>
            <a:r>
              <a:rPr sz="3040">
                <a:solidFill>
                  <a:srgbClr val="A8A49D"/>
                </a:solidFill>
              </a:rPr>
              <a:t>- </a:t>
            </a:r>
            <a:r>
              <a:rPr lang="uk-UA" sz="3040">
                <a:solidFill>
                  <a:srgbClr val="A8A49D"/>
                </a:solidFill>
              </a:rPr>
              <a:t>наприклад</a:t>
            </a:r>
            <a:r>
              <a:rPr sz="3040">
                <a:solidFill>
                  <a:srgbClr val="A8A49D"/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спортсменами</a:t>
            </a:r>
            <a:r>
              <a:rPr sz="3040">
                <a:solidFill>
                  <a:srgbClr val="A8A49D"/>
                </a:solidFill>
              </a:rPr>
              <a:t>, </a:t>
            </a:r>
            <a:r>
              <a:rPr lang="uk-UA" sz="3040">
                <a:solidFill>
                  <a:srgbClr val="A8A49D"/>
                </a:solidFill>
              </a:rPr>
              <a:t>музикантами, і так далі</a:t>
            </a:r>
            <a:endParaRPr sz="3040">
              <a:solidFill>
                <a:srgbClr val="A8A49D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5584.jpeg"/>
          <p:cNvPicPr/>
          <p:nvPr/>
        </p:nvPicPr>
        <p:blipFill>
          <a:blip r:embed="rId2"/>
          <a:srcRect l="5550" r="555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61753094_1134076326776880_356002103929339904_o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245965006_1811579225693250_6415254727309882795_n.jpg"/>
          <p:cNvPicPr/>
          <p:nvPr/>
        </p:nvPicPr>
        <p:blipFill>
          <a:blip r:embed="rId2"/>
          <a:srcRect t="23203" b="2320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64472981_1141467602704419_1271521498862977024_n.jpg"/>
          <p:cNvPicPr/>
          <p:nvPr/>
        </p:nvPicPr>
        <p:blipFill>
          <a:blip r:embed="rId2"/>
          <a:srcRect l="3226" r="3226"/>
          <a:stretch>
            <a:fillRect/>
          </a:stretch>
        </p:blipFill>
        <p:spPr>
          <a:xfrm>
            <a:off x="368300" y="444500"/>
            <a:ext cx="6121400" cy="872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72454714_1228228960694949_534735724843368448_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858658" y="476496"/>
            <a:ext cx="5739742" cy="4304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78821970_1272426289608549_3350173481286238208_n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658" y="5114305"/>
            <a:ext cx="5739742" cy="3826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9">
            <a:extLst>
              <a:ext uri="{FF2B5EF4-FFF2-40B4-BE49-F238E27FC236}">
                <a16:creationId xmlns:a16="http://schemas.microsoft.com/office/drawing/2014/main" id="{2900FF68-7E0D-4410-8E94-09F504D9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20" name="Shape 168">
            <a:extLst>
              <a:ext uri="{FF2B5EF4-FFF2-40B4-BE49-F238E27FC236}">
                <a16:creationId xmlns:a16="http://schemas.microsoft.com/office/drawing/2014/main" id="{4BF01A92-008A-4E58-9356-8FA6020F1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3" y="2984500"/>
            <a:ext cx="11590095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Спільне волонтерство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Спортивні події – біг </a:t>
            </a:r>
            <a:r>
              <a:rPr lang="en-CA" sz="3040" b="1">
                <a:solidFill>
                  <a:schemeClr val="bg2">
                    <a:lumMod val="25000"/>
                  </a:schemeClr>
                </a:solidFill>
              </a:rPr>
              <a:t>ADRA!</a:t>
            </a:r>
            <a:endParaRPr sz="3040" b="1">
              <a:solidFill>
                <a:schemeClr val="bg2">
                  <a:lumMod val="25000"/>
                </a:schemeClr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Пожертви від працівників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Надання матеріальної допомоги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іншими </a:t>
            </a:r>
            <a:r>
              <a:rPr lang="en-CA" sz="3040">
                <a:solidFill>
                  <a:srgbClr val="A8A49D"/>
                </a:solidFill>
              </a:rPr>
              <a:t>NGO (</a:t>
            </a:r>
            <a:r>
              <a:rPr lang="uk-UA" sz="3040">
                <a:solidFill>
                  <a:srgbClr val="A8A49D"/>
                </a:solidFill>
              </a:rPr>
              <a:t>НУО)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університетами </a:t>
            </a:r>
            <a:r>
              <a:rPr sz="3040">
                <a:solidFill>
                  <a:srgbClr val="A8A49D"/>
                </a:solidFill>
              </a:rPr>
              <a:t>- </a:t>
            </a:r>
            <a:r>
              <a:rPr lang="uk-UA" sz="3040">
                <a:solidFill>
                  <a:srgbClr val="A8A49D"/>
                </a:solidFill>
              </a:rPr>
              <a:t>наприклад</a:t>
            </a:r>
            <a:r>
              <a:rPr sz="3040">
                <a:solidFill>
                  <a:srgbClr val="A8A49D"/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спортсменами</a:t>
            </a:r>
            <a:r>
              <a:rPr sz="3040">
                <a:solidFill>
                  <a:srgbClr val="A8A49D"/>
                </a:solidFill>
              </a:rPr>
              <a:t>, </a:t>
            </a:r>
            <a:r>
              <a:rPr lang="uk-UA" sz="3040">
                <a:solidFill>
                  <a:srgbClr val="A8A49D"/>
                </a:solidFill>
              </a:rPr>
              <a:t>музикантами, і так далі</a:t>
            </a:r>
            <a:endParaRPr sz="3040">
              <a:solidFill>
                <a:srgbClr val="A8A49D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270000" y="3711377"/>
            <a:ext cx="104648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609600" lvl="0" indent="-304800" defTabSz="457200">
              <a:defRPr sz="1800">
                <a:solidFill>
                  <a:srgbClr val="000000"/>
                </a:solidFill>
              </a:defRPr>
            </a:pPr>
            <a:r>
              <a:rPr lang="ru-RU" sz="4800" b="1" i="1">
                <a:solidFill>
                  <a:srgbClr val="4D76A4"/>
                </a:solidFill>
              </a:rPr>
              <a:t>Що фандрейзинг означає для вас?</a:t>
            </a:r>
            <a:endParaRPr sz="4800" b="1" i="1">
              <a:solidFill>
                <a:srgbClr val="4D76A4"/>
              </a:solidFill>
            </a:endParaRPr>
          </a:p>
        </p:txBody>
      </p:sp>
      <p:pic>
        <p:nvPicPr>
          <p:cNvPr id="54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ADRA_beh_2022_Praha_dobrovolnictvi_seniori-3-1024x681.jpeg"/>
          <p:cNvPicPr/>
          <p:nvPr/>
        </p:nvPicPr>
        <p:blipFill>
          <a:blip r:embed="rId2"/>
          <a:srcRect l="26670" r="26670"/>
          <a:stretch>
            <a:fillRect/>
          </a:stretch>
        </p:blipFill>
        <p:spPr>
          <a:xfrm>
            <a:off x="368300" y="444500"/>
            <a:ext cx="6121400" cy="872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ADRA_beh_2022_Praha_bezci-2-1024x681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6675303" y="598385"/>
            <a:ext cx="6106452" cy="406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ADRA_CB_DCCB_ADRAbeh_2022_030-1024x683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621245" y="4912466"/>
            <a:ext cx="6214569" cy="4145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9">
            <a:extLst>
              <a:ext uri="{FF2B5EF4-FFF2-40B4-BE49-F238E27FC236}">
                <a16:creationId xmlns:a16="http://schemas.microsoft.com/office/drawing/2014/main" id="{D9CB2255-D2E4-48AF-95BD-922CDEF1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22" name="Shape 168">
            <a:extLst>
              <a:ext uri="{FF2B5EF4-FFF2-40B4-BE49-F238E27FC236}">
                <a16:creationId xmlns:a16="http://schemas.microsoft.com/office/drawing/2014/main" id="{A85DAFA8-4FD3-4A9A-8777-AA13F838D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590094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Спільне волонтерство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Спортивні події – біг </a:t>
            </a:r>
            <a:r>
              <a:rPr lang="en-CA" sz="3040">
                <a:solidFill>
                  <a:srgbClr val="A8A49D"/>
                </a:solidFill>
              </a:rPr>
              <a:t>ADRA!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Пожертви від працівників</a:t>
            </a:r>
            <a:endParaRPr sz="3040" b="1">
              <a:solidFill>
                <a:schemeClr val="bg2">
                  <a:lumMod val="25000"/>
                </a:schemeClr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Надання матеріальної допомоги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іншими </a:t>
            </a:r>
            <a:r>
              <a:rPr lang="en-CA" sz="3040">
                <a:solidFill>
                  <a:srgbClr val="A8A49D"/>
                </a:solidFill>
              </a:rPr>
              <a:t>NGO (</a:t>
            </a:r>
            <a:r>
              <a:rPr lang="uk-UA" sz="3040">
                <a:solidFill>
                  <a:srgbClr val="A8A49D"/>
                </a:solidFill>
              </a:rPr>
              <a:t>НУО)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університетами </a:t>
            </a:r>
            <a:r>
              <a:rPr sz="3040">
                <a:solidFill>
                  <a:srgbClr val="A8A49D"/>
                </a:solidFill>
              </a:rPr>
              <a:t>- </a:t>
            </a:r>
            <a:r>
              <a:rPr lang="uk-UA" sz="3040">
                <a:solidFill>
                  <a:srgbClr val="A8A49D"/>
                </a:solidFill>
              </a:rPr>
              <a:t>наприклад</a:t>
            </a:r>
            <a:r>
              <a:rPr sz="3040">
                <a:solidFill>
                  <a:srgbClr val="A8A49D"/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спортсменами</a:t>
            </a:r>
            <a:r>
              <a:rPr sz="3040">
                <a:solidFill>
                  <a:srgbClr val="A8A49D"/>
                </a:solidFill>
              </a:rPr>
              <a:t>, </a:t>
            </a:r>
            <a:r>
              <a:rPr lang="uk-UA" sz="3040">
                <a:solidFill>
                  <a:srgbClr val="A8A49D"/>
                </a:solidFill>
              </a:rPr>
              <a:t>музикантами, і так далі</a:t>
            </a:r>
            <a:endParaRPr sz="3040">
              <a:solidFill>
                <a:srgbClr val="A8A49D"/>
              </a:solidFill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9">
            <a:extLst>
              <a:ext uri="{FF2B5EF4-FFF2-40B4-BE49-F238E27FC236}">
                <a16:creationId xmlns:a16="http://schemas.microsoft.com/office/drawing/2014/main" id="{145C2EDF-7F6A-462D-B26A-7CEA4DEE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14" name="Shape 168">
            <a:extLst>
              <a:ext uri="{FF2B5EF4-FFF2-40B4-BE49-F238E27FC236}">
                <a16:creationId xmlns:a16="http://schemas.microsoft.com/office/drawing/2014/main" id="{96A3E04B-AD63-4E95-8BBF-F68E93DF3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590094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Спільне волонтерство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Спортивні події – біг </a:t>
            </a:r>
            <a:r>
              <a:rPr lang="en-CA" sz="3040">
                <a:solidFill>
                  <a:srgbClr val="A8A49D"/>
                </a:solidFill>
              </a:rPr>
              <a:t>ADRA!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Пожертви від працівників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Надання матеріальної допомоги</a:t>
            </a:r>
            <a:endParaRPr sz="3040" b="1">
              <a:solidFill>
                <a:schemeClr val="bg2">
                  <a:lumMod val="25000"/>
                </a:schemeClr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іншими </a:t>
            </a:r>
            <a:r>
              <a:rPr lang="en-CA" sz="3040">
                <a:solidFill>
                  <a:srgbClr val="A8A49D"/>
                </a:solidFill>
              </a:rPr>
              <a:t>NGO (</a:t>
            </a:r>
            <a:r>
              <a:rPr lang="uk-UA" sz="3040">
                <a:solidFill>
                  <a:srgbClr val="A8A49D"/>
                </a:solidFill>
              </a:rPr>
              <a:t>НУО)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університетами </a:t>
            </a:r>
            <a:r>
              <a:rPr sz="3040">
                <a:solidFill>
                  <a:srgbClr val="A8A49D"/>
                </a:solidFill>
              </a:rPr>
              <a:t>- </a:t>
            </a:r>
            <a:r>
              <a:rPr lang="uk-UA" sz="3040">
                <a:solidFill>
                  <a:srgbClr val="A8A49D"/>
                </a:solidFill>
              </a:rPr>
              <a:t>наприклад</a:t>
            </a:r>
            <a:r>
              <a:rPr sz="3040">
                <a:solidFill>
                  <a:srgbClr val="A8A49D"/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спортсменами</a:t>
            </a:r>
            <a:r>
              <a:rPr sz="3040">
                <a:solidFill>
                  <a:srgbClr val="A8A49D"/>
                </a:solidFill>
              </a:rPr>
              <a:t>, </a:t>
            </a:r>
            <a:r>
              <a:rPr lang="uk-UA" sz="3040">
                <a:solidFill>
                  <a:srgbClr val="A8A49D"/>
                </a:solidFill>
              </a:rPr>
              <a:t>музикантами, і так далі</a:t>
            </a:r>
            <a:endParaRPr sz="3040">
              <a:solidFill>
                <a:srgbClr val="A8A49D"/>
              </a:solidFill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9">
            <a:extLst>
              <a:ext uri="{FF2B5EF4-FFF2-40B4-BE49-F238E27FC236}">
                <a16:creationId xmlns:a16="http://schemas.microsoft.com/office/drawing/2014/main" id="{AFB82B97-87A3-4BA8-B714-FB140D0C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17" name="Shape 168">
            <a:extLst>
              <a:ext uri="{FF2B5EF4-FFF2-40B4-BE49-F238E27FC236}">
                <a16:creationId xmlns:a16="http://schemas.microsoft.com/office/drawing/2014/main" id="{89179B0F-ACD3-4B4C-A811-35328BEDF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590094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Спільне волонтерство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Спортивні події – біг </a:t>
            </a:r>
            <a:r>
              <a:rPr lang="en-CA" sz="3040">
                <a:solidFill>
                  <a:srgbClr val="A8A49D"/>
                </a:solidFill>
              </a:rPr>
              <a:t>ADRA!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Пожертви від працівників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Надання матеріальної допомоги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Співпраця з іншими </a:t>
            </a:r>
            <a:r>
              <a:rPr lang="en-CA" sz="3040" b="1">
                <a:solidFill>
                  <a:schemeClr val="bg2">
                    <a:lumMod val="25000"/>
                  </a:schemeClr>
                </a:solidFill>
              </a:rPr>
              <a:t>NGO (</a:t>
            </a: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НУО)</a:t>
            </a:r>
            <a:endParaRPr sz="3040" b="1">
              <a:solidFill>
                <a:schemeClr val="bg2">
                  <a:lumMod val="25000"/>
                </a:schemeClr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університетами </a:t>
            </a:r>
            <a:r>
              <a:rPr sz="3040">
                <a:solidFill>
                  <a:srgbClr val="A8A49D"/>
                </a:solidFill>
              </a:rPr>
              <a:t>- </a:t>
            </a:r>
            <a:r>
              <a:rPr lang="uk-UA" sz="3040">
                <a:solidFill>
                  <a:srgbClr val="A8A49D"/>
                </a:solidFill>
              </a:rPr>
              <a:t>наприклад</a:t>
            </a:r>
            <a:r>
              <a:rPr sz="3040">
                <a:solidFill>
                  <a:srgbClr val="A8A49D"/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спортсменами</a:t>
            </a:r>
            <a:r>
              <a:rPr sz="3040">
                <a:solidFill>
                  <a:srgbClr val="A8A49D"/>
                </a:solidFill>
              </a:rPr>
              <a:t>, </a:t>
            </a:r>
            <a:r>
              <a:rPr lang="uk-UA" sz="3040">
                <a:solidFill>
                  <a:srgbClr val="A8A49D"/>
                </a:solidFill>
              </a:rPr>
              <a:t>музикантами, і так далі</a:t>
            </a:r>
            <a:endParaRPr sz="3040">
              <a:solidFill>
                <a:srgbClr val="A8A49D"/>
              </a:solidFill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DRA-OSTRAVA.jpg"/>
          <p:cNvPicPr/>
          <p:nvPr/>
        </p:nvPicPr>
        <p:blipFill>
          <a:blip r:embed="rId2"/>
          <a:srcRect l="3226" r="3226"/>
          <a:stretch>
            <a:fillRect/>
          </a:stretch>
        </p:blipFill>
        <p:spPr>
          <a:xfrm>
            <a:off x="368300" y="444500"/>
            <a:ext cx="6121400" cy="872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042150" y="565150"/>
            <a:ext cx="3059257" cy="4597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0-724x1024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9389192" y="4877167"/>
            <a:ext cx="2980609" cy="4215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9">
            <a:extLst>
              <a:ext uri="{FF2B5EF4-FFF2-40B4-BE49-F238E27FC236}">
                <a16:creationId xmlns:a16="http://schemas.microsoft.com/office/drawing/2014/main" id="{8DEAA156-0B8E-4770-9A51-6F451AC4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14" name="Shape 168">
            <a:extLst>
              <a:ext uri="{FF2B5EF4-FFF2-40B4-BE49-F238E27FC236}">
                <a16:creationId xmlns:a16="http://schemas.microsoft.com/office/drawing/2014/main" id="{BEB5F6AB-4819-4DA6-9E18-1C86AECF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590094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Спільне волонтерство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Спортивні події – біг </a:t>
            </a:r>
            <a:r>
              <a:rPr lang="en-CA" sz="3040">
                <a:solidFill>
                  <a:srgbClr val="A8A49D"/>
                </a:solidFill>
              </a:rPr>
              <a:t>ADRA!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Пожертви від працівників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Надання матеріальної допомоги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іншими </a:t>
            </a:r>
            <a:r>
              <a:rPr lang="en-CA" sz="3040">
                <a:solidFill>
                  <a:srgbClr val="A8A49D"/>
                </a:solidFill>
              </a:rPr>
              <a:t>NGO (</a:t>
            </a:r>
            <a:r>
              <a:rPr lang="uk-UA" sz="3040">
                <a:solidFill>
                  <a:srgbClr val="A8A49D"/>
                </a:solidFill>
              </a:rPr>
              <a:t>НУО)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2800" b="1">
                <a:solidFill>
                  <a:schemeClr val="bg2">
                    <a:lumMod val="25000"/>
                  </a:schemeClr>
                </a:solidFill>
              </a:rPr>
              <a:t>Співпраця з університетами </a:t>
            </a:r>
            <a:r>
              <a:rPr sz="2800" b="1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uk-UA" sz="2800" b="1">
                <a:solidFill>
                  <a:schemeClr val="bg2">
                    <a:lumMod val="25000"/>
                  </a:schemeClr>
                </a:solidFill>
              </a:rPr>
              <a:t>наприклад</a:t>
            </a:r>
            <a:r>
              <a:rPr sz="2800" b="1">
                <a:solidFill>
                  <a:schemeClr val="bg2">
                    <a:lumMod val="25000"/>
                  </a:schemeClr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спортсменами</a:t>
            </a:r>
            <a:r>
              <a:rPr sz="3040">
                <a:solidFill>
                  <a:srgbClr val="A8A49D"/>
                </a:solidFill>
              </a:rPr>
              <a:t>, </a:t>
            </a:r>
            <a:r>
              <a:rPr lang="uk-UA" sz="3040">
                <a:solidFill>
                  <a:srgbClr val="A8A49D"/>
                </a:solidFill>
              </a:rPr>
              <a:t>музикантами, і так далі</a:t>
            </a:r>
            <a:endParaRPr sz="3040">
              <a:solidFill>
                <a:srgbClr val="A8A49D"/>
              </a:solidFill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9">
            <a:extLst>
              <a:ext uri="{FF2B5EF4-FFF2-40B4-BE49-F238E27FC236}">
                <a16:creationId xmlns:a16="http://schemas.microsoft.com/office/drawing/2014/main" id="{0B8CC654-8353-4739-965F-E7D99EA7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  <p:sp>
        <p:nvSpPr>
          <p:cNvPr id="18" name="Shape 168">
            <a:extLst>
              <a:ext uri="{FF2B5EF4-FFF2-40B4-BE49-F238E27FC236}">
                <a16:creationId xmlns:a16="http://schemas.microsoft.com/office/drawing/2014/main" id="{D2231A23-D180-4ECA-9AAC-6DBA87D85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4" y="2984500"/>
            <a:ext cx="11590094" cy="6324600"/>
          </a:xfrm>
          <a:prstGeom prst="rect">
            <a:avLst/>
          </a:prstGeom>
        </p:spPr>
        <p:txBody>
          <a:bodyPr/>
          <a:lstStyle/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Спільне волонтерство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Спортивні події – біг </a:t>
            </a:r>
            <a:r>
              <a:rPr lang="en-CA" sz="3040">
                <a:solidFill>
                  <a:srgbClr val="A8A49D"/>
                </a:solidFill>
              </a:rPr>
              <a:t>ADRA!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Пожертви від працівників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Надання матеріальної допомоги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іншими </a:t>
            </a:r>
            <a:r>
              <a:rPr lang="en-CA" sz="3040">
                <a:solidFill>
                  <a:srgbClr val="A8A49D"/>
                </a:solidFill>
              </a:rPr>
              <a:t>NGO (</a:t>
            </a:r>
            <a:r>
              <a:rPr lang="uk-UA" sz="3040">
                <a:solidFill>
                  <a:srgbClr val="A8A49D"/>
                </a:solidFill>
              </a:rPr>
              <a:t>НУО)</a:t>
            </a:r>
            <a:endParaRPr sz="3040">
              <a:solidFill>
                <a:srgbClr val="A8A49D"/>
              </a:solidFill>
            </a:endParaRP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>
                <a:solidFill>
                  <a:srgbClr val="A8A49D"/>
                </a:solidFill>
              </a:rPr>
              <a:t>Співпраця з університетами </a:t>
            </a:r>
            <a:r>
              <a:rPr sz="3040">
                <a:solidFill>
                  <a:srgbClr val="A8A49D"/>
                </a:solidFill>
              </a:rPr>
              <a:t>- </a:t>
            </a:r>
            <a:r>
              <a:rPr lang="uk-UA" sz="3040">
                <a:solidFill>
                  <a:srgbClr val="A8A49D"/>
                </a:solidFill>
              </a:rPr>
              <a:t>наприклад</a:t>
            </a:r>
            <a:r>
              <a:rPr sz="3040">
                <a:solidFill>
                  <a:srgbClr val="A8A49D"/>
                </a:solidFill>
              </a:rPr>
              <a:t> Newton University </a:t>
            </a:r>
          </a:p>
          <a:p>
            <a:pPr marL="406400" lvl="0" indent="-406400" defTabSz="467359">
              <a:spcBef>
                <a:spcPts val="3300"/>
              </a:spcBef>
              <a:defRPr sz="1800"/>
            </a:pP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Співпраця з спортсменами</a:t>
            </a:r>
            <a:r>
              <a:rPr sz="3040" b="1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uk-UA" sz="3040" b="1">
                <a:solidFill>
                  <a:schemeClr val="bg2">
                    <a:lumMod val="25000"/>
                  </a:schemeClr>
                </a:solidFill>
              </a:rPr>
              <a:t>музикантами, і так далі</a:t>
            </a:r>
            <a:endParaRPr sz="3040" b="1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065014" y="4051853"/>
            <a:ext cx="10874772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08000" indent="-508000" algn="l">
              <a:spcBef>
                <a:spcPts val="4200"/>
              </a:spcBef>
              <a:buClr>
                <a:srgbClr val="5C86B9"/>
              </a:buClr>
              <a:buSzPct val="70000"/>
              <a:buFont typeface="Zapf Dingbats"/>
              <a:buChar char="✤"/>
              <a:defRPr sz="3800" u="sng">
                <a:solidFill>
                  <a:srgbClr val="000000"/>
                </a:solidFill>
                <a:hlinkClick r:id="rId2"/>
              </a:defRPr>
            </a:lvl1pPr>
          </a:lstStyle>
          <a:p>
            <a:pPr marL="0" lvl="0" indent="0">
              <a:buNone/>
              <a:defRPr sz="1800" u="none"/>
            </a:pPr>
            <a:r>
              <a:rPr sz="3800" u="sng">
                <a:hlinkClick r:id="rId2"/>
              </a:rPr>
              <a:t>https://www.youtube.com/watch?v=0JcNSPi9pCg</a:t>
            </a:r>
          </a:p>
        </p:txBody>
      </p:sp>
      <p:pic>
        <p:nvPicPr>
          <p:cNvPr id="176" name="ADRA Vertical Logo_CMYK (kopie)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9">
            <a:extLst>
              <a:ext uri="{FF2B5EF4-FFF2-40B4-BE49-F238E27FC236}">
                <a16:creationId xmlns:a16="http://schemas.microsoft.com/office/drawing/2014/main" id="{0C5566AA-17BD-419A-84CB-121D8DC356CC}"/>
              </a:ext>
            </a:extLst>
          </p:cNvPr>
          <p:cNvSpPr txBox="1">
            <a:spLocks/>
          </p:cNvSpPr>
          <p:nvPr/>
        </p:nvSpPr>
        <p:spPr>
          <a:xfrm>
            <a:off x="887663" y="2877103"/>
            <a:ext cx="11229474" cy="1174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1pPr>
            <a:lvl2pPr indent="2286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2pPr>
            <a:lvl3pPr indent="4572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3pPr>
            <a:lvl4pPr indent="6858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4pPr>
            <a:lvl5pPr indent="9144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5pPr>
            <a:lvl6pPr indent="11430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6pPr>
            <a:lvl7pPr indent="13716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7pPr>
            <a:lvl8pPr indent="16002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8pPr>
            <a:lvl9pPr indent="18288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9pPr>
          </a:lstStyle>
          <a:p>
            <a:pPr>
              <a:defRPr sz="1800" spc="0">
                <a:solidFill>
                  <a:srgbClr val="000000"/>
                </a:solidFill>
              </a:defRPr>
            </a:pPr>
            <a:r>
              <a:rPr lang="ru-RU" sz="5400" i="1">
                <a:solidFill>
                  <a:srgbClr val="5C86B9"/>
                </a:solidFill>
              </a:rPr>
              <a:t>Експедиція на річку Ганг - ми відпливаємо!</a:t>
            </a:r>
            <a:endParaRPr lang="uk-UA" sz="5400" i="1">
              <a:solidFill>
                <a:srgbClr val="5C86B9"/>
              </a:solidFill>
            </a:endParaRPr>
          </a:p>
        </p:txBody>
      </p:sp>
      <p:sp>
        <p:nvSpPr>
          <p:cNvPr id="5" name="Shape 49">
            <a:extLst>
              <a:ext uri="{FF2B5EF4-FFF2-40B4-BE49-F238E27FC236}">
                <a16:creationId xmlns:a16="http://schemas.microsoft.com/office/drawing/2014/main" id="{D9815CC0-2A46-4A3F-ADCF-DAD831C1013C}"/>
              </a:ext>
            </a:extLst>
          </p:cNvPr>
          <p:cNvSpPr txBox="1">
            <a:spLocks/>
          </p:cNvSpPr>
          <p:nvPr/>
        </p:nvSpPr>
        <p:spPr>
          <a:xfrm>
            <a:off x="887663" y="1602360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1pPr>
            <a:lvl2pPr indent="2286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2pPr>
            <a:lvl3pPr indent="4572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3pPr>
            <a:lvl4pPr indent="6858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4pPr>
            <a:lvl5pPr indent="9144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5pPr>
            <a:lvl6pPr indent="11430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6pPr>
            <a:lvl7pPr indent="13716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7pPr>
            <a:lvl8pPr indent="16002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8pPr>
            <a:lvl9pPr indent="1828800" defTabSz="584200">
              <a:def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9pPr>
          </a:lstStyle>
          <a:p>
            <a:pPr>
              <a:defRPr sz="1800" spc="0">
                <a:solidFill>
                  <a:srgbClr val="000000"/>
                </a:solidFill>
              </a:defRPr>
            </a:pPr>
            <a:r>
              <a:rPr lang="en-CA" sz="4800">
                <a:solidFill>
                  <a:srgbClr val="5C86B9"/>
                </a:solidFill>
              </a:rPr>
              <a:t>ADRA </a:t>
            </a:r>
            <a:r>
              <a:rPr lang="uk-UA" sz="4800">
                <a:solidFill>
                  <a:srgbClr val="5C86B9"/>
                </a:solidFill>
              </a:rPr>
              <a:t>Чеська Республіка: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914424" y="2743326"/>
            <a:ext cx="11590094" cy="63246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defTabSz="554990">
              <a:spcBef>
                <a:spcPts val="3900"/>
              </a:spcBef>
              <a:buNone/>
              <a:defRPr sz="1800"/>
            </a:pPr>
            <a:r>
              <a:rPr lang="uk-UA" sz="2800" b="1"/>
              <a:t>А також</a:t>
            </a:r>
            <a:r>
              <a:rPr sz="2800" b="1"/>
              <a:t>…</a:t>
            </a:r>
          </a:p>
          <a:p>
            <a:pPr marL="482600" lvl="0" indent="-482600" defTabSz="554990">
              <a:spcBef>
                <a:spcPts val="3900"/>
              </a:spcBef>
              <a:defRPr sz="1800"/>
            </a:pPr>
            <a:r>
              <a:rPr lang="uk-UA" sz="2800" b="1"/>
              <a:t>Комунікація з компаніями </a:t>
            </a:r>
            <a:r>
              <a:rPr sz="2800" b="1"/>
              <a:t>- </a:t>
            </a:r>
            <a:r>
              <a:rPr lang="uk-UA" sz="2800" b="1"/>
              <a:t>бюлетені</a:t>
            </a:r>
            <a:r>
              <a:rPr sz="2800" b="1"/>
              <a:t>, TV</a:t>
            </a:r>
          </a:p>
          <a:p>
            <a:pPr marL="482600" lvl="0" indent="-482600" defTabSz="554990">
              <a:spcBef>
                <a:spcPts val="3900"/>
              </a:spcBef>
              <a:defRPr sz="1800"/>
            </a:pPr>
            <a:r>
              <a:rPr lang="uk-UA" sz="2800" b="1"/>
              <a:t>Брати участь у подіях </a:t>
            </a:r>
            <a:r>
              <a:rPr lang="en-CA" sz="2800" b="1"/>
              <a:t>–</a:t>
            </a:r>
            <a:r>
              <a:rPr sz="2800" b="1"/>
              <a:t> </a:t>
            </a:r>
            <a:r>
              <a:rPr lang="uk-UA" sz="2800" b="1"/>
              <a:t>різдвянні вечірки</a:t>
            </a:r>
            <a:r>
              <a:rPr sz="2800" b="1"/>
              <a:t>, </a:t>
            </a:r>
            <a:r>
              <a:rPr lang="uk-UA" sz="2800" b="1"/>
              <a:t>тімбілдінгі</a:t>
            </a:r>
            <a:endParaRPr sz="2800" b="1"/>
          </a:p>
          <a:p>
            <a:pPr marL="482600" lvl="0" indent="-482600" defTabSz="554990">
              <a:spcBef>
                <a:spcPts val="3900"/>
              </a:spcBef>
              <a:defRPr sz="1800"/>
            </a:pPr>
            <a:r>
              <a:rPr lang="uk-UA" sz="2800" b="1"/>
              <a:t>Онлайн вебінари </a:t>
            </a:r>
            <a:r>
              <a:rPr lang="en-CA" sz="2800" b="1"/>
              <a:t>–</a:t>
            </a:r>
            <a:r>
              <a:rPr sz="2800" b="1"/>
              <a:t> </a:t>
            </a:r>
            <a:r>
              <a:rPr lang="uk-UA" sz="2800" b="1"/>
              <a:t>«Як допомогати старшим людям»,</a:t>
            </a:r>
            <a:br>
              <a:rPr lang="uk-UA" sz="2800" b="1"/>
            </a:br>
            <a:r>
              <a:rPr lang="uk-UA" sz="2800" b="1"/>
              <a:t>«Як допомогати у час надзвичайних сітуацій»</a:t>
            </a:r>
            <a:endParaRPr sz="2800" b="1"/>
          </a:p>
          <a:p>
            <a:pPr marL="482600" lvl="0" indent="-482600" defTabSz="554990">
              <a:spcBef>
                <a:spcPts val="3900"/>
              </a:spcBef>
              <a:defRPr sz="1800"/>
            </a:pPr>
            <a:r>
              <a:rPr sz="2800" b="1"/>
              <a:t>“</a:t>
            </a:r>
            <a:r>
              <a:rPr lang="uk-UA" sz="2800" b="1"/>
              <a:t>Екологічний, соціальний та керівничій фуршет</a:t>
            </a:r>
            <a:r>
              <a:rPr sz="2800" b="1"/>
              <a:t>” </a:t>
            </a:r>
          </a:p>
        </p:txBody>
      </p:sp>
      <p:pic>
        <p:nvPicPr>
          <p:cNvPr id="180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9">
            <a:extLst>
              <a:ext uri="{FF2B5EF4-FFF2-40B4-BE49-F238E27FC236}">
                <a16:creationId xmlns:a16="http://schemas.microsoft.com/office/drawing/2014/main" id="{671B37F7-EDD5-4E99-9023-409BB28B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914424" y="2743326"/>
            <a:ext cx="11229474" cy="41527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uk-UA" sz="3200"/>
              <a:t>Компанії хочуть співпрацювати в їх офісах у Європі</a:t>
            </a:r>
            <a:endParaRPr sz="3200"/>
          </a:p>
          <a:p>
            <a:pPr lvl="0">
              <a:defRPr sz="1800"/>
            </a:pPr>
            <a:r>
              <a:rPr sz="3200"/>
              <a:t>ADRA </a:t>
            </a:r>
            <a:r>
              <a:rPr lang="uk-UA" sz="3200"/>
              <a:t>Словаччина, </a:t>
            </a:r>
            <a:r>
              <a:rPr sz="3200"/>
              <a:t>Geis, Loreal, KIK </a:t>
            </a:r>
          </a:p>
          <a:p>
            <a:pPr lvl="0">
              <a:defRPr sz="1800"/>
            </a:pPr>
            <a:r>
              <a:rPr lang="uk-UA" sz="3200"/>
              <a:t>Як вам така пропозиція</a:t>
            </a:r>
            <a:r>
              <a:rPr sz="3200"/>
              <a:t>? </a:t>
            </a:r>
          </a:p>
        </p:txBody>
      </p:sp>
      <p:pic>
        <p:nvPicPr>
          <p:cNvPr id="184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9">
            <a:extLst>
              <a:ext uri="{FF2B5EF4-FFF2-40B4-BE49-F238E27FC236}">
                <a16:creationId xmlns:a16="http://schemas.microsoft.com/office/drawing/2014/main" id="{54389389-FB6B-4BF4-93F9-80296F22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Можливості та перспективи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png"/>
          <p:cNvPicPr/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>
            <a:spLocks noGrp="1"/>
          </p:cNvSpPr>
          <p:nvPr>
            <p:ph type="body" idx="4294967295"/>
          </p:nvPr>
        </p:nvSpPr>
        <p:spPr>
          <a:xfrm>
            <a:off x="355600" y="1072816"/>
            <a:ext cx="12293600" cy="6324600"/>
          </a:xfrm>
          <a:prstGeom prst="rect">
            <a:avLst/>
          </a:prstGeom>
        </p:spPr>
        <p:txBody>
          <a:bodyPr/>
          <a:lstStyle>
            <a:lvl1pPr algn="ctr">
              <a:defRPr sz="4800" b="1" i="1">
                <a:solidFill>
                  <a:srgbClr val="4D76A4"/>
                </a:solidFill>
              </a:defRPr>
            </a:lvl1pPr>
          </a:lstStyle>
          <a:p>
            <a:pPr marL="0" lvl="0" indent="0">
              <a:buNone/>
              <a:defRPr sz="1800" b="0" i="0">
                <a:solidFill>
                  <a:srgbClr val="000000"/>
                </a:solidFill>
              </a:defRPr>
            </a:pPr>
            <a:r>
              <a:rPr lang="uk-UA" sz="4800" b="1" i="1">
                <a:solidFill>
                  <a:srgbClr val="4D76A4"/>
                </a:solidFill>
              </a:rPr>
              <a:t>З чого ви хотіли-би почати</a:t>
            </a:r>
            <a:br>
              <a:rPr lang="en-CA"/>
            </a:br>
            <a:r>
              <a:rPr lang="uk-UA" sz="4800" b="1" i="1">
                <a:solidFill>
                  <a:srgbClr val="4D76A4"/>
                </a:solidFill>
              </a:rPr>
              <a:t>у вашому офісі</a:t>
            </a:r>
            <a:r>
              <a:rPr lang="en-CA" sz="4800" b="1" i="1">
                <a:solidFill>
                  <a:srgbClr val="4D76A4"/>
                </a:solidFill>
              </a:rPr>
              <a:t> ADRA?</a:t>
            </a:r>
            <a:endParaRPr b="1" i="1">
              <a:solidFill>
                <a:srgbClr val="4D76A4"/>
              </a:solidFill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0">
            <a:extLst>
              <a:ext uri="{FF2B5EF4-FFF2-40B4-BE49-F238E27FC236}">
                <a16:creationId xmlns:a16="http://schemas.microsoft.com/office/drawing/2014/main" id="{732D0860-4BF7-42B0-8E53-65ACF4E88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 b="1"/>
              <a:t>Мої плани</a:t>
            </a:r>
            <a:endParaRPr sz="2800" b="1"/>
          </a:p>
        </p:txBody>
      </p:sp>
      <p:sp>
        <p:nvSpPr>
          <p:cNvPr id="10" name="Shape 49">
            <a:extLst>
              <a:ext uri="{FF2B5EF4-FFF2-40B4-BE49-F238E27FC236}">
                <a16:creationId xmlns:a16="http://schemas.microsoft.com/office/drawing/2014/main" id="{7D2B8D05-FB7A-4AD1-8DDE-6708964D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7312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914424" y="2743326"/>
            <a:ext cx="11229474" cy="63246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ru-RU" sz="2800"/>
              <a:t>Підготувати посібник для компаній, які перебувають у надзвичайних ситуаціях</a:t>
            </a:r>
          </a:p>
          <a:p>
            <a:pPr lvl="0">
              <a:defRPr sz="1800"/>
            </a:pPr>
            <a:r>
              <a:rPr lang="ru-RU" sz="2800"/>
              <a:t>Проводити онлайн-вебінари на тему надзвичайних ситуацій</a:t>
            </a:r>
          </a:p>
          <a:p>
            <a:pPr lvl="0">
              <a:defRPr sz="1800"/>
            </a:pPr>
            <a:r>
              <a:rPr lang="ru-RU" sz="2800"/>
              <a:t>Створити співпрацю з 5-ма новими електронними магазинами</a:t>
            </a:r>
          </a:p>
          <a:p>
            <a:pPr lvl="0">
              <a:defRPr sz="1800"/>
            </a:pPr>
            <a:r>
              <a:rPr lang="ru-RU" sz="2800"/>
              <a:t>Виконати план фандрейзингу на цей рік</a:t>
            </a:r>
          </a:p>
          <a:p>
            <a:pPr lvl="0">
              <a:defRPr sz="1800"/>
            </a:pPr>
            <a:r>
              <a:rPr lang="uk-UA" sz="2800"/>
              <a:t>Бути щасливою у своїй справі!</a:t>
            </a:r>
            <a:endParaRPr sz="2800"/>
          </a:p>
        </p:txBody>
      </p:sp>
      <p:pic>
        <p:nvPicPr>
          <p:cNvPr id="191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9">
            <a:extLst>
              <a:ext uri="{FF2B5EF4-FFF2-40B4-BE49-F238E27FC236}">
                <a16:creationId xmlns:a16="http://schemas.microsoft.com/office/drawing/2014/main" id="{F44DA42F-BE37-4934-8BEE-D1BCB795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1011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Мої плани фандрайзінгу на 2023 рік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40203186_953892684795246_5860159468649578496_n.jpeg"/>
          <p:cNvPicPr/>
          <p:nvPr/>
        </p:nvPicPr>
        <p:blipFill>
          <a:blip r:embed="rId2"/>
          <a:srcRect t="158" b="158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561707" y="4168623"/>
            <a:ext cx="5024658" cy="2964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lang="uk-UA" sz="2400"/>
              <a:t>Рената Бенешова Хлебкова</a:t>
            </a:r>
          </a:p>
          <a:p>
            <a:pPr algn="l" defTabSz="457200">
              <a:defRPr sz="1800">
                <a:solidFill>
                  <a:srgbClr val="000000"/>
                </a:solidFill>
              </a:defRPr>
            </a:pPr>
            <a:r>
              <a:rPr lang="en-CA" sz="2000"/>
              <a:t>(Renáta Benešová Chlebková)</a:t>
            </a:r>
          </a:p>
          <a:p>
            <a:pPr algn="l" defTabSz="457200">
              <a:defRPr sz="1800">
                <a:solidFill>
                  <a:srgbClr val="000000"/>
                </a:solidFill>
              </a:defRPr>
            </a:pPr>
            <a:r>
              <a:rPr lang="en-CA" sz="20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Renata.chlebkova@adra.cz</a:t>
            </a:r>
            <a:endParaRPr lang="uk-UA" sz="2000"/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2100"/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/>
              <a:t>ADRA </a:t>
            </a:r>
            <a:r>
              <a:rPr lang="uk-UA" sz="2100"/>
              <a:t>Чеська Республіка</a:t>
            </a:r>
            <a:endParaRPr lang="en-CA" sz="2100"/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lang="en-CA" sz="2100">
                <a:hlinkClick r:id="rId4"/>
              </a:rPr>
              <a:t>www.adra.cz</a:t>
            </a:r>
            <a:endParaRPr sz="2100"/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2100">
              <a:uFill>
                <a:solidFill>
                  <a:srgbClr val="0563C1"/>
                </a:solidFill>
              </a:u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lang="uk-UA" sz="2100">
                <a:uFill>
                  <a:solidFill>
                    <a:srgbClr val="0563C1"/>
                  </a:solidFill>
                </a:uFill>
              </a:rPr>
              <a:t>Давайте будемо на зв’язку у </a:t>
            </a:r>
            <a:r>
              <a:rPr sz="2100">
                <a:uFill>
                  <a:solidFill>
                    <a:srgbClr val="0563C1"/>
                  </a:solidFill>
                </a:uFill>
              </a:rPr>
              <a:t>LinkedIn</a:t>
            </a:r>
            <a:r>
              <a:rPr lang="uk-UA" sz="2100">
                <a:uFill>
                  <a:solidFill>
                    <a:srgbClr val="0563C1"/>
                  </a:solidFill>
                </a:uFill>
              </a:rPr>
              <a:t>!</a:t>
            </a:r>
            <a:endParaRPr sz="2100">
              <a:uFill>
                <a:solidFill>
                  <a:srgbClr val="0563C1"/>
                </a:solidFill>
              </a:u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7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www.linkedin.com/in/renata-chlebkova</a:t>
            </a:r>
            <a:endParaRPr sz="1700"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5"/>
            </a:endParaRPr>
          </a:p>
        </p:txBody>
      </p:sp>
      <p:pic>
        <p:nvPicPr>
          <p:cNvPr id="195" name="pasted-image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561707" y="7514424"/>
            <a:ext cx="1547729" cy="1547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914400" y="2717800"/>
            <a:ext cx="10491537" cy="5261142"/>
          </a:xfrm>
          <a:prstGeom prst="rect">
            <a:avLst/>
          </a:prstGeom>
        </p:spPr>
        <p:txBody>
          <a:bodyPr/>
          <a:lstStyle/>
          <a:p>
            <a:pPr marL="380999" lvl="0" indent="-380999">
              <a:defRPr sz="1800"/>
            </a:pPr>
            <a:r>
              <a:rPr sz="5300"/>
              <a:t> CSR</a:t>
            </a:r>
            <a:r>
              <a:rPr lang="uk-UA" sz="5300"/>
              <a:t> </a:t>
            </a:r>
            <a:r>
              <a:rPr lang="en-CA" sz="2800"/>
              <a:t>(Corporate Social Responsibility</a:t>
            </a:r>
            <a:r>
              <a:rPr lang="uk-UA" sz="2800"/>
              <a:t>)</a:t>
            </a:r>
            <a:br>
              <a:rPr lang="uk-UA" sz="2800"/>
            </a:br>
            <a:r>
              <a:rPr lang="uk-UA" sz="2800"/>
              <a:t>Корпоративна соціальна відповідальність</a:t>
            </a:r>
            <a:endParaRPr sz="2800"/>
          </a:p>
          <a:p>
            <a:pPr marL="380999" lvl="0" indent="-380999">
              <a:defRPr sz="1800"/>
            </a:pPr>
            <a:r>
              <a:rPr sz="5300"/>
              <a:t> SDG</a:t>
            </a:r>
            <a:r>
              <a:rPr lang="en-CA" sz="5300"/>
              <a:t> </a:t>
            </a:r>
            <a:r>
              <a:rPr lang="en-CA" sz="2800"/>
              <a:t>(Sustainable Development Goals</a:t>
            </a:r>
            <a:r>
              <a:rPr lang="uk-UA" sz="2800"/>
              <a:t>)</a:t>
            </a:r>
            <a:br>
              <a:rPr lang="uk-UA" sz="2800"/>
            </a:br>
            <a:r>
              <a:rPr lang="uk-UA" sz="2800"/>
              <a:t>Цілі сталого (устойчивого) розвитку / глобальні цілі</a:t>
            </a:r>
            <a:endParaRPr sz="2800"/>
          </a:p>
          <a:p>
            <a:pPr marL="380999" lvl="0" indent="-380999">
              <a:defRPr sz="1800"/>
            </a:pPr>
            <a:r>
              <a:rPr sz="5300"/>
              <a:t> ESG</a:t>
            </a:r>
            <a:r>
              <a:rPr lang="en-CA" sz="5300"/>
              <a:t> </a:t>
            </a:r>
            <a:r>
              <a:rPr lang="en-CA" sz="2800"/>
              <a:t>(Environmental, social and governance</a:t>
            </a:r>
            <a:r>
              <a:rPr lang="uk-UA" sz="2800"/>
              <a:t>)</a:t>
            </a:r>
            <a:br>
              <a:rPr lang="uk-UA" sz="2800"/>
            </a:br>
            <a:r>
              <a:rPr lang="uk-UA" sz="2800"/>
              <a:t>Екологічний, соціальний та керівничій</a:t>
            </a:r>
            <a:endParaRPr sz="2800"/>
          </a:p>
        </p:txBody>
      </p:sp>
      <p:pic>
        <p:nvPicPr>
          <p:cNvPr id="63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9">
            <a:extLst>
              <a:ext uri="{FF2B5EF4-FFF2-40B4-BE49-F238E27FC236}">
                <a16:creationId xmlns:a16="http://schemas.microsoft.com/office/drawing/2014/main" id="{864B38C2-5664-4316-9877-D5600426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Нам будуть у нагоді ці абревіатури: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80601" y="2088301"/>
            <a:ext cx="5043598" cy="5043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911225" y="3399472"/>
            <a:ext cx="1118235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09600" indent="-304800" defTabSz="457200">
              <a:defRPr sz="6400" b="1" i="1">
                <a:solidFill>
                  <a:srgbClr val="4D76A4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4800" b="1" i="1">
                <a:solidFill>
                  <a:srgbClr val="4D76A4"/>
                </a:solidFill>
              </a:rPr>
              <a:t> </a:t>
            </a:r>
            <a:r>
              <a:rPr lang="uk-UA" sz="4800" b="1" i="1">
                <a:solidFill>
                  <a:srgbClr val="4D76A4"/>
                </a:solidFill>
              </a:rPr>
              <a:t>Яка компанія у вашій країні відома своєю підтримкою суспільства?</a:t>
            </a:r>
            <a:endParaRPr sz="4800" b="1" i="1">
              <a:solidFill>
                <a:srgbClr val="4D76A4"/>
              </a:solidFill>
            </a:endParaRPr>
          </a:p>
        </p:txBody>
      </p:sp>
      <p:pic>
        <p:nvPicPr>
          <p:cNvPr id="68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262312" y="3399472"/>
            <a:ext cx="10480175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09600" indent="-304800" defTabSz="457200">
              <a:defRPr sz="6400" b="1" i="1">
                <a:solidFill>
                  <a:srgbClr val="4D76A4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uk-UA" sz="4800" b="1" i="1">
                <a:solidFill>
                  <a:srgbClr val="4D76A4"/>
                </a:solidFill>
              </a:rPr>
              <a:t>Яка компанія у вашій країні зараз найбільш надихає вас?</a:t>
            </a:r>
            <a:endParaRPr sz="4800" b="1" i="1">
              <a:solidFill>
                <a:srgbClr val="4D76A4"/>
              </a:solidFill>
            </a:endParaRPr>
          </a:p>
        </p:txBody>
      </p:sp>
      <p:pic>
        <p:nvPicPr>
          <p:cNvPr id="71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ADRA Vertical Logo_CMYK (kopie)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50">
            <a:extLst>
              <a:ext uri="{FF2B5EF4-FFF2-40B4-BE49-F238E27FC236}">
                <a16:creationId xmlns:a16="http://schemas.microsoft.com/office/drawing/2014/main" id="{96DB7649-C3CD-49B5-AED8-91434974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603500"/>
            <a:ext cx="10868879" cy="632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 b="1"/>
              <a:t>Чому важливо співпрацювати з іншими компаніями?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Який список компаній мрії нам потрібен?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Перший контакт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Перша зустріч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Піклування про відносини</a:t>
            </a:r>
          </a:p>
          <a:p>
            <a:pPr marL="373380" lvl="0" indent="-373380" defTabSz="572516">
              <a:spcBef>
                <a:spcPts val="3700"/>
              </a:spcBef>
              <a:defRPr sz="1800"/>
            </a:pPr>
            <a:r>
              <a:rPr lang="uk-UA" sz="2800"/>
              <a:t>Можливості та перспективи</a:t>
            </a:r>
          </a:p>
          <a:p>
            <a:pPr marL="373380" indent="-373380" defTabSz="572516">
              <a:spcBef>
                <a:spcPts val="3700"/>
              </a:spcBef>
              <a:defRPr sz="1800"/>
            </a:pPr>
            <a:r>
              <a:rPr lang="uk-UA" sz="2800"/>
              <a:t>Мої плани</a:t>
            </a:r>
          </a:p>
        </p:txBody>
      </p:sp>
      <p:sp>
        <p:nvSpPr>
          <p:cNvPr id="19" name="Shape 49">
            <a:extLst>
              <a:ext uri="{FF2B5EF4-FFF2-40B4-BE49-F238E27FC236}">
                <a16:creationId xmlns:a16="http://schemas.microsoft.com/office/drawing/2014/main" id="{4CE18EE8-E38D-416D-9EB9-8ABF90B3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4" y="630632"/>
            <a:ext cx="11229474" cy="1174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uk-UA" sz="5400" spc="-128">
                <a:solidFill>
                  <a:srgbClr val="314864"/>
                </a:solidFill>
              </a:rPr>
              <a:t>Що нас чекає попереду:</a:t>
            </a:r>
            <a:endParaRPr sz="5400" spc="-128">
              <a:solidFill>
                <a:srgbClr val="314864"/>
              </a:solidFill>
            </a:endParaRP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900</Words>
  <Application>Microsoft Office PowerPoint</Application>
  <PresentationFormat>Custom</PresentationFormat>
  <Paragraphs>201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Didot</vt:lpstr>
      <vt:lpstr>Helvetica Neue</vt:lpstr>
      <vt:lpstr>Palatino</vt:lpstr>
      <vt:lpstr>Zapf Dingbats</vt:lpstr>
      <vt:lpstr>Helvetica</vt:lpstr>
      <vt:lpstr>Wingdings</vt:lpstr>
      <vt:lpstr>Editorial</vt:lpstr>
      <vt:lpstr>ПРО ФАНДРЕЙЗИНГ для компаній </vt:lpstr>
      <vt:lpstr>Що нас чекає попереду:</vt:lpstr>
      <vt:lpstr>PowerPoint Presentation</vt:lpstr>
      <vt:lpstr>PowerPoint Presentation</vt:lpstr>
      <vt:lpstr>Нам будуть у нагоді ці абревіатури:</vt:lpstr>
      <vt:lpstr>PowerPoint Presentation</vt:lpstr>
      <vt:lpstr>PowerPoint Presentation</vt:lpstr>
      <vt:lpstr>PowerPoint Presentation</vt:lpstr>
      <vt:lpstr>Що нас чекає попереду:</vt:lpstr>
      <vt:lpstr>Чому важливо співпрацювати з іншими компаніями?</vt:lpstr>
      <vt:lpstr>Що нас чекає попереду:</vt:lpstr>
      <vt:lpstr>Який список компаній мрії нам потрібен?</vt:lpstr>
      <vt:lpstr>PowerPoint Presentation</vt:lpstr>
      <vt:lpstr>PowerPoint Presentation</vt:lpstr>
      <vt:lpstr>Що нас чекає попереду:</vt:lpstr>
      <vt:lpstr>Як зв’язатися з іншої компанією?</vt:lpstr>
      <vt:lpstr>PowerPoint Presentation</vt:lpstr>
      <vt:lpstr>Що нас чекає попереду:</vt:lpstr>
      <vt:lpstr>Перша зустріч</vt:lpstr>
      <vt:lpstr>Що нас чекає попереду:</vt:lpstr>
      <vt:lpstr>Піклування</vt:lpstr>
      <vt:lpstr>PowerPoint Presentation</vt:lpstr>
      <vt:lpstr>Що нас чекає попереду:</vt:lpstr>
      <vt:lpstr>Можливості та перспективи</vt:lpstr>
      <vt:lpstr>PowerPoint Presentation</vt:lpstr>
      <vt:lpstr>PowerPoint Presentation</vt:lpstr>
      <vt:lpstr>PowerPoint Presentation</vt:lpstr>
      <vt:lpstr>PowerPoint Presentation</vt:lpstr>
      <vt:lpstr>Можливості та перспективи</vt:lpstr>
      <vt:lpstr>PowerPoint Presentation</vt:lpstr>
      <vt:lpstr>Можливості та перспективи</vt:lpstr>
      <vt:lpstr>Можливості та перспективи</vt:lpstr>
      <vt:lpstr>Можливості та перспективи</vt:lpstr>
      <vt:lpstr>PowerPoint Presentation</vt:lpstr>
      <vt:lpstr>Можливості та перспективи</vt:lpstr>
      <vt:lpstr>Можливості та перспективи</vt:lpstr>
      <vt:lpstr>PowerPoint Presentation</vt:lpstr>
      <vt:lpstr>Можливості та перспективи</vt:lpstr>
      <vt:lpstr>Можливості та перспективи</vt:lpstr>
      <vt:lpstr>PowerPoint Presentation</vt:lpstr>
      <vt:lpstr>Що нас чекає попереду:</vt:lpstr>
      <vt:lpstr>Мої плани фандрайзінгу на 2023 рік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фандразинг для компаній </dc:title>
  <cp:lastModifiedBy>WilWay</cp:lastModifiedBy>
  <cp:revision>34</cp:revision>
  <dcterms:modified xsi:type="dcterms:W3CDTF">2024-05-03T15:30:39Z</dcterms:modified>
</cp:coreProperties>
</file>