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5" r:id="rId13"/>
    <p:sldId id="276" r:id="rId14"/>
    <p:sldId id="277" r:id="rId15"/>
    <p:sldId id="274" r:id="rId16"/>
    <p:sldId id="258" r:id="rId17"/>
    <p:sldId id="313" r:id="rId18"/>
    <p:sldId id="283" r:id="rId19"/>
    <p:sldId id="284" r:id="rId20"/>
    <p:sldId id="285" r:id="rId21"/>
    <p:sldId id="286" r:id="rId22"/>
    <p:sldId id="287" r:id="rId23"/>
    <p:sldId id="314" r:id="rId24"/>
    <p:sldId id="288" r:id="rId25"/>
    <p:sldId id="326" r:id="rId26"/>
    <p:sldId id="318" r:id="rId27"/>
    <p:sldId id="323" r:id="rId28"/>
    <p:sldId id="319" r:id="rId29"/>
    <p:sldId id="321" r:id="rId30"/>
    <p:sldId id="322" r:id="rId31"/>
    <p:sldId id="324" r:id="rId32"/>
    <p:sldId id="325" r:id="rId33"/>
    <p:sldId id="320" r:id="rId34"/>
    <p:sldId id="259" r:id="rId35"/>
    <p:sldId id="278" r:id="rId36"/>
    <p:sldId id="279" r:id="rId37"/>
    <p:sldId id="280" r:id="rId38"/>
    <p:sldId id="281" r:id="rId39"/>
    <p:sldId id="282" r:id="rId40"/>
    <p:sldId id="260" r:id="rId41"/>
    <p:sldId id="261" r:id="rId42"/>
    <p:sldId id="315" r:id="rId43"/>
    <p:sldId id="305" r:id="rId44"/>
    <p:sldId id="306" r:id="rId45"/>
    <p:sldId id="307" r:id="rId46"/>
    <p:sldId id="308" r:id="rId47"/>
    <p:sldId id="309" r:id="rId48"/>
    <p:sldId id="316" r:id="rId49"/>
    <p:sldId id="311" r:id="rId50"/>
    <p:sldId id="310" r:id="rId51"/>
    <p:sldId id="317" r:id="rId52"/>
    <p:sldId id="298" r:id="rId53"/>
    <p:sldId id="297" r:id="rId54"/>
    <p:sldId id="304" r:id="rId55"/>
    <p:sldId id="299" r:id="rId56"/>
    <p:sldId id="300" r:id="rId57"/>
    <p:sldId id="301" r:id="rId58"/>
    <p:sldId id="302" r:id="rId59"/>
    <p:sldId id="303" r:id="rId60"/>
    <p:sldId id="263" r:id="rId61"/>
    <p:sldId id="264" r:id="rId62"/>
    <p:sldId id="262" r:id="rId63"/>
  </p:sldIdLst>
  <p:sldSz cx="12192000" cy="6858000"/>
  <p:notesSz cx="6858000" cy="9144000"/>
  <p:embeddedFontLst>
    <p:embeddedFont>
      <p:font typeface="Open Sans Extrabold" panose="020B0906030804020204" pitchFamily="34" charset="0"/>
      <p:bold r:id="rId64"/>
      <p:boldItalic r:id="rId6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4D4C"/>
    <a:srgbClr val="007B62"/>
    <a:srgbClr val="008E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95" d="100"/>
          <a:sy n="95" d="100"/>
        </p:scale>
        <p:origin x="3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1.fntdata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E2FBE-38AA-4A48-B17D-D17216EF03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0EEA6A-F26D-4ED8-9F35-9D2701D379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782588-7F92-4B13-9A71-86F63BC60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EFCE-7EBA-4894-9EAE-82208B1A6CEF}" type="datetimeFigureOut">
              <a:rPr lang="en-CA" smtClean="0"/>
              <a:t>15/12/2024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89930-7EAA-498C-987A-7D1D8C55B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236932-A95E-465E-A3A2-61BE594E8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FCF5F-330C-4676-A2A2-13CE750EB8D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2458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C4CFB-A6EA-40D0-9A5D-CD4B5FED6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9AEFA-376F-434A-875F-250BBA0958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0B51A0-D110-4B76-B6A1-65A7FE846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EFCE-7EBA-4894-9EAE-82208B1A6CEF}" type="datetimeFigureOut">
              <a:rPr lang="en-CA" smtClean="0"/>
              <a:t>15/12/2024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68A79-D324-41D4-9A52-7DA7F9455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480B9-8E10-4258-8768-34E86F78F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FCF5F-330C-4676-A2A2-13CE750EB8D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51337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FEF7E-2FF9-4C71-9311-CEA8204F3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93B2F5-1C9F-4D09-B76C-63B93BAF2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06D362-BDC6-4BD5-AAC2-4DC8A46FE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EFCE-7EBA-4894-9EAE-82208B1A6CEF}" type="datetimeFigureOut">
              <a:rPr lang="en-CA" smtClean="0"/>
              <a:t>15/12/2024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A9381D-F5F9-4038-A7A5-556911304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86374A-96F0-4762-87AC-135240231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FCF5F-330C-4676-A2A2-13CE750EB8D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059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EF02F-3F7B-4DC2-97EC-930566E17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E2662-8577-4927-99CA-9600066789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6471EF-9D66-456D-808C-6099274799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CDE315-A8FE-4D45-BE9F-E367CB913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EFCE-7EBA-4894-9EAE-82208B1A6CEF}" type="datetimeFigureOut">
              <a:rPr lang="en-CA" smtClean="0"/>
              <a:t>15/12/2024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8C476F-59CE-4F80-B519-5A3B15225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0BAFF2-CAE3-447A-9543-195B1045E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FCF5F-330C-4676-A2A2-13CE750EB8D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7412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DBDA1-1701-4986-A445-EFEA8E471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695F2B-0B91-4767-A973-77C5FAC035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10917D-086C-46EA-AB54-30F73BA42D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1A19CD-C14B-4759-8BE1-A354206C9C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0DDFFD-BA7E-44B0-8B4D-465C7F92D3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E3DF47-9440-4ADC-8EDD-3C67BCEAF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EFCE-7EBA-4894-9EAE-82208B1A6CEF}" type="datetimeFigureOut">
              <a:rPr lang="en-CA" smtClean="0"/>
              <a:t>15/12/2024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E385AF-55E4-46D9-8A0D-9242CD51D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C7554F-3642-4333-8167-2C7CFA630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FCF5F-330C-4676-A2A2-13CE750EB8D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6929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B2CAE-FECB-4991-ACB1-01BAE03CA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6B6DD4-389E-49AB-838D-76C61204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EFCE-7EBA-4894-9EAE-82208B1A6CEF}" type="datetimeFigureOut">
              <a:rPr lang="en-CA" smtClean="0"/>
              <a:t>15/12/2024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08EDBD-4AE2-4583-87BF-48EAA5FC7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E94CC8-2E4E-4B5A-8765-BABF91CC6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FCF5F-330C-4676-A2A2-13CE750EB8D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4068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416704-97B5-4F55-8EA2-5C8757332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EFCE-7EBA-4894-9EAE-82208B1A6CEF}" type="datetimeFigureOut">
              <a:rPr lang="en-CA" smtClean="0"/>
              <a:t>15/12/2024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518123-066F-46FD-99B2-F1FD5D718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8FF468-3F29-484D-B782-F5B358841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FCF5F-330C-4676-A2A2-13CE750EB8D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9071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0C7F0-3CA7-46D9-9D26-F0BAD5385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3F4CA-9930-4AC9-8045-39E73F603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DCBF6-8D8A-4B91-9B1A-D19EBEF065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04516-F67E-4316-AB89-2D9B38644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EFCE-7EBA-4894-9EAE-82208B1A6CEF}" type="datetimeFigureOut">
              <a:rPr lang="en-CA" smtClean="0"/>
              <a:t>15/12/2024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E25FB9-2E2F-44F8-B78C-79C91F3FF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F56BF5-5DD9-47D1-BA2E-FCF1971B7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FCF5F-330C-4676-A2A2-13CE750EB8D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2163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805B3-758C-4068-9481-C28812940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7B1DEE-12CF-4681-B8BB-9057F8AC12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9D4C78-3FA0-46D4-84A8-D07AB1FBA3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F28808-16D6-49D5-978A-95D317193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EFCE-7EBA-4894-9EAE-82208B1A6CEF}" type="datetimeFigureOut">
              <a:rPr lang="en-CA" smtClean="0"/>
              <a:t>15/12/2024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2C3B3-4BED-4102-8D6D-783327629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506E56-40B8-4430-84FD-EE58C8AE9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FCF5F-330C-4676-A2A2-13CE750EB8D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6622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DAA41-540D-4C3C-A3D6-587D07424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076794-451E-400E-9F6B-FF8A68B034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0EA5D4-EE71-4073-8BDE-20432798C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EFCE-7EBA-4894-9EAE-82208B1A6CEF}" type="datetimeFigureOut">
              <a:rPr lang="en-CA" smtClean="0"/>
              <a:t>15/12/2024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A8513-AB06-434C-936C-136B88DED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F5AEE-1180-471E-B250-A149DA7CC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FCF5F-330C-4676-A2A2-13CE750EB8D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8037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0C3DE5-4A51-4C25-9303-E8AA30E610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6E0D46-C30E-414F-9CA0-805E120336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481173-35E9-45D3-A664-DF372138F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EFCE-7EBA-4894-9EAE-82208B1A6CEF}" type="datetimeFigureOut">
              <a:rPr lang="en-CA" smtClean="0"/>
              <a:t>15/12/2024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BAB52-F4E2-4C6B-A736-A94B65589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E3C9D-8B33-4113-8A5D-F8EF18093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FCF5F-330C-4676-A2A2-13CE750EB8D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16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A4F7B6-44CC-4B46-8815-E6DD6BA0C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225FF-839C-4AE2-98ED-D99B4AD4E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67144-82AF-466A-9070-211EFB3723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 Extrabold" panose="020B0906030804020204" pitchFamily="34" charset="0"/>
              </a:defRPr>
            </a:lvl1pPr>
          </a:lstStyle>
          <a:p>
            <a:fld id="{1200EFCE-7EBA-4894-9EAE-82208B1A6CEF}" type="datetimeFigureOut">
              <a:rPr lang="en-CA" smtClean="0"/>
              <a:pPr/>
              <a:t>15/12/2024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C5DEF-7041-438E-9898-C5DBB00769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 Extrabold" panose="020B0906030804020204" pitchFamily="34" charset="0"/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2D3926-EDCA-49FA-90E0-1369F7AF5B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 Extrabold" panose="020B0906030804020204" pitchFamily="34" charset="0"/>
              </a:defRPr>
            </a:lvl1pPr>
          </a:lstStyle>
          <a:p>
            <a:fld id="{EC7FCF5F-330C-4676-A2A2-13CE750EB8D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5197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pen Sans Extrabold" panose="020B0906030804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 Extrabold" panose="020B09060308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 Extrabold" panose="020B09060308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 Extrabold" panose="020B09060308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 Extrabold" panose="020B09060308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 Extrabold" panose="020B09060308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image" Target="../media/image2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94CAA52-F46F-4E84-835B-507459C6944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7B62"/>
              </a:gs>
              <a:gs pos="100000">
                <a:srgbClr val="007B62">
                  <a:alpha val="88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007B62"/>
              </a:solidFill>
              <a:latin typeface="Open Sans Extrabold" panose="020B09060308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D459C3-ADFB-49A7-B7F8-9CF52B095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27961"/>
            <a:ext cx="9144000" cy="1068178"/>
          </a:xfrm>
        </p:spPr>
        <p:txBody>
          <a:bodyPr>
            <a:normAutofit/>
          </a:bodyPr>
          <a:lstStyle/>
          <a:p>
            <a:r>
              <a:rPr lang="ru-RU" sz="54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БО БФ </a:t>
            </a:r>
            <a:r>
              <a:rPr lang="en-CA" sz="54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ADRA UKRAINE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0FCDE9-3298-42C7-8746-BD02F3D9E1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560417"/>
            <a:ext cx="9144000" cy="547931"/>
          </a:xfrm>
        </p:spPr>
        <p:txBody>
          <a:bodyPr>
            <a:noAutofit/>
          </a:bodyPr>
          <a:lstStyle/>
          <a:p>
            <a:r>
              <a:rPr lang="ru-RU" sz="3200" b="1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Освіта разом з</a:t>
            </a:r>
            <a:endParaRPr lang="en-CA" sz="3200" b="1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9522B7-2D7C-4604-A9CE-1E746FDC33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438" y="4749776"/>
            <a:ext cx="1329124" cy="136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4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87B98B3-F381-4C50-9544-CB8EB742A7E8}"/>
              </a:ext>
            </a:extLst>
          </p:cNvPr>
          <p:cNvSpPr/>
          <p:nvPr/>
        </p:nvSpPr>
        <p:spPr>
          <a:xfrm>
            <a:off x="0" y="399949"/>
            <a:ext cx="12192000" cy="768456"/>
          </a:xfrm>
          <a:prstGeom prst="rect">
            <a:avLst/>
          </a:prstGeom>
          <a:solidFill>
            <a:srgbClr val="008E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atin typeface="Open Sans Extrabold" panose="020B09060308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D459C3-ADFB-49A7-B7F8-9CF52B095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6171" y="495068"/>
            <a:ext cx="10319657" cy="526671"/>
          </a:xfrm>
        </p:spPr>
        <p:txBody>
          <a:bodyPr>
            <a:normAutofit/>
          </a:bodyPr>
          <a:lstStyle/>
          <a:p>
            <a:r>
              <a:rPr lang="ru-RU" sz="2400" b="1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Компонент освіти </a:t>
            </a:r>
            <a:r>
              <a:rPr lang="en-CA" sz="2400" b="1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ADRA </a:t>
            </a:r>
            <a:r>
              <a:rPr lang="ru-RU" sz="2400" b="1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у регіонах України</a:t>
            </a:r>
            <a:endParaRPr lang="en-CA" sz="2400" b="1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6BEB5C-CFF0-443E-923C-70F0125C0E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A6F12FA-AAD9-4EAA-BD71-449ADCA601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71" y="1590560"/>
            <a:ext cx="6760029" cy="4638436"/>
          </a:xfrm>
          <a:prstGeom prst="rect">
            <a:avLst/>
          </a:prstGeom>
          <a:ln w="12700"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F6E7941-427E-4F23-951C-9BC12BE49851}"/>
              </a:ext>
            </a:extLst>
          </p:cNvPr>
          <p:cNvSpPr txBox="1"/>
          <p:nvPr/>
        </p:nvSpPr>
        <p:spPr>
          <a:xfrm>
            <a:off x="8342850" y="1700477"/>
            <a:ext cx="2912978" cy="37364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base">
              <a:lnSpc>
                <a:spcPct val="150000"/>
              </a:lnSpc>
            </a:pPr>
            <a:r>
              <a:rPr lang="en-US" sz="2000" b="1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Київська </a:t>
            </a:r>
            <a:r>
              <a:rPr lang="en-CA" sz="2000" b="1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•</a:t>
            </a:r>
            <a:r>
              <a:rPr lang="en-US" sz="2000" b="1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​</a:t>
            </a:r>
            <a:endParaRPr lang="en-US" sz="2000" b="1" i="0">
              <a:solidFill>
                <a:srgbClr val="007B62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r" fontAlgn="base">
              <a:lnSpc>
                <a:spcPct val="150000"/>
              </a:lnSpc>
            </a:pPr>
            <a:r>
              <a:rPr lang="en-US" sz="2000" b="1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Львівська </a:t>
            </a:r>
            <a:r>
              <a:rPr lang="en-CA" sz="2000" b="1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•</a:t>
            </a:r>
            <a:r>
              <a:rPr lang="en-US" sz="2000" b="1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​</a:t>
            </a:r>
            <a:endParaRPr lang="en-US" sz="2000" b="1" i="0">
              <a:solidFill>
                <a:srgbClr val="007B62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r" fontAlgn="base">
              <a:lnSpc>
                <a:spcPct val="150000"/>
              </a:lnSpc>
            </a:pPr>
            <a:r>
              <a:rPr lang="en-US" sz="2000" b="1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Харківська </a:t>
            </a:r>
            <a:r>
              <a:rPr lang="en-CA" sz="2000" b="1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•</a:t>
            </a:r>
            <a:r>
              <a:rPr lang="en-US" sz="2000" b="1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​​</a:t>
            </a:r>
            <a:endParaRPr lang="en-US" sz="2000" b="1" i="0">
              <a:solidFill>
                <a:srgbClr val="007B62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r" fontAlgn="base">
              <a:lnSpc>
                <a:spcPct val="150000"/>
              </a:lnSpc>
            </a:pPr>
            <a:r>
              <a:rPr lang="en-US" sz="2000" b="1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Полтавська </a:t>
            </a:r>
            <a:r>
              <a:rPr lang="en-CA" sz="2000" b="1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•</a:t>
            </a:r>
            <a:r>
              <a:rPr lang="en-US" sz="2000" b="1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​</a:t>
            </a:r>
            <a:endParaRPr lang="en-US" sz="2000" b="1" i="0">
              <a:solidFill>
                <a:srgbClr val="007B62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r" fontAlgn="base">
              <a:lnSpc>
                <a:spcPct val="150000"/>
              </a:lnSpc>
            </a:pPr>
            <a:r>
              <a:rPr lang="en-US" sz="2000" b="1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Херсонська </a:t>
            </a:r>
            <a:r>
              <a:rPr lang="en-CA" sz="2000" b="1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•</a:t>
            </a:r>
          </a:p>
          <a:p>
            <a:pPr algn="r" fontAlgn="base">
              <a:lnSpc>
                <a:spcPct val="150000"/>
              </a:lnSpc>
            </a:pPr>
            <a:r>
              <a:rPr lang="en-US" sz="2000" b="1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Житомирська </a:t>
            </a:r>
            <a:r>
              <a:rPr lang="en-CA" sz="2000" b="1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•</a:t>
            </a:r>
            <a:r>
              <a:rPr lang="en-US" sz="2000" b="1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​</a:t>
            </a:r>
            <a:endParaRPr lang="en-US" sz="2000" b="1" i="0">
              <a:solidFill>
                <a:srgbClr val="007B62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r" fontAlgn="base">
              <a:lnSpc>
                <a:spcPct val="150000"/>
              </a:lnSpc>
            </a:pPr>
            <a:r>
              <a:rPr lang="en-US" sz="2000" b="1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Миколаївська </a:t>
            </a:r>
            <a:r>
              <a:rPr lang="en-CA" sz="2000" b="1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•</a:t>
            </a:r>
            <a:endParaRPr lang="en-US" sz="2000" b="1">
              <a:solidFill>
                <a:srgbClr val="007B62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r" fontAlgn="base">
              <a:lnSpc>
                <a:spcPct val="150000"/>
              </a:lnSpc>
            </a:pPr>
            <a:r>
              <a:rPr lang="en-US" sz="2000" b="1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Дніпропетровська </a:t>
            </a:r>
            <a:r>
              <a:rPr lang="en-CA" sz="2000" b="1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•</a:t>
            </a:r>
            <a:endParaRPr lang="en-US" sz="2000" b="1" i="0">
              <a:solidFill>
                <a:srgbClr val="007B62"/>
              </a:solidFill>
              <a:effectLst/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65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C2489D-F9C7-4E83-8BE5-44571558111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7B62"/>
              </a:gs>
              <a:gs pos="100000">
                <a:srgbClr val="007B62">
                  <a:alpha val="88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007B62"/>
              </a:solidFill>
              <a:latin typeface="Open Sans Extrabold" panose="020B0906030804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7625E0F-D8FF-4231-95D1-7B13E6080708}"/>
              </a:ext>
            </a:extLst>
          </p:cNvPr>
          <p:cNvSpPr txBox="1">
            <a:spLocks/>
          </p:cNvSpPr>
          <p:nvPr/>
        </p:nvSpPr>
        <p:spPr>
          <a:xfrm>
            <a:off x="1523999" y="1795454"/>
            <a:ext cx="9144000" cy="1633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A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ADRA </a:t>
            </a:r>
            <a:r>
              <a:rPr lang="uk-UA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працює</a:t>
            </a:r>
          </a:p>
          <a:p>
            <a:pPr algn="ctr"/>
            <a:r>
              <a:rPr lang="ru-RU" sz="36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в навчальних закладах</a:t>
            </a:r>
            <a:endParaRPr lang="en-CA" sz="360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8957D9-7698-4E08-86A6-8A6D754958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033" y="5073610"/>
            <a:ext cx="1041933" cy="106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7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6D50C0-405E-463D-B50B-3A6CA79F9B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CFC7335-2BB9-44D3-9176-D85C7C28AA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115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6A36E6-35B9-4E79-BF2E-0E77928D9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5244E7-43AC-4973-8088-05A6C7E66A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633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72CCBF-9CCD-429B-88FD-264575B6C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33D625C-0320-4A22-8A7E-166BB6C97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02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357018-659C-48BD-8FD8-E911BB113C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89D811-463D-4E46-B11D-8F2073D87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221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05ECB2-E52E-4A9D-9F7C-394135ED16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A768FEF-2C5F-499C-9D90-839A1BEB04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345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2E7356-6F47-4641-92E8-4748AEDEC2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1BFFA6-B2B4-4C31-9773-03B9F2EA6A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578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9634CF-A506-424C-8B95-C3537DE995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ECD6C1-B2F8-4844-BE57-4E50454BFD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252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4373DA-7D01-4EB7-9154-FE14D9739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CBE58F5-4228-446F-B514-B334E72F19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015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68234B-336A-45F3-B5EC-A6944DAB2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36A590-69F6-456C-AA44-453962B7DF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024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15BA31-1450-4F1D-A38D-B7D2D30D55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936FA2-8DAE-45C3-8D00-023FE76DDC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870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8D6892-8009-46C4-BF7C-1E85A4B38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630BD8-3476-4E50-994A-9BE7746148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3509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23FE85-4656-4BD6-B468-D1E47DC368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DBD071-BA42-4F84-BB0B-26B988A90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892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2ED0F84-2DC9-4F13-9326-A14DA39DA3AB}"/>
              </a:ext>
            </a:extLst>
          </p:cNvPr>
          <p:cNvSpPr/>
          <p:nvPr/>
        </p:nvSpPr>
        <p:spPr>
          <a:xfrm>
            <a:off x="0" y="399949"/>
            <a:ext cx="12192000" cy="768456"/>
          </a:xfrm>
          <a:prstGeom prst="rect">
            <a:avLst/>
          </a:prstGeom>
          <a:solidFill>
            <a:srgbClr val="008E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atin typeface="Open Sans Extrabold" panose="020B09060308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D459C3-ADFB-49A7-B7F8-9CF52B095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6171" y="482368"/>
            <a:ext cx="10319657" cy="526671"/>
          </a:xfrm>
        </p:spPr>
        <p:txBody>
          <a:bodyPr>
            <a:normAutofit/>
          </a:bodyPr>
          <a:lstStyle/>
          <a:p>
            <a:r>
              <a:rPr lang="en-CA" sz="24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ADRA</a:t>
            </a:r>
            <a:r>
              <a:rPr lang="uk-UA" sz="24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надає </a:t>
            </a:r>
            <a:r>
              <a:rPr lang="ru-RU" sz="24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ПЗПСП у навчальних закладах Укра</a:t>
            </a:r>
            <a:r>
              <a:rPr lang="uk-UA" sz="24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їни</a:t>
            </a:r>
            <a:endParaRPr lang="en-CA" sz="240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EFE4856-7583-4701-AD26-8740CB28CF6D}"/>
              </a:ext>
            </a:extLst>
          </p:cNvPr>
          <p:cNvSpPr/>
          <p:nvPr/>
        </p:nvSpPr>
        <p:spPr>
          <a:xfrm>
            <a:off x="2009618" y="2960970"/>
            <a:ext cx="2728686" cy="2728686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4531" t="-20218" r="-22879" b="-313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atin typeface="Open Sans Extrabold" panose="020B0906030804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E10B8F-4256-4481-95DC-A1E38182CFB1}"/>
              </a:ext>
            </a:extLst>
          </p:cNvPr>
          <p:cNvSpPr/>
          <p:nvPr/>
        </p:nvSpPr>
        <p:spPr>
          <a:xfrm>
            <a:off x="7318551" y="2960970"/>
            <a:ext cx="2728686" cy="2728686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334" r="-2966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atin typeface="Open Sans Extrabold" panose="020B09060308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D079C2-97D1-4F4D-AC22-580EFE6B7103}"/>
              </a:ext>
            </a:extLst>
          </p:cNvPr>
          <p:cNvSpPr txBox="1"/>
          <p:nvPr/>
        </p:nvSpPr>
        <p:spPr>
          <a:xfrm>
            <a:off x="2336445" y="2159771"/>
            <a:ext cx="2170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7 240 </a:t>
            </a:r>
            <a:r>
              <a:rPr lang="ru-RU" sz="2400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дітям</a:t>
            </a:r>
            <a:endParaRPr lang="en-CA" sz="2000">
              <a:solidFill>
                <a:srgbClr val="007B62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7EBC3F-D8E8-4E4B-AF58-B1CAD0645074}"/>
              </a:ext>
            </a:extLst>
          </p:cNvPr>
          <p:cNvSpPr txBox="1"/>
          <p:nvPr/>
        </p:nvSpPr>
        <p:spPr>
          <a:xfrm>
            <a:off x="7142767" y="2149363"/>
            <a:ext cx="30396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2 101 </a:t>
            </a:r>
            <a:r>
              <a:rPr lang="ru-RU" sz="2400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дорослому</a:t>
            </a:r>
            <a:endParaRPr lang="en-CA" sz="2000">
              <a:solidFill>
                <a:srgbClr val="007B62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E23FB9-CEE7-4F45-9C24-AED08E287CD4}"/>
              </a:ext>
            </a:extLst>
          </p:cNvPr>
          <p:cNvSpPr txBox="1"/>
          <p:nvPr/>
        </p:nvSpPr>
        <p:spPr>
          <a:xfrm>
            <a:off x="2928481" y="1542206"/>
            <a:ext cx="6335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>
                <a:solidFill>
                  <a:srgbClr val="0A4D4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Психо</a:t>
            </a:r>
            <a:r>
              <a:rPr lang="en-CA" sz="2000">
                <a:solidFill>
                  <a:srgbClr val="0A4D4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-</a:t>
            </a:r>
            <a:r>
              <a:rPr lang="ru-RU" sz="2000">
                <a:solidFill>
                  <a:srgbClr val="0A4D4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соціальну підтримку успішно надано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F274A98-D889-42A0-AAF1-AE9CABD0AF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9BEB6F-3CFB-43EF-A64A-66F03974A4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101" y="3671415"/>
            <a:ext cx="1307795" cy="130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032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4" grpId="0"/>
      <p:bldP spid="10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C2489D-F9C7-4E83-8BE5-44571558111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7B62"/>
              </a:gs>
              <a:gs pos="100000">
                <a:srgbClr val="007B62">
                  <a:alpha val="88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007B62"/>
              </a:solidFill>
              <a:latin typeface="Open Sans Extrabold" panose="020B0906030804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7625E0F-D8FF-4231-95D1-7B13E6080708}"/>
              </a:ext>
            </a:extLst>
          </p:cNvPr>
          <p:cNvSpPr txBox="1">
            <a:spLocks/>
          </p:cNvSpPr>
          <p:nvPr/>
        </p:nvSpPr>
        <p:spPr>
          <a:xfrm>
            <a:off x="1523999" y="1795454"/>
            <a:ext cx="9144000" cy="1633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6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Заняття з дітьми які мають ООП</a:t>
            </a:r>
            <a:endParaRPr lang="en-CA" sz="360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8957D9-7698-4E08-86A6-8A6D754958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033" y="5073610"/>
            <a:ext cx="1041933" cy="106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259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A31EAA-1CE2-4562-9055-8F4DCC260A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772FFC-754D-4E64-83F7-B1C4CAE54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3154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2F1776-C7E3-46F2-AC1F-0D8990CE5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0FF555A-2A86-4739-B40E-805FD99119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4980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BD8441-E6F0-4FC9-B689-65E20AF79B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2FDD219-0CFB-4B1B-96FA-C99C0E223C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075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202960-7D43-4F0B-87D1-7CE908AB7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D066F4-A38C-4E66-A695-74DCE52EAF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1618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7A942E-C984-44D8-9958-DFF9815A8B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FE0B80-1E21-4363-B272-DCF028E209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17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4643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C2489D-F9C7-4E83-8BE5-44571558111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7B62"/>
              </a:gs>
              <a:gs pos="100000">
                <a:srgbClr val="007B62">
                  <a:alpha val="88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007B62"/>
              </a:solidFill>
              <a:latin typeface="Open Sans Extrabold" panose="020B0906030804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7625E0F-D8FF-4231-95D1-7B13E6080708}"/>
              </a:ext>
            </a:extLst>
          </p:cNvPr>
          <p:cNvSpPr txBox="1">
            <a:spLocks/>
          </p:cNvSpPr>
          <p:nvPr/>
        </p:nvSpPr>
        <p:spPr>
          <a:xfrm>
            <a:off x="1523999" y="1795454"/>
            <a:ext cx="9144000" cy="1633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sz="36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ADRA</a:t>
            </a:r>
            <a:r>
              <a:rPr lang="uk-UA" sz="36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також працює онлайн</a:t>
            </a:r>
            <a:endParaRPr lang="fi-FI" sz="360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8957D9-7698-4E08-86A6-8A6D754958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033" y="5073610"/>
            <a:ext cx="1041933" cy="106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508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572B2B-A769-4AF5-9903-276BC9F9AB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4237BFB-C8E0-41F7-9BB4-C40D124AB1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890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75A13C0-167D-435F-8D73-3A93248FE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2290EE-4ED7-4025-91B9-1E4230D8F8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5959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C2489D-F9C7-4E83-8BE5-44571558111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7B62"/>
              </a:gs>
              <a:gs pos="100000">
                <a:srgbClr val="007B62">
                  <a:alpha val="88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007B62"/>
              </a:solidFill>
              <a:latin typeface="Open Sans Extrabold" panose="020B0906030804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7625E0F-D8FF-4231-95D1-7B13E6080708}"/>
              </a:ext>
            </a:extLst>
          </p:cNvPr>
          <p:cNvSpPr txBox="1">
            <a:spLocks/>
          </p:cNvSpPr>
          <p:nvPr/>
        </p:nvSpPr>
        <p:spPr>
          <a:xfrm>
            <a:off x="1523999" y="1795454"/>
            <a:ext cx="9144000" cy="1633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6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При необхідності,</a:t>
            </a:r>
          </a:p>
          <a:p>
            <a:pPr algn="ctr"/>
            <a:r>
              <a:rPr lang="uk-UA" sz="36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працюємо без світла, в укриттях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8957D9-7698-4E08-86A6-8A6D754958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033" y="5073610"/>
            <a:ext cx="1041933" cy="106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40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CAAF9E-F41F-4891-9D58-99D8326FC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27D16A-C4B8-4571-B6FC-C4F92DA827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2579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56DC9F2-8EFD-4286-A024-AA8ED5A13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21BB95-A431-47A8-B536-6854BFCEED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624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D8E2AB-F042-40BB-B733-C3ED9383DD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5B9724-3E70-46B9-ACAD-26402C9BAE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4906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BEA0D8-394D-4E38-B02C-814BF86F7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F2DEE9-44F9-4784-809E-092B976FAE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2051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2CF70D-69BB-492A-BCA5-A9703A9052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635A01-2068-4379-B09C-182919629E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980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1AEB23-067B-47B2-80E6-77FEC62CB8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C7E84F-9F2A-47CF-ABEF-F10DE85FD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6864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9DE42B-7373-4447-91DE-1E80F5DCC5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F7AEAB-C9A7-44A8-B8EC-700DE06DE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2722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730C188-BF18-49B3-A3BB-27F26089BF88}"/>
              </a:ext>
            </a:extLst>
          </p:cNvPr>
          <p:cNvSpPr/>
          <p:nvPr/>
        </p:nvSpPr>
        <p:spPr>
          <a:xfrm>
            <a:off x="0" y="399949"/>
            <a:ext cx="12192000" cy="768456"/>
          </a:xfrm>
          <a:prstGeom prst="rect">
            <a:avLst/>
          </a:prstGeom>
          <a:solidFill>
            <a:srgbClr val="008E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atin typeface="Open Sans Extrabold" panose="020B09060308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D459C3-ADFB-49A7-B7F8-9CF52B095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6171" y="482368"/>
            <a:ext cx="10319657" cy="526671"/>
          </a:xfrm>
        </p:spPr>
        <p:txBody>
          <a:bodyPr>
            <a:normAutofit/>
          </a:bodyPr>
          <a:lstStyle/>
          <a:p>
            <a:r>
              <a:rPr lang="fi-FI" sz="2400">
                <a:solidFill>
                  <a:schemeClr val="bg1"/>
                </a:solidFill>
                <a:latin typeface="Open Sans Extrabold" panose="020B0906030804020204" pitchFamily="34" charset="0"/>
              </a:rPr>
              <a:t>ADRA </a:t>
            </a:r>
            <a:r>
              <a:rPr lang="uk-UA" sz="2400">
                <a:solidFill>
                  <a:schemeClr val="bg1"/>
                </a:solidFill>
                <a:latin typeface="Open Sans Extrabold" panose="020B0906030804020204" pitchFamily="34" charset="0"/>
              </a:rPr>
              <a:t>відбудовує навчальні заклади та укриття</a:t>
            </a:r>
            <a:endParaRPr lang="en-CA" sz="2400">
              <a:solidFill>
                <a:schemeClr val="bg1"/>
              </a:solidFill>
              <a:latin typeface="Open Sans Extrabold" panose="020B09060308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B0BF39-DE4F-4086-9E63-487B8ADA990C}"/>
              </a:ext>
            </a:extLst>
          </p:cNvPr>
          <p:cNvSpPr txBox="1"/>
          <p:nvPr/>
        </p:nvSpPr>
        <p:spPr>
          <a:xfrm>
            <a:off x="1136149" y="1450587"/>
            <a:ext cx="9919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>
                <a:solidFill>
                  <a:srgbClr val="0A4D4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Відновленно доступ до навчання в </a:t>
            </a:r>
            <a:r>
              <a:rPr lang="ru-RU" sz="3200">
                <a:solidFill>
                  <a:srgbClr val="008E7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9</a:t>
            </a:r>
            <a:r>
              <a:rPr lang="ru-RU" sz="2000">
                <a:solidFill>
                  <a:srgbClr val="008E7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-х навчальних закладах України</a:t>
            </a:r>
            <a:endParaRPr lang="en-CA" sz="2000">
              <a:solidFill>
                <a:srgbClr val="008E70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2665D3F-4A17-42C6-ACCB-B905DDD227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EB00E83-C257-45A9-8341-784C7F789F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702" y="2599601"/>
            <a:ext cx="2882595" cy="288259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A51EDED-AC2B-46EC-BECC-2EBA80B385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526" y="2767555"/>
            <a:ext cx="2486568" cy="248656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31D2005-8BF0-4CDF-B524-0086654218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905" y="2848942"/>
            <a:ext cx="2323795" cy="232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20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735EC6F-2D73-4777-A894-8B3CBA40F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B76719-8696-4A48-87AC-AED9A6F9FB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4067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5BC6F5-5146-4406-85C1-43F92CD0E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B94AA10-54DE-405E-BD9B-6C64F0003A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3430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BC0F14-C570-4F75-83DD-827E76F973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76D2C24-A2A0-4F08-AF4A-34ED4158EE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6902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0DC6D8-E4A6-43AC-A18F-7052D3A0C1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F83661-AC4F-464C-9705-F64966A2F0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9182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F46407-DD82-43B1-96DD-8585CB011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E56FF61-0A3E-4D29-AB8D-245499E22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8380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4B8DE57-2BE7-497F-9428-1B08B2005E05}"/>
              </a:ext>
            </a:extLst>
          </p:cNvPr>
          <p:cNvSpPr/>
          <p:nvPr/>
        </p:nvSpPr>
        <p:spPr>
          <a:xfrm>
            <a:off x="0" y="399949"/>
            <a:ext cx="12192000" cy="768456"/>
          </a:xfrm>
          <a:prstGeom prst="rect">
            <a:avLst/>
          </a:prstGeom>
          <a:solidFill>
            <a:srgbClr val="008E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atin typeface="Open Sans Extrabold" panose="020B09060308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D459C3-ADFB-49A7-B7F8-9CF52B095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6171" y="482368"/>
            <a:ext cx="10319657" cy="526671"/>
          </a:xfrm>
        </p:spPr>
        <p:txBody>
          <a:bodyPr>
            <a:normAutofit/>
          </a:bodyPr>
          <a:lstStyle/>
          <a:p>
            <a:r>
              <a:rPr lang="en-CA" sz="2400">
                <a:solidFill>
                  <a:schemeClr val="bg1"/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ADRA </a:t>
            </a:r>
            <a:r>
              <a:rPr lang="uk-UA" sz="2400">
                <a:solidFill>
                  <a:schemeClr val="bg1"/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втілює проєкти освіти </a:t>
            </a:r>
            <a:r>
              <a:rPr lang="ru-RU" sz="2400">
                <a:solidFill>
                  <a:schemeClr val="bg1"/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за підтримки партнерів</a:t>
            </a:r>
            <a:endParaRPr lang="en-CA" sz="2400">
              <a:solidFill>
                <a:schemeClr val="bg1"/>
              </a:solidFill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3A5830-3B05-44E6-839C-F0B30FDCC9B6}"/>
              </a:ext>
            </a:extLst>
          </p:cNvPr>
          <p:cNvSpPr txBox="1"/>
          <p:nvPr/>
        </p:nvSpPr>
        <p:spPr>
          <a:xfrm>
            <a:off x="685126" y="1475483"/>
            <a:ext cx="10821745" cy="44935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200">
              <a:solidFill>
                <a:srgbClr val="0A4D4C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2200">
                <a:solidFill>
                  <a:srgbClr val="0A4D4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Н</a:t>
            </a:r>
            <a:r>
              <a:rPr lang="uk-UA" sz="2200">
                <a:solidFill>
                  <a:srgbClr val="0A4D4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імецька ш</a:t>
            </a:r>
            <a:r>
              <a:rPr lang="ru-RU" sz="2200">
                <a:solidFill>
                  <a:srgbClr val="0A4D4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кола </a:t>
            </a:r>
            <a:r>
              <a:rPr lang="en-CA" sz="2200">
                <a:solidFill>
                  <a:srgbClr val="008E7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Marienhöhe Schulzentrum</a:t>
            </a:r>
            <a:endParaRPr lang="ru-RU" sz="2200">
              <a:solidFill>
                <a:srgbClr val="008E70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endParaRPr lang="ru-RU" sz="2200">
              <a:solidFill>
                <a:srgbClr val="0A4D4C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2200">
                <a:solidFill>
                  <a:srgbClr val="0A4D4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Міністерство юстиції </a:t>
            </a:r>
            <a:r>
              <a:rPr lang="ru-RU" sz="2200">
                <a:solidFill>
                  <a:srgbClr val="008E7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уряду Фарерських островів</a:t>
            </a:r>
          </a:p>
          <a:p>
            <a:endParaRPr lang="uk-UA" sz="2200">
              <a:solidFill>
                <a:srgbClr val="0A4D4C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uk-UA" sz="2200">
                <a:solidFill>
                  <a:srgbClr val="0A4D4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Представництва </a:t>
            </a:r>
            <a:r>
              <a:rPr lang="fi-FI" sz="2200">
                <a:solidFill>
                  <a:srgbClr val="008E7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ADRA </a:t>
            </a:r>
            <a:r>
              <a:rPr lang="uk-UA" sz="2200">
                <a:solidFill>
                  <a:srgbClr val="008E7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в Данії, Швеції, Австралії</a:t>
            </a:r>
          </a:p>
          <a:p>
            <a:endParaRPr lang="uk-UA" sz="2200">
              <a:solidFill>
                <a:srgbClr val="008E70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uk-UA" sz="2200">
                <a:solidFill>
                  <a:srgbClr val="0A4D4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Датська благодійна організація </a:t>
            </a:r>
            <a:r>
              <a:rPr lang="en-CA" sz="2200">
                <a:solidFill>
                  <a:srgbClr val="008E7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DanChurchAid</a:t>
            </a:r>
            <a:endParaRPr lang="uk-UA" sz="2200">
              <a:solidFill>
                <a:srgbClr val="008E70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endParaRPr lang="uk-UA" sz="2200">
              <a:solidFill>
                <a:srgbClr val="0A4D4C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2200">
                <a:solidFill>
                  <a:srgbClr val="0A4D4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Датське агентство з міжнародного розвитку </a:t>
            </a:r>
            <a:r>
              <a:rPr lang="en-CA" sz="2200">
                <a:solidFill>
                  <a:srgbClr val="008E7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DANIDA</a:t>
            </a:r>
            <a:endParaRPr lang="uk-UA" sz="2200">
              <a:solidFill>
                <a:srgbClr val="008E70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endParaRPr lang="uk-UA" sz="2200">
              <a:solidFill>
                <a:srgbClr val="0A4D4C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u-RU" sz="2200">
                <a:solidFill>
                  <a:srgbClr val="0A4D4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Об'єднання гуманітарних агенцій Німеччини </a:t>
            </a:r>
            <a:r>
              <a:rPr lang="en-CA" sz="2200">
                <a:solidFill>
                  <a:srgbClr val="008E7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Aktion Deutschland Hilft</a:t>
            </a:r>
          </a:p>
          <a:p>
            <a:endParaRPr lang="en-CA" sz="2200">
              <a:solidFill>
                <a:srgbClr val="0A4D4C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200BC7-054C-40A5-8287-236A6F4F64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2D4505E-0337-4247-A1C7-16CE06906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7633" y="2019299"/>
            <a:ext cx="1968195" cy="1968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65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39B527B-0991-401A-8F80-BBE21BFCC1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327" y="1414382"/>
            <a:ext cx="2547524" cy="25475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68A790-428D-4416-9A12-61AA62A59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297" y="1510807"/>
            <a:ext cx="2250150" cy="22501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A4B948D-2863-475C-B6D8-C06265E60F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069" y="3547920"/>
            <a:ext cx="2652048" cy="265204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7795855-F3A8-4A55-9271-73CDD2957A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063" y="3681853"/>
            <a:ext cx="2434766" cy="2434766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E8CDE97-0E3A-4425-863E-6B72343C5775}"/>
              </a:ext>
            </a:extLst>
          </p:cNvPr>
          <p:cNvSpPr/>
          <p:nvPr/>
        </p:nvSpPr>
        <p:spPr>
          <a:xfrm>
            <a:off x="0" y="399949"/>
            <a:ext cx="12192000" cy="768456"/>
          </a:xfrm>
          <a:prstGeom prst="rect">
            <a:avLst/>
          </a:prstGeom>
          <a:solidFill>
            <a:srgbClr val="008E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atin typeface="Open Sans Extrabold" panose="020B0906030804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5D037FC2-E74E-4813-8FA6-FEB07AB93B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6171" y="482368"/>
            <a:ext cx="10319657" cy="526671"/>
          </a:xfrm>
        </p:spPr>
        <p:txBody>
          <a:bodyPr>
            <a:normAutofit/>
          </a:bodyPr>
          <a:lstStyle/>
          <a:p>
            <a:r>
              <a:rPr lang="uk-UA" sz="2400">
                <a:solidFill>
                  <a:schemeClr val="bg1"/>
                </a:solidFill>
                <a:latin typeface="Open Sans Extrabold" panose="020B0906030804020204" pitchFamily="34" charset="0"/>
              </a:rPr>
              <a:t>Організації які підтримують освітні проєкти </a:t>
            </a:r>
            <a:r>
              <a:rPr lang="fi-FI" sz="2400">
                <a:solidFill>
                  <a:schemeClr val="bg1"/>
                </a:solidFill>
                <a:latin typeface="Open Sans Extrabold" panose="020B0906030804020204" pitchFamily="34" charset="0"/>
              </a:rPr>
              <a:t>ADRA</a:t>
            </a:r>
            <a:endParaRPr lang="en-CA" sz="2400">
              <a:solidFill>
                <a:schemeClr val="bg1"/>
              </a:solidFill>
              <a:latin typeface="Open Sans Extrabold" panose="020B09060308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DE7705-0118-44F1-BC80-DECE7194A9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668" y="1309858"/>
            <a:ext cx="2652048" cy="26520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D17DAF0-989C-40C2-B40E-037ACF14D3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514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C2489D-F9C7-4E83-8BE5-44571558111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7B62"/>
              </a:gs>
              <a:gs pos="100000">
                <a:srgbClr val="007B62">
                  <a:alpha val="88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007B62"/>
              </a:solidFill>
              <a:latin typeface="Open Sans Extrabold" panose="020B0906030804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7625E0F-D8FF-4231-95D1-7B13E6080708}"/>
              </a:ext>
            </a:extLst>
          </p:cNvPr>
          <p:cNvSpPr txBox="1">
            <a:spLocks/>
          </p:cNvSpPr>
          <p:nvPr/>
        </p:nvSpPr>
        <p:spPr>
          <a:xfrm>
            <a:off x="1523999" y="1795454"/>
            <a:ext cx="9144000" cy="1633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6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Проводимо корисні та цікаві</a:t>
            </a:r>
          </a:p>
          <a:p>
            <a:pPr algn="ctr"/>
            <a:r>
              <a:rPr lang="uk-UA" sz="36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заходи для всіх</a:t>
            </a:r>
            <a:endParaRPr lang="fi-FI" sz="360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8957D9-7698-4E08-86A6-8A6D754958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033" y="5073610"/>
            <a:ext cx="1041933" cy="106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403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670165-4B83-47C3-BD1B-D3552284A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C19BD6-99C3-4D8C-81C1-A77DA7B8EA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6452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36BC1D-5023-4433-90D9-3D655F08C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87585D9-3596-4D66-BA8A-D24958A5B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7980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055515-9413-4D5E-971F-40DCC79580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3FEFF4-E699-4D57-B54D-41093332DF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3168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BC49B4-91B0-498E-AA18-CE34096629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A0E538-E960-4EB8-B378-91DAFE0374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3672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01FBDF-6427-4D49-892A-AD38E0A910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8C2E570-CAB1-480A-B87C-C1386FDC8D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69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71884C-29AC-4F78-A7C1-C73616E46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8EA002B-BD32-4CBF-8A5F-575CDB8EC5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9000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85CD9B-4954-4AA2-80A3-098F3BCD58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8174F3-A3DF-4F50-AECC-D9A948B929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667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358AD8-FDEF-4C39-91D9-2750492418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592B7F-8565-4949-B138-AFAE0D3227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917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C2489D-F9C7-4E83-8BE5-44571558111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7B62"/>
              </a:gs>
              <a:gs pos="100000">
                <a:srgbClr val="007B62">
                  <a:alpha val="88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007B62"/>
              </a:solidFill>
              <a:latin typeface="Open Sans Extrabold" panose="020B0906030804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7625E0F-D8FF-4231-95D1-7B13E6080708}"/>
              </a:ext>
            </a:extLst>
          </p:cNvPr>
          <p:cNvSpPr txBox="1">
            <a:spLocks/>
          </p:cNvSpPr>
          <p:nvPr/>
        </p:nvSpPr>
        <p:spPr>
          <a:xfrm>
            <a:off x="1523999" y="1795454"/>
            <a:ext cx="9144000" cy="1633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6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Не тільки корисно,</a:t>
            </a:r>
          </a:p>
          <a:p>
            <a:pPr algn="ctr"/>
            <a:r>
              <a:rPr lang="uk-UA" sz="360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але й весело</a:t>
            </a:r>
            <a:endParaRPr lang="fi-FI" sz="3600">
              <a:solidFill>
                <a:schemeClr val="bg1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8957D9-7698-4E08-86A6-8A6D754958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033" y="5073610"/>
            <a:ext cx="1041933" cy="106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094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0021C0-9E59-4992-AE36-90AA060ED7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8CFEF7-17D2-4298-915B-12716B326E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4083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C7607B8-965E-4DDC-9687-DCC61DE3ED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CF3B0C-0B3A-48A9-B91E-247DE316E6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5811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EF99AB-B29F-4F8A-BD0A-C047966170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472B1E-C2C1-4A75-88DD-BA07FA326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68248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7BC5D8-31D0-4FDB-AABF-8464DCDD9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F0BC73-CCE9-4F48-BC15-D9C78B502E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98287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BAFA55-0B7D-4058-A6AF-4CF20D78C9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BCF7BD-D7B3-433D-949B-6D6233929B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39924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E7F029-9B42-4E91-A4CF-9B84A1B90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92DD157-FB8E-4156-806F-85DE53083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1354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B27D8C-EB98-4CC1-AC92-629E14043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7559944-6096-4159-9A66-D307DE80F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04469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95AEDC-9E20-439E-B7FD-8A78B708A7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5266733-4A46-4D43-A33A-D687252205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71863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8734F71-DBBB-41F0-8542-6A32077CB352}"/>
              </a:ext>
            </a:extLst>
          </p:cNvPr>
          <p:cNvSpPr/>
          <p:nvPr/>
        </p:nvSpPr>
        <p:spPr>
          <a:xfrm>
            <a:off x="0" y="399949"/>
            <a:ext cx="12192000" cy="768456"/>
          </a:xfrm>
          <a:prstGeom prst="rect">
            <a:avLst/>
          </a:prstGeom>
          <a:solidFill>
            <a:srgbClr val="008E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atin typeface="Open Sans Extrabold" panose="020B09060308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D459C3-ADFB-49A7-B7F8-9CF52B095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6171" y="482368"/>
            <a:ext cx="10319657" cy="526671"/>
          </a:xfrm>
        </p:spPr>
        <p:txBody>
          <a:bodyPr>
            <a:normAutofit/>
          </a:bodyPr>
          <a:lstStyle/>
          <a:p>
            <a:r>
              <a:rPr lang="uk-UA" sz="2400">
                <a:solidFill>
                  <a:schemeClr val="bg1"/>
                </a:solidFill>
                <a:latin typeface="Open Sans Extrabold" panose="020B0906030804020204" pitchFamily="34" charset="0"/>
              </a:rPr>
              <a:t>Стратегія розвитку </a:t>
            </a:r>
            <a:r>
              <a:rPr lang="en-CA" sz="2400">
                <a:solidFill>
                  <a:schemeClr val="bg1"/>
                </a:solidFill>
                <a:latin typeface="Open Sans Extrabold" panose="020B0906030804020204" pitchFamily="34" charset="0"/>
              </a:rPr>
              <a:t>ADRA </a:t>
            </a:r>
            <a:r>
              <a:rPr lang="uk-UA" sz="2400">
                <a:solidFill>
                  <a:schemeClr val="bg1"/>
                </a:solidFill>
                <a:latin typeface="Open Sans Extrabold" panose="020B0906030804020204" pitchFamily="34" charset="0"/>
              </a:rPr>
              <a:t>в освітньому секторі 2025 - 2027</a:t>
            </a:r>
            <a:endParaRPr lang="en-CA" sz="2400">
              <a:solidFill>
                <a:schemeClr val="bg1"/>
              </a:solidFill>
              <a:latin typeface="Open Sans Extrabold" panose="020B0906030804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6A1CC1-E5F2-4039-877B-4706150938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337CB8C-9C03-4522-91DC-BAA4344DEE7B}"/>
              </a:ext>
            </a:extLst>
          </p:cNvPr>
          <p:cNvSpPr txBox="1"/>
          <p:nvPr/>
        </p:nvSpPr>
        <p:spPr>
          <a:xfrm>
            <a:off x="700932" y="1918675"/>
            <a:ext cx="9328579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>
                <a:solidFill>
                  <a:srgbClr val="0A4D4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•</a:t>
            </a:r>
            <a:r>
              <a:rPr lang="ru-RU" sz="2000">
                <a:solidFill>
                  <a:srgbClr val="0A4D4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Освітні центри </a:t>
            </a:r>
            <a:r>
              <a:rPr lang="en-CA" sz="2000">
                <a:solidFill>
                  <a:srgbClr val="0A4D4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ADRA </a:t>
            </a:r>
            <a:endParaRPr lang="ru-RU" sz="2000">
              <a:solidFill>
                <a:srgbClr val="0A4D4C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endParaRPr lang="en-CA" sz="2000">
              <a:solidFill>
                <a:srgbClr val="0A4D4C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en-CA" sz="2000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•</a:t>
            </a:r>
            <a:r>
              <a:rPr lang="ru-RU" sz="2000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Профорієнтація для випускників</a:t>
            </a:r>
          </a:p>
          <a:p>
            <a:endParaRPr lang="ru-RU" sz="2000">
              <a:solidFill>
                <a:srgbClr val="0A4D4C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en-CA" sz="2000">
                <a:solidFill>
                  <a:srgbClr val="0A4D4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•</a:t>
            </a:r>
            <a:r>
              <a:rPr lang="ru-RU" sz="2000">
                <a:solidFill>
                  <a:srgbClr val="0A4D4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Відновлення доступу до навчання</a:t>
            </a:r>
          </a:p>
          <a:p>
            <a:endParaRPr lang="ru-RU" sz="2000">
              <a:solidFill>
                <a:srgbClr val="0A4D4C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en-CA" sz="2000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•</a:t>
            </a:r>
            <a:r>
              <a:rPr lang="ru-RU" sz="2000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Центри з надолуження освітніх втрат</a:t>
            </a:r>
          </a:p>
          <a:p>
            <a:endParaRPr lang="ru-RU" sz="2000">
              <a:solidFill>
                <a:srgbClr val="0A4D4C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en-CA" sz="2000">
                <a:solidFill>
                  <a:srgbClr val="0A4D4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•</a:t>
            </a:r>
            <a:r>
              <a:rPr lang="ru-RU" sz="2000">
                <a:solidFill>
                  <a:srgbClr val="0A4D4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Підтримка дітей з ООП</a:t>
            </a:r>
          </a:p>
          <a:p>
            <a:endParaRPr lang="ru-RU" sz="2000">
              <a:solidFill>
                <a:srgbClr val="0A4D4C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en-CA" sz="2000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•</a:t>
            </a:r>
            <a:r>
              <a:rPr lang="ru-RU" sz="2000">
                <a:solidFill>
                  <a:srgbClr val="007B6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Надання психо-соціальної допомоги учням, батькам, педагогам</a:t>
            </a:r>
            <a:endParaRPr lang="en-CA" sz="2000">
              <a:solidFill>
                <a:srgbClr val="007B62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73CF99-F21A-4C06-B23E-0AEFA841D4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851" y="1740877"/>
            <a:ext cx="2589824" cy="258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623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D3064C0-4E42-444D-8EE8-235604B573D7}"/>
              </a:ext>
            </a:extLst>
          </p:cNvPr>
          <p:cNvSpPr/>
          <p:nvPr/>
        </p:nvSpPr>
        <p:spPr>
          <a:xfrm>
            <a:off x="0" y="399949"/>
            <a:ext cx="12192000" cy="768456"/>
          </a:xfrm>
          <a:prstGeom prst="rect">
            <a:avLst/>
          </a:prstGeom>
          <a:solidFill>
            <a:srgbClr val="008E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atin typeface="Open Sans Extrabold" panose="020B09060308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D459C3-ADFB-49A7-B7F8-9CF52B095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6171" y="482368"/>
            <a:ext cx="10319657" cy="526671"/>
          </a:xfrm>
        </p:spPr>
        <p:txBody>
          <a:bodyPr>
            <a:normAutofit/>
          </a:bodyPr>
          <a:lstStyle/>
          <a:p>
            <a:r>
              <a:rPr lang="ru-RU" sz="2400">
                <a:solidFill>
                  <a:schemeClr val="bg1"/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З нами завжди можна зв’язатись</a:t>
            </a:r>
            <a:endParaRPr lang="en-CA" sz="2400">
              <a:solidFill>
                <a:schemeClr val="bg1"/>
              </a:solidFill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3A5830-3B05-44E6-839C-F0B30FDCC9B6}"/>
              </a:ext>
            </a:extLst>
          </p:cNvPr>
          <p:cNvSpPr txBox="1"/>
          <p:nvPr/>
        </p:nvSpPr>
        <p:spPr>
          <a:xfrm>
            <a:off x="4888773" y="2173273"/>
            <a:ext cx="24144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000">
                <a:solidFill>
                  <a:srgbClr val="0A4D4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КОНТАКТ-ЦЕНТР</a:t>
            </a:r>
          </a:p>
          <a:p>
            <a:pPr algn="ctr"/>
            <a:r>
              <a:rPr lang="uk-UA" sz="2000">
                <a:solidFill>
                  <a:srgbClr val="008E7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0 800 20 13 30</a:t>
            </a:r>
            <a:endParaRPr lang="en-CA" sz="2000">
              <a:solidFill>
                <a:srgbClr val="008E70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D3752E-3489-43B9-AE4F-DF0F7A8DB415}"/>
              </a:ext>
            </a:extLst>
          </p:cNvPr>
          <p:cNvSpPr txBox="1"/>
          <p:nvPr/>
        </p:nvSpPr>
        <p:spPr>
          <a:xfrm>
            <a:off x="5122972" y="3254514"/>
            <a:ext cx="19460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000">
                <a:solidFill>
                  <a:srgbClr val="0A4D4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ЕЛ. ПОШТА</a:t>
            </a:r>
          </a:p>
          <a:p>
            <a:pPr algn="ctr"/>
            <a:r>
              <a:rPr lang="fi-FI" sz="2000">
                <a:solidFill>
                  <a:srgbClr val="008E7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info</a:t>
            </a:r>
            <a:r>
              <a:rPr lang="en-CA" sz="2000">
                <a:solidFill>
                  <a:srgbClr val="008E7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@adra.ua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FF6C7A-CCE7-4AB1-9CE9-4A22A53A28E0}"/>
              </a:ext>
            </a:extLst>
          </p:cNvPr>
          <p:cNvSpPr txBox="1"/>
          <p:nvPr/>
        </p:nvSpPr>
        <p:spPr>
          <a:xfrm>
            <a:off x="5117680" y="4443991"/>
            <a:ext cx="19566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000">
                <a:solidFill>
                  <a:srgbClr val="0A4D4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ВЕБСАЙТ</a:t>
            </a:r>
          </a:p>
          <a:p>
            <a:pPr algn="ctr"/>
            <a:r>
              <a:rPr lang="fi-FI" sz="2000">
                <a:solidFill>
                  <a:srgbClr val="008E70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www.adra.ua</a:t>
            </a:r>
            <a:endParaRPr lang="en-CA" sz="2000">
              <a:solidFill>
                <a:srgbClr val="008E70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42510D-B742-45FC-92BB-F94B6DC5FD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7664" y="3015162"/>
            <a:ext cx="1414315" cy="14143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408DF64-2175-49B1-8567-6E93C8B8B8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528" y="5969021"/>
            <a:ext cx="1511300" cy="40175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94B2133-A506-4618-A731-3673110B3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009" y="2901299"/>
            <a:ext cx="1414316" cy="141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173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/>
      <p:bldP spid="8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59C3-ADFB-49A7-B7F8-9CF52B095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6171" y="577511"/>
            <a:ext cx="10319657" cy="526671"/>
          </a:xfrm>
        </p:spPr>
        <p:txBody>
          <a:bodyPr>
            <a:normAutofit/>
          </a:bodyPr>
          <a:lstStyle/>
          <a:p>
            <a:r>
              <a:rPr lang="uk-UA" sz="2400">
                <a:solidFill>
                  <a:srgbClr val="007B62"/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Дякуємо за підтримку майбутнього України!</a:t>
            </a:r>
            <a:endParaRPr lang="en-CA" sz="2400">
              <a:solidFill>
                <a:srgbClr val="007B62"/>
              </a:solidFill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D54D9A-4C10-4A0D-8A15-AA714F5765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635" y="1692239"/>
            <a:ext cx="6158730" cy="393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687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229</Words>
  <Application>Microsoft Office PowerPoint</Application>
  <PresentationFormat>Widescreen</PresentationFormat>
  <Paragraphs>61</Paragraphs>
  <Slides>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5" baseType="lpstr">
      <vt:lpstr>Open Sans Extrabold</vt:lpstr>
      <vt:lpstr>Arial</vt:lpstr>
      <vt:lpstr>Office Theme</vt:lpstr>
      <vt:lpstr>БО БФ ADRA UKRAINE</vt:lpstr>
      <vt:lpstr>Компонент освіти ADRA у регіонах України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ADRA надає ПЗПСП у навчальних закладах України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ADRA відбудовує навчальні заклади та укриття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ADRA втілює проєкти освіти за підтримки партнерів</vt:lpstr>
      <vt:lpstr>Організації які підтримують освітні проєкти ADRA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Стратегія розвитку ADRA в освітньому секторі 2025 - 2027</vt:lpstr>
      <vt:lpstr>З нами завжди можна зв’язатись</vt:lpstr>
      <vt:lpstr>Дякуємо за підтримку майбутнього України!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ADRA Ukraine</dc:title>
  <dc:creator>WilWay</dc:creator>
  <cp:lastModifiedBy>WilWay</cp:lastModifiedBy>
  <cp:revision>36</cp:revision>
  <dcterms:created xsi:type="dcterms:W3CDTF">2024-12-05T13:34:16Z</dcterms:created>
  <dcterms:modified xsi:type="dcterms:W3CDTF">2024-12-15T15:52:14Z</dcterms:modified>
</cp:coreProperties>
</file>